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6"/>
  </p:notesMasterIdLst>
  <p:sldIdLst>
    <p:sldId id="256" r:id="rId2"/>
    <p:sldId id="318" r:id="rId3"/>
    <p:sldId id="11670" r:id="rId4"/>
    <p:sldId id="11648" r:id="rId5"/>
    <p:sldId id="11659" r:id="rId6"/>
    <p:sldId id="11640" r:id="rId7"/>
    <p:sldId id="259" r:id="rId8"/>
    <p:sldId id="260" r:id="rId9"/>
    <p:sldId id="11564" r:id="rId10"/>
    <p:sldId id="11660" r:id="rId11"/>
    <p:sldId id="263" r:id="rId12"/>
    <p:sldId id="264" r:id="rId13"/>
    <p:sldId id="265" r:id="rId14"/>
    <p:sldId id="11661" r:id="rId15"/>
    <p:sldId id="267" r:id="rId16"/>
    <p:sldId id="11643" r:id="rId17"/>
    <p:sldId id="11561" r:id="rId18"/>
    <p:sldId id="11662" r:id="rId19"/>
    <p:sldId id="271" r:id="rId20"/>
    <p:sldId id="273" r:id="rId21"/>
    <p:sldId id="319" r:id="rId22"/>
    <p:sldId id="324" r:id="rId23"/>
    <p:sldId id="274" r:id="rId24"/>
    <p:sldId id="11641" r:id="rId25"/>
    <p:sldId id="11565" r:id="rId26"/>
    <p:sldId id="325" r:id="rId27"/>
    <p:sldId id="330" r:id="rId28"/>
    <p:sldId id="276" r:id="rId29"/>
    <p:sldId id="320" r:id="rId30"/>
    <p:sldId id="277" r:id="rId31"/>
    <p:sldId id="278" r:id="rId32"/>
    <p:sldId id="321" r:id="rId33"/>
    <p:sldId id="322" r:id="rId34"/>
    <p:sldId id="11562" r:id="rId35"/>
    <p:sldId id="11644" r:id="rId36"/>
    <p:sldId id="11646" r:id="rId37"/>
    <p:sldId id="279" r:id="rId38"/>
    <p:sldId id="280" r:id="rId39"/>
    <p:sldId id="331" r:id="rId40"/>
    <p:sldId id="285" r:id="rId41"/>
    <p:sldId id="11672" r:id="rId42"/>
    <p:sldId id="11668" r:id="rId43"/>
    <p:sldId id="11666" r:id="rId44"/>
    <p:sldId id="286" r:id="rId45"/>
    <p:sldId id="287" r:id="rId46"/>
    <p:sldId id="343" r:id="rId47"/>
    <p:sldId id="334" r:id="rId48"/>
    <p:sldId id="288" r:id="rId49"/>
    <p:sldId id="333" r:id="rId50"/>
    <p:sldId id="295" r:id="rId51"/>
    <p:sldId id="297" r:id="rId52"/>
    <p:sldId id="11642" r:id="rId53"/>
    <p:sldId id="11669" r:id="rId54"/>
    <p:sldId id="298" r:id="rId55"/>
    <p:sldId id="299" r:id="rId56"/>
    <p:sldId id="302" r:id="rId57"/>
    <p:sldId id="11658" r:id="rId58"/>
    <p:sldId id="11639" r:id="rId59"/>
    <p:sldId id="11638" r:id="rId60"/>
    <p:sldId id="344" r:id="rId61"/>
    <p:sldId id="337" r:id="rId62"/>
    <p:sldId id="11567" r:id="rId63"/>
    <p:sldId id="339" r:id="rId64"/>
    <p:sldId id="303" r:id="rId65"/>
    <p:sldId id="304" r:id="rId66"/>
    <p:sldId id="11649" r:id="rId67"/>
    <p:sldId id="11674" r:id="rId68"/>
    <p:sldId id="305" r:id="rId69"/>
    <p:sldId id="306" r:id="rId70"/>
    <p:sldId id="11665" r:id="rId71"/>
    <p:sldId id="308" r:id="rId72"/>
    <p:sldId id="11651" r:id="rId73"/>
    <p:sldId id="11652" r:id="rId74"/>
    <p:sldId id="11653" r:id="rId75"/>
    <p:sldId id="11654" r:id="rId76"/>
    <p:sldId id="11655" r:id="rId77"/>
    <p:sldId id="11673" r:id="rId78"/>
    <p:sldId id="11656" r:id="rId79"/>
    <p:sldId id="341" r:id="rId80"/>
    <p:sldId id="11647" r:id="rId81"/>
    <p:sldId id="310" r:id="rId82"/>
    <p:sldId id="11563" r:id="rId83"/>
    <p:sldId id="346" r:id="rId84"/>
    <p:sldId id="348" r:id="rId85"/>
  </p:sldIdLst>
  <p:sldSz cx="12192000" cy="6858000"/>
  <p:notesSz cx="6889750" cy="10021888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729" userDrawn="1">
          <p15:clr>
            <a:srgbClr val="A4A3A4"/>
          </p15:clr>
        </p15:guide>
        <p15:guide id="2" pos="13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0DD4"/>
    <a:srgbClr val="F9EE00"/>
    <a:srgbClr val="FFFBAB"/>
    <a:srgbClr val="FFFA8F"/>
    <a:srgbClr val="D2F3FE"/>
    <a:srgbClr val="EAE8F5"/>
    <a:srgbClr val="F2EBFD"/>
    <a:srgbClr val="6B0DD5"/>
    <a:srgbClr val="EBFAFF"/>
    <a:srgbClr val="52E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72026" autoAdjust="0"/>
  </p:normalViewPr>
  <p:slideViewPr>
    <p:cSldViewPr snapToGrid="0">
      <p:cViewPr varScale="1">
        <p:scale>
          <a:sx n="59" d="100"/>
          <a:sy n="59" d="100"/>
        </p:scale>
        <p:origin x="590" y="62"/>
      </p:cViewPr>
      <p:guideLst>
        <p:guide orient="horz" pos="1729"/>
        <p:guide pos="13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5256" y="12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703" cy="502220"/>
          </a:xfrm>
          <a:prstGeom prst="rect">
            <a:avLst/>
          </a:prstGeom>
        </p:spPr>
        <p:txBody>
          <a:bodyPr vert="horz" lIns="49222" tIns="24611" rIns="49222" bIns="24611" rtlCol="0"/>
          <a:lstStyle>
            <a:lvl1pPr algn="l">
              <a:defRPr sz="6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415" y="0"/>
            <a:ext cx="2985703" cy="502220"/>
          </a:xfrm>
          <a:prstGeom prst="rect">
            <a:avLst/>
          </a:prstGeom>
        </p:spPr>
        <p:txBody>
          <a:bodyPr vert="horz" lIns="49222" tIns="24611" rIns="49222" bIns="24611" rtlCol="0"/>
          <a:lstStyle>
            <a:lvl1pPr algn="r">
              <a:defRPr sz="600"/>
            </a:lvl1pPr>
          </a:lstStyle>
          <a:p>
            <a:fld id="{6A6116A4-0F76-4EC1-99C2-401D4DC230E1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4125"/>
            <a:ext cx="6007100" cy="3379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9222" tIns="24611" rIns="49222" bIns="2461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758" y="4822436"/>
            <a:ext cx="5512235" cy="3947420"/>
          </a:xfrm>
          <a:prstGeom prst="rect">
            <a:avLst/>
          </a:prstGeom>
        </p:spPr>
        <p:txBody>
          <a:bodyPr vert="horz" lIns="49222" tIns="24611" rIns="49222" bIns="24611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669"/>
            <a:ext cx="2985703" cy="502220"/>
          </a:xfrm>
          <a:prstGeom prst="rect">
            <a:avLst/>
          </a:prstGeom>
        </p:spPr>
        <p:txBody>
          <a:bodyPr vert="horz" lIns="49222" tIns="24611" rIns="49222" bIns="24611" rtlCol="0" anchor="b"/>
          <a:lstStyle>
            <a:lvl1pPr algn="l">
              <a:defRPr sz="6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415" y="9519669"/>
            <a:ext cx="2985703" cy="502220"/>
          </a:xfrm>
          <a:prstGeom prst="rect">
            <a:avLst/>
          </a:prstGeom>
        </p:spPr>
        <p:txBody>
          <a:bodyPr vert="horz" lIns="49222" tIns="24611" rIns="49222" bIns="24611" rtlCol="0" anchor="b"/>
          <a:lstStyle>
            <a:lvl1pPr algn="r">
              <a:defRPr sz="600"/>
            </a:lvl1pPr>
          </a:lstStyle>
          <a:p>
            <a:fld id="{34792AB1-BB5F-486B-8881-27393AD55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84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92" rtl="0" eaLnBrk="1" latinLnBrk="0" hangingPunct="1">
      <a:defRPr sz="1400" kern="1200">
        <a:solidFill>
          <a:schemeClr val="tx1"/>
        </a:solidFill>
        <a:latin typeface="Diploma Plus Jakarta" pitchFamily="2" charset="0"/>
        <a:ea typeface="+mn-ea"/>
        <a:cs typeface="Diploma Plus Jakarta" pitchFamily="2" charset="0"/>
      </a:defRPr>
    </a:lvl1pPr>
    <a:lvl2pPr marL="277246" algn="l" defTabSz="554492" rtl="0" eaLnBrk="1" latinLnBrk="0" hangingPunct="1">
      <a:defRPr sz="1400" kern="1200">
        <a:solidFill>
          <a:schemeClr val="tx1"/>
        </a:solidFill>
        <a:latin typeface="Diploma Plus Jakarta" pitchFamily="2" charset="0"/>
        <a:ea typeface="+mn-ea"/>
        <a:cs typeface="Diploma Plus Jakarta" pitchFamily="2" charset="0"/>
      </a:defRPr>
    </a:lvl2pPr>
    <a:lvl3pPr marL="554492" algn="l" defTabSz="554492" rtl="0" eaLnBrk="1" latinLnBrk="0" hangingPunct="1">
      <a:defRPr sz="1400" kern="1200">
        <a:solidFill>
          <a:schemeClr val="tx1"/>
        </a:solidFill>
        <a:latin typeface="Diploma Plus Jakarta" pitchFamily="2" charset="0"/>
        <a:ea typeface="+mn-ea"/>
        <a:cs typeface="Diploma Plus Jakarta" pitchFamily="2" charset="0"/>
      </a:defRPr>
    </a:lvl3pPr>
    <a:lvl4pPr marL="831738" algn="l" defTabSz="554492" rtl="0" eaLnBrk="1" latinLnBrk="0" hangingPunct="1">
      <a:defRPr sz="1400" kern="1200">
        <a:solidFill>
          <a:schemeClr val="tx1"/>
        </a:solidFill>
        <a:latin typeface="Diploma Plus Jakarta" pitchFamily="2" charset="0"/>
        <a:ea typeface="+mn-ea"/>
        <a:cs typeface="Diploma Plus Jakarta" pitchFamily="2" charset="0"/>
      </a:defRPr>
    </a:lvl4pPr>
    <a:lvl5pPr marL="1108984" algn="l" defTabSz="554492" rtl="0" eaLnBrk="1" latinLnBrk="0" hangingPunct="1">
      <a:defRPr sz="1400" kern="1200">
        <a:solidFill>
          <a:schemeClr val="tx1"/>
        </a:solidFill>
        <a:latin typeface="Diploma Plus Jakarta" pitchFamily="2" charset="0"/>
        <a:ea typeface="+mn-ea"/>
        <a:cs typeface="Diploma Plus Jakarta" pitchFamily="2" charset="0"/>
      </a:defRPr>
    </a:lvl5pPr>
    <a:lvl6pPr marL="138623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429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61072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56553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83557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1708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04913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3908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240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0182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1E0F2-576B-4EF5-9992-2F1A40D91AFA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9039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5377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909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052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7238" y="1060450"/>
            <a:ext cx="5283200" cy="297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4883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330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922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135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231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3819" indent="-153819">
              <a:spcAft>
                <a:spcPts val="323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157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49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2292" indent="-92292" defTabSz="298483"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85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3285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82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1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8975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20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3819" indent="-153819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442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3819" indent="-153819" defTabSz="298483"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23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E2B7F-6F9B-4CCD-A870-07AA83D7F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58722-07A8-EE83-085E-BD5C3C0A8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F00B7-1BF2-E600-B953-2E0A56840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3819" indent="-153819" defTabSz="298483"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671F0-AAB0-9101-E8ED-DB2A42EB04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3404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75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0265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5779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61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1655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9F16A-49DD-DDC0-CAAA-2B64579B9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574F95-A477-E0DA-E435-079425B86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914F39-4318-82E0-64C7-8B2E5295A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D39B1-0590-4CD2-3AD7-1944E66FF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951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2297" lvl="1" indent="-123055">
              <a:lnSpc>
                <a:spcPct val="115000"/>
              </a:lnSpc>
              <a:spcAft>
                <a:spcPts val="161"/>
              </a:spcAft>
              <a:buFont typeface="Arial" panose="020B0604020202020204" pitchFamily="34" charset="0"/>
              <a:buAutoNum type="alphaLcParenR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3429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9474-F9CD-44C2-6BBB-31AB81929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7B0BA-CC71-74DB-3B97-2BEF6E2C9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F3E4B-098A-BCAD-E7A8-84CAD4C49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20611-7998-3C75-0E2F-D51AE3BEE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35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24681-E0B1-9A73-D419-A0EC6B5A3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9B09E8-AAC4-26A1-8C12-722FD2E0D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5C730C-911D-CC33-0887-C2A1C34F8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1E489-B002-6C68-48E5-611B0DE3F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197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24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9961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446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3332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1682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214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977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25317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6851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3867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9242" lvl="1"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2512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5EEBD-0C57-E707-90FC-10E9290DA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A380B-7ECD-C029-3E52-6F5EE5779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2776B6-C48F-D13D-3E1D-FCBF753B9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8C69E-1955-4A5E-71D2-9584CFB0B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43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2192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4611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1696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8C7C6-5118-8D22-0811-2B68A64E6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30B2C-7C2D-EC6A-52F9-B8D2F6369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ED9F48-3742-1FCF-2CE2-0E50A9C3C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EF681-9B56-41BF-267E-65C2E7C11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2902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9344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AB4D1-84CA-66AC-2457-A1C61B032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4B653-1A81-35C0-7CC3-83D5344F2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7F3BE-6811-D76D-61BD-4EC064EBD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583" indent="-184583">
              <a:lnSpc>
                <a:spcPct val="115000"/>
              </a:lnSpc>
              <a:spcAft>
                <a:spcPts val="215"/>
              </a:spcAft>
              <a:buFont typeface="Symbol" panose="05050102010706020507" pitchFamily="18" charset="2"/>
              <a:buChar char=""/>
            </a:pPr>
            <a:endParaRPr lang="en-GB" sz="1800" dirty="0"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94D4B-C7AC-6D41-3F60-57935F738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537692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5194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6283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584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1708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8394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2270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B55FE-04E3-B462-DC51-216CBCAEA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31FB8-46E1-055E-B47A-0349C4019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9BED6-2959-F6CE-948A-05A85C2D7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ED2DA-3BEB-E765-0C3E-924BA0089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1993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B8478-E3D5-BAF4-CEBA-20091E8C6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7DA1B-A9AA-44CD-F46E-F46B6DB3B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F48A5-A967-DD5E-1290-F127C46B55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D46C2-38CC-0D0B-922F-4C8D43363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0121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3613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29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43534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538D2-0339-D740-1CB5-D45F55CDB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510092-6009-A416-2FF7-ADFEC1385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478FE7-4E39-325C-1F68-487838E1F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35D04-8B59-C253-CD4E-07937DA01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4455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5091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6E0D-22AE-8841-8538-083EA49A7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5B1FF-AB5B-1175-744C-510AE8F74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496888"/>
            <a:ext cx="5953125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07887-4943-F1E3-40B5-AC598C83E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48674" tIns="24337" rIns="48674" bIns="24337" rtlCol="0"/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6B99E-5611-B550-5ED4-234577EC9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588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EA363-FE86-CEBF-647D-9686B4953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ED355-6AF7-6D98-3994-5AFB411DD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496888"/>
            <a:ext cx="5953125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CA65E-3992-E9CF-FD26-3840D4FD7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48674" tIns="24337" rIns="48674" bIns="24337" rtlCol="0"/>
          <a:lstStyle/>
          <a:p>
            <a:pPr marL="171450" indent="-1714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BFDCD-984D-7487-AA58-35804EF3D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67558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C6BFC-4D74-182F-2136-536E5956D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615FA-C4DA-7A6B-CEF1-B10BB722E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496888"/>
            <a:ext cx="5953125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61B78-4C8C-756B-EB09-8C2B38766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48674" tIns="24337" rIns="48674" bIns="24337" rtlCol="0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D15F5-D36F-E85A-E58C-725FAF627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96869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50C08-C6A3-36E1-B6F6-726767AA9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0758C-7CA7-7DCE-BB37-036BDB99D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496888"/>
            <a:ext cx="5953125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5A4BB-0515-BF77-4C3C-08A20E3D2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48674" tIns="24337" rIns="48674" bIns="24337" rtlCol="0"/>
          <a:lstStyle/>
          <a:p>
            <a:pPr marL="171450" indent="-1714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68E20-27BA-51A1-7B65-C32610BED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096903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496888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vert="horz" lIns="48674" tIns="24337" rIns="48674" bIns="24337" rtlCol="0"/>
          <a:lstStyle/>
          <a:p>
            <a:pPr marL="171450" indent="-1714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42227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F0259-E8AE-8A10-7FCB-48B60B4B9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5ED48A-FF22-072B-C6E0-0A7A50138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03EF9-AA86-2233-4DA0-91BE6E7AE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4A9A7-9169-12ED-AFB7-E8B86ED2F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5074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496888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526" indent="-182526">
              <a:lnSpc>
                <a:spcPct val="115000"/>
              </a:lnSpc>
              <a:spcAft>
                <a:spcPts val="213"/>
              </a:spcAft>
              <a:buFont typeface="Symbol" panose="05050102010706020507" pitchFamily="18" charset="2"/>
              <a:buChar char="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72219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08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92AB1-BB5F-486B-8881-27393AD55071}" type="slidenum">
              <a:rPr kumimoji="0" lang="en-GB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58314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29B7B-0A75-713F-AD20-47F1B0568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BACFF-0E46-6348-6F66-6D0FED4C6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B7232-3623-832F-F418-B853CB97F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B70C7-8FC7-7F6D-FE50-95E2EA8CE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93136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538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24094-0A0E-E094-7EBC-9933A43E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80C79-1732-676A-2645-52E1DE4D04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576EE-0D0F-ECE7-D21E-52E7777E2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215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54AE5-B74F-E64D-2E4E-E6FE8459A1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228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4820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92AB1-BB5F-486B-8881-27393AD55071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620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1241425"/>
            <a:ext cx="5956300" cy="3351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473" indent="-14864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94575" indent="-118914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32403" indent="-118914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0233" indent="-118914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308062" indent="-11891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545892" indent="-11891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783723" indent="-11891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021552" indent="-11891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79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C12DC-FCAD-8745-8944-99B776844CA2}" type="slidenum"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ploma Plus Jakarta" pitchFamily="2" charset="0"/>
                <a:ea typeface="ＭＳ Ｐゴシック" charset="0"/>
              </a:rPr>
              <a:pPr marL="0" marR="0" lvl="0" indent="0" algn="r" defTabSz="4799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ploma Plus Jakarta" pitchFamily="2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3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>
            <a:extLst>
              <a:ext uri="{FF2B5EF4-FFF2-40B4-BE49-F238E27FC236}">
                <a16:creationId xmlns:a16="http://schemas.microsoft.com/office/drawing/2014/main" id="{91320BD9-FB1F-0854-0B27-EE0AD98BA7E6}"/>
              </a:ext>
            </a:extLst>
          </p:cNvPr>
          <p:cNvGrpSpPr/>
          <p:nvPr userDrawn="1"/>
        </p:nvGrpSpPr>
        <p:grpSpPr>
          <a:xfrm>
            <a:off x="428" y="432841"/>
            <a:ext cx="12191144" cy="6424802"/>
            <a:chOff x="0" y="713786"/>
            <a:chExt cx="20104100" cy="10594975"/>
          </a:xfrm>
        </p:grpSpPr>
        <p:pic>
          <p:nvPicPr>
            <p:cNvPr id="3" name="object 5">
              <a:extLst>
                <a:ext uri="{FF2B5EF4-FFF2-40B4-BE49-F238E27FC236}">
                  <a16:creationId xmlns:a16="http://schemas.microsoft.com/office/drawing/2014/main" id="{CF2BB61A-DE99-CD10-F3DC-CE40A04D700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85978"/>
              <a:ext cx="6197744" cy="6797071"/>
            </a:xfrm>
            <a:prstGeom prst="rect">
              <a:avLst/>
            </a:prstGeom>
          </p:spPr>
        </p:pic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3B0AA37E-F692-6630-69D6-875FA4AC02F6}"/>
                </a:ext>
              </a:extLst>
            </p:cNvPr>
            <p:cNvSpPr/>
            <p:nvPr/>
          </p:nvSpPr>
          <p:spPr>
            <a:xfrm>
              <a:off x="6828749" y="5649076"/>
              <a:ext cx="1495425" cy="2860675"/>
            </a:xfrm>
            <a:custGeom>
              <a:avLst/>
              <a:gdLst/>
              <a:ahLst/>
              <a:cxnLst/>
              <a:rect l="l" t="t" r="r" b="b"/>
              <a:pathLst>
                <a:path w="1495425" h="2860675">
                  <a:moveTo>
                    <a:pt x="1294368" y="0"/>
                  </a:moveTo>
                  <a:lnTo>
                    <a:pt x="0" y="1160833"/>
                  </a:lnTo>
                  <a:lnTo>
                    <a:pt x="200768" y="2860279"/>
                  </a:lnTo>
                  <a:lnTo>
                    <a:pt x="1495074" y="1698963"/>
                  </a:lnTo>
                  <a:lnTo>
                    <a:pt x="1294368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E223E368-462A-CCE1-5768-C26BA14FEDD7}"/>
                </a:ext>
              </a:extLst>
            </p:cNvPr>
            <p:cNvSpPr/>
            <p:nvPr/>
          </p:nvSpPr>
          <p:spPr>
            <a:xfrm>
              <a:off x="5301959" y="5982353"/>
              <a:ext cx="1727835" cy="2527300"/>
            </a:xfrm>
            <a:custGeom>
              <a:avLst/>
              <a:gdLst/>
              <a:ahLst/>
              <a:cxnLst/>
              <a:rect l="l" t="t" r="r" b="b"/>
              <a:pathLst>
                <a:path w="1727834" h="2527300">
                  <a:moveTo>
                    <a:pt x="0" y="0"/>
                  </a:moveTo>
                  <a:lnTo>
                    <a:pt x="200821" y="1699916"/>
                  </a:lnTo>
                  <a:lnTo>
                    <a:pt x="1727559" y="2527001"/>
                  </a:lnTo>
                  <a:lnTo>
                    <a:pt x="1526791" y="8275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AFBE0BC6-0D35-79B3-DC30-65DEA236D091}"/>
                </a:ext>
              </a:extLst>
            </p:cNvPr>
            <p:cNvSpPr/>
            <p:nvPr/>
          </p:nvSpPr>
          <p:spPr>
            <a:xfrm>
              <a:off x="5301963" y="4769854"/>
              <a:ext cx="2821305" cy="2040255"/>
            </a:xfrm>
            <a:custGeom>
              <a:avLst/>
              <a:gdLst/>
              <a:ahLst/>
              <a:cxnLst/>
              <a:rect l="l" t="t" r="r" b="b"/>
              <a:pathLst>
                <a:path w="2821304" h="2040254">
                  <a:moveTo>
                    <a:pt x="1285793" y="0"/>
                  </a:moveTo>
                  <a:lnTo>
                    <a:pt x="0" y="1212497"/>
                  </a:lnTo>
                  <a:lnTo>
                    <a:pt x="1526791" y="2040053"/>
                  </a:lnTo>
                  <a:lnTo>
                    <a:pt x="2821160" y="879219"/>
                  </a:lnTo>
                  <a:lnTo>
                    <a:pt x="1285793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BCC220CF-EE72-998D-7AF1-680B040BEF2D}"/>
                </a:ext>
              </a:extLst>
            </p:cNvPr>
            <p:cNvSpPr/>
            <p:nvPr/>
          </p:nvSpPr>
          <p:spPr>
            <a:xfrm>
              <a:off x="4722662" y="6307376"/>
              <a:ext cx="1165860" cy="1086485"/>
            </a:xfrm>
            <a:custGeom>
              <a:avLst/>
              <a:gdLst/>
              <a:ahLst/>
              <a:cxnLst/>
              <a:rect l="l" t="t" r="r" b="b"/>
              <a:pathLst>
                <a:path w="1165860" h="1086484">
                  <a:moveTo>
                    <a:pt x="0" y="0"/>
                  </a:moveTo>
                  <a:lnTo>
                    <a:pt x="110666" y="1085987"/>
                  </a:lnTo>
                  <a:lnTo>
                    <a:pt x="328670" y="1085093"/>
                  </a:lnTo>
                  <a:lnTo>
                    <a:pt x="385666" y="1084541"/>
                  </a:lnTo>
                  <a:lnTo>
                    <a:pt x="442792" y="1083677"/>
                  </a:lnTo>
                  <a:lnTo>
                    <a:pt x="499617" y="1082413"/>
                  </a:lnTo>
                  <a:lnTo>
                    <a:pt x="555706" y="1080658"/>
                  </a:lnTo>
                  <a:lnTo>
                    <a:pt x="610627" y="1078323"/>
                  </a:lnTo>
                  <a:lnTo>
                    <a:pt x="663946" y="1075318"/>
                  </a:lnTo>
                  <a:lnTo>
                    <a:pt x="715230" y="1071553"/>
                  </a:lnTo>
                  <a:lnTo>
                    <a:pt x="764046" y="1066940"/>
                  </a:lnTo>
                  <a:lnTo>
                    <a:pt x="809960" y="1061387"/>
                  </a:lnTo>
                  <a:lnTo>
                    <a:pt x="852540" y="1054806"/>
                  </a:lnTo>
                  <a:lnTo>
                    <a:pt x="891351" y="1047106"/>
                  </a:lnTo>
                  <a:lnTo>
                    <a:pt x="966171" y="1023300"/>
                  </a:lnTo>
                  <a:lnTo>
                    <a:pt x="1002399" y="1003740"/>
                  </a:lnTo>
                  <a:lnTo>
                    <a:pt x="1034735" y="979874"/>
                  </a:lnTo>
                  <a:lnTo>
                    <a:pt x="1063267" y="952058"/>
                  </a:lnTo>
                  <a:lnTo>
                    <a:pt x="1088086" y="920648"/>
                  </a:lnTo>
                  <a:lnTo>
                    <a:pt x="1109281" y="885998"/>
                  </a:lnTo>
                  <a:lnTo>
                    <a:pt x="1126940" y="848466"/>
                  </a:lnTo>
                  <a:lnTo>
                    <a:pt x="1141153" y="808405"/>
                  </a:lnTo>
                  <a:lnTo>
                    <a:pt x="1152009" y="766172"/>
                  </a:lnTo>
                  <a:lnTo>
                    <a:pt x="1159598" y="722123"/>
                  </a:lnTo>
                  <a:lnTo>
                    <a:pt x="1164008" y="676613"/>
                  </a:lnTo>
                  <a:lnTo>
                    <a:pt x="1165329" y="629997"/>
                  </a:lnTo>
                  <a:lnTo>
                    <a:pt x="1163651" y="582632"/>
                  </a:lnTo>
                  <a:lnTo>
                    <a:pt x="1159061" y="534872"/>
                  </a:lnTo>
                  <a:lnTo>
                    <a:pt x="1151651" y="487074"/>
                  </a:lnTo>
                  <a:lnTo>
                    <a:pt x="1141508" y="439593"/>
                  </a:lnTo>
                  <a:lnTo>
                    <a:pt x="1128722" y="392785"/>
                  </a:lnTo>
                  <a:lnTo>
                    <a:pt x="1113383" y="347004"/>
                  </a:lnTo>
                  <a:lnTo>
                    <a:pt x="1095579" y="302608"/>
                  </a:lnTo>
                  <a:lnTo>
                    <a:pt x="1054982" y="244751"/>
                  </a:lnTo>
                  <a:lnTo>
                    <a:pt x="1025358" y="218792"/>
                  </a:lnTo>
                  <a:lnTo>
                    <a:pt x="990283" y="194716"/>
                  </a:lnTo>
                  <a:lnTo>
                    <a:pt x="814476" y="92948"/>
                  </a:lnTo>
                  <a:lnTo>
                    <a:pt x="652719" y="38742"/>
                  </a:lnTo>
                  <a:lnTo>
                    <a:pt x="412173" y="13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A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F9B408F4-A213-AE21-796D-B423963BA1C8}"/>
                </a:ext>
              </a:extLst>
            </p:cNvPr>
            <p:cNvSpPr/>
            <p:nvPr/>
          </p:nvSpPr>
          <p:spPr>
            <a:xfrm>
              <a:off x="5220595" y="6522465"/>
              <a:ext cx="780415" cy="787400"/>
            </a:xfrm>
            <a:custGeom>
              <a:avLst/>
              <a:gdLst/>
              <a:ahLst/>
              <a:cxnLst/>
              <a:rect l="l" t="t" r="r" b="b"/>
              <a:pathLst>
                <a:path w="780414" h="787400">
                  <a:moveTo>
                    <a:pt x="264524" y="0"/>
                  </a:moveTo>
                  <a:lnTo>
                    <a:pt x="213837" y="67"/>
                  </a:lnTo>
                  <a:lnTo>
                    <a:pt x="164516" y="4895"/>
                  </a:lnTo>
                  <a:lnTo>
                    <a:pt x="117246" y="15001"/>
                  </a:lnTo>
                  <a:lnTo>
                    <a:pt x="72714" y="30906"/>
                  </a:lnTo>
                  <a:lnTo>
                    <a:pt x="31603" y="53129"/>
                  </a:lnTo>
                  <a:lnTo>
                    <a:pt x="33311" y="362871"/>
                  </a:lnTo>
                  <a:lnTo>
                    <a:pt x="30700" y="532944"/>
                  </a:lnTo>
                  <a:lnTo>
                    <a:pt x="20907" y="623492"/>
                  </a:lnTo>
                  <a:lnTo>
                    <a:pt x="1070" y="694659"/>
                  </a:lnTo>
                  <a:lnTo>
                    <a:pt x="0" y="715027"/>
                  </a:lnTo>
                  <a:lnTo>
                    <a:pt x="29298" y="747759"/>
                  </a:lnTo>
                  <a:lnTo>
                    <a:pt x="92893" y="770318"/>
                  </a:lnTo>
                  <a:lnTo>
                    <a:pt x="134694" y="777971"/>
                  </a:lnTo>
                  <a:lnTo>
                    <a:pt x="181639" y="783306"/>
                  </a:lnTo>
                  <a:lnTo>
                    <a:pt x="232586" y="786398"/>
                  </a:lnTo>
                  <a:lnTo>
                    <a:pt x="286390" y="787322"/>
                  </a:lnTo>
                  <a:lnTo>
                    <a:pt x="341910" y="786154"/>
                  </a:lnTo>
                  <a:lnTo>
                    <a:pt x="398001" y="782967"/>
                  </a:lnTo>
                  <a:lnTo>
                    <a:pt x="453521" y="777839"/>
                  </a:lnTo>
                  <a:lnTo>
                    <a:pt x="507326" y="770842"/>
                  </a:lnTo>
                  <a:lnTo>
                    <a:pt x="558273" y="762054"/>
                  </a:lnTo>
                  <a:lnTo>
                    <a:pt x="605219" y="751547"/>
                  </a:lnTo>
                  <a:lnTo>
                    <a:pt x="644255" y="736432"/>
                  </a:lnTo>
                  <a:lnTo>
                    <a:pt x="677940" y="713090"/>
                  </a:lnTo>
                  <a:lnTo>
                    <a:pt x="706465" y="682637"/>
                  </a:lnTo>
                  <a:lnTo>
                    <a:pt x="730025" y="646187"/>
                  </a:lnTo>
                  <a:lnTo>
                    <a:pt x="748813" y="604856"/>
                  </a:lnTo>
                  <a:lnTo>
                    <a:pt x="763022" y="559757"/>
                  </a:lnTo>
                  <a:lnTo>
                    <a:pt x="772845" y="512006"/>
                  </a:lnTo>
                  <a:lnTo>
                    <a:pt x="778475" y="462717"/>
                  </a:lnTo>
                  <a:lnTo>
                    <a:pt x="780107" y="413005"/>
                  </a:lnTo>
                  <a:lnTo>
                    <a:pt x="777932" y="363984"/>
                  </a:lnTo>
                  <a:lnTo>
                    <a:pt x="772145" y="316769"/>
                  </a:lnTo>
                  <a:lnTo>
                    <a:pt x="762938" y="272475"/>
                  </a:lnTo>
                  <a:lnTo>
                    <a:pt x="750505" y="232217"/>
                  </a:lnTo>
                  <a:lnTo>
                    <a:pt x="735039" y="197109"/>
                  </a:lnTo>
                  <a:lnTo>
                    <a:pt x="695781" y="146801"/>
                  </a:lnTo>
                  <a:lnTo>
                    <a:pt x="636974" y="108458"/>
                  </a:lnTo>
                  <a:lnTo>
                    <a:pt x="600026" y="89152"/>
                  </a:lnTo>
                  <a:lnTo>
                    <a:pt x="558962" y="70450"/>
                  </a:lnTo>
                  <a:lnTo>
                    <a:pt x="514468" y="52870"/>
                  </a:lnTo>
                  <a:lnTo>
                    <a:pt x="467229" y="36933"/>
                  </a:lnTo>
                  <a:lnTo>
                    <a:pt x="417929" y="23158"/>
                  </a:lnTo>
                  <a:lnTo>
                    <a:pt x="367255" y="12065"/>
                  </a:lnTo>
                  <a:lnTo>
                    <a:pt x="315892" y="4172"/>
                  </a:lnTo>
                  <a:lnTo>
                    <a:pt x="264524" y="0"/>
                  </a:lnTo>
                  <a:close/>
                </a:path>
              </a:pathLst>
            </a:custGeom>
            <a:solidFill>
              <a:srgbClr val="FCE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37F62323-DD05-CDF5-546F-244789DD2406}"/>
                </a:ext>
              </a:extLst>
            </p:cNvPr>
            <p:cNvSpPr/>
            <p:nvPr/>
          </p:nvSpPr>
          <p:spPr>
            <a:xfrm>
              <a:off x="4700730" y="6285455"/>
              <a:ext cx="1034415" cy="239395"/>
            </a:xfrm>
            <a:custGeom>
              <a:avLst/>
              <a:gdLst/>
              <a:ahLst/>
              <a:cxnLst/>
              <a:rect l="l" t="t" r="r" b="b"/>
              <a:pathLst>
                <a:path w="1034414" h="239395">
                  <a:moveTo>
                    <a:pt x="22522" y="0"/>
                  </a:moveTo>
                  <a:lnTo>
                    <a:pt x="14029" y="1388"/>
                  </a:lnTo>
                  <a:lnTo>
                    <a:pt x="6934" y="5904"/>
                  </a:lnTo>
                  <a:lnTo>
                    <a:pt x="2002" y="12797"/>
                  </a:lnTo>
                  <a:lnTo>
                    <a:pt x="0" y="21318"/>
                  </a:lnTo>
                  <a:lnTo>
                    <a:pt x="1500" y="29896"/>
                  </a:lnTo>
                  <a:lnTo>
                    <a:pt x="6006" y="36991"/>
                  </a:lnTo>
                  <a:lnTo>
                    <a:pt x="12838" y="41874"/>
                  </a:lnTo>
                  <a:lnTo>
                    <a:pt x="21318" y="43820"/>
                  </a:lnTo>
                  <a:lnTo>
                    <a:pt x="67220" y="45738"/>
                  </a:lnTo>
                  <a:lnTo>
                    <a:pt x="99304" y="47450"/>
                  </a:lnTo>
                  <a:lnTo>
                    <a:pt x="138394" y="49859"/>
                  </a:lnTo>
                  <a:lnTo>
                    <a:pt x="183660" y="53061"/>
                  </a:lnTo>
                  <a:lnTo>
                    <a:pt x="234272" y="57154"/>
                  </a:lnTo>
                  <a:lnTo>
                    <a:pt x="289398" y="62234"/>
                  </a:lnTo>
                  <a:lnTo>
                    <a:pt x="348209" y="68396"/>
                  </a:lnTo>
                  <a:lnTo>
                    <a:pt x="409873" y="75739"/>
                  </a:lnTo>
                  <a:lnTo>
                    <a:pt x="473560" y="84359"/>
                  </a:lnTo>
                  <a:lnTo>
                    <a:pt x="538439" y="94351"/>
                  </a:lnTo>
                  <a:lnTo>
                    <a:pt x="603679" y="105814"/>
                  </a:lnTo>
                  <a:lnTo>
                    <a:pt x="668450" y="118842"/>
                  </a:lnTo>
                  <a:lnTo>
                    <a:pt x="731921" y="133533"/>
                  </a:lnTo>
                  <a:lnTo>
                    <a:pt x="793261" y="149984"/>
                  </a:lnTo>
                  <a:lnTo>
                    <a:pt x="851640" y="168290"/>
                  </a:lnTo>
                  <a:lnTo>
                    <a:pt x="906227" y="188550"/>
                  </a:lnTo>
                  <a:lnTo>
                    <a:pt x="956191" y="210858"/>
                  </a:lnTo>
                  <a:lnTo>
                    <a:pt x="1000702" y="235312"/>
                  </a:lnTo>
                  <a:lnTo>
                    <a:pt x="1005079" y="238013"/>
                  </a:lnTo>
                  <a:lnTo>
                    <a:pt x="1010021" y="238977"/>
                  </a:lnTo>
                  <a:lnTo>
                    <a:pt x="1014785" y="238411"/>
                  </a:lnTo>
                  <a:lnTo>
                    <a:pt x="1021204" y="237657"/>
                  </a:lnTo>
                  <a:lnTo>
                    <a:pt x="1027214" y="234076"/>
                  </a:lnTo>
                  <a:lnTo>
                    <a:pt x="1030858" y="228129"/>
                  </a:lnTo>
                  <a:lnTo>
                    <a:pt x="1033879" y="219962"/>
                  </a:lnTo>
                  <a:lnTo>
                    <a:pt x="1033535" y="211566"/>
                  </a:lnTo>
                  <a:lnTo>
                    <a:pt x="980154" y="173796"/>
                  </a:lnTo>
                  <a:lnTo>
                    <a:pt x="931850" y="151653"/>
                  </a:lnTo>
                  <a:lnTo>
                    <a:pt x="879490" y="131455"/>
                  </a:lnTo>
                  <a:lnTo>
                    <a:pt x="823756" y="113114"/>
                  </a:lnTo>
                  <a:lnTo>
                    <a:pt x="765333" y="96542"/>
                  </a:lnTo>
                  <a:lnTo>
                    <a:pt x="704903" y="81651"/>
                  </a:lnTo>
                  <a:lnTo>
                    <a:pt x="643151" y="68352"/>
                  </a:lnTo>
                  <a:lnTo>
                    <a:pt x="580760" y="56558"/>
                  </a:lnTo>
                  <a:lnTo>
                    <a:pt x="518413" y="46179"/>
                  </a:lnTo>
                  <a:lnTo>
                    <a:pt x="456794" y="37129"/>
                  </a:lnTo>
                  <a:lnTo>
                    <a:pt x="396586" y="29319"/>
                  </a:lnTo>
                  <a:lnTo>
                    <a:pt x="338474" y="22660"/>
                  </a:lnTo>
                  <a:lnTo>
                    <a:pt x="283140" y="17064"/>
                  </a:lnTo>
                  <a:lnTo>
                    <a:pt x="231268" y="12444"/>
                  </a:lnTo>
                  <a:lnTo>
                    <a:pt x="183542" y="8711"/>
                  </a:lnTo>
                  <a:lnTo>
                    <a:pt x="140645" y="5776"/>
                  </a:lnTo>
                  <a:lnTo>
                    <a:pt x="47765" y="884"/>
                  </a:lnTo>
                  <a:lnTo>
                    <a:pt x="22522" y="0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1A35C298-EA74-AD39-95A4-6E8A9891455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26645" y="6242270"/>
              <a:ext cx="8110520" cy="5066286"/>
            </a:xfrm>
            <a:prstGeom prst="rect">
              <a:avLst/>
            </a:prstGeom>
          </p:spPr>
        </p:pic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DFFC170B-BB48-0191-41CA-A4B4DFBEF284}"/>
                </a:ext>
              </a:extLst>
            </p:cNvPr>
            <p:cNvSpPr/>
            <p:nvPr/>
          </p:nvSpPr>
          <p:spPr>
            <a:xfrm>
              <a:off x="8259668" y="8074647"/>
              <a:ext cx="1538605" cy="2935605"/>
            </a:xfrm>
            <a:custGeom>
              <a:avLst/>
              <a:gdLst/>
              <a:ahLst/>
              <a:cxnLst/>
              <a:rect l="l" t="t" r="r" b="b"/>
              <a:pathLst>
                <a:path w="1538604" h="2935604">
                  <a:moveTo>
                    <a:pt x="0" y="0"/>
                  </a:moveTo>
                  <a:lnTo>
                    <a:pt x="0" y="1851482"/>
                  </a:lnTo>
                  <a:lnTo>
                    <a:pt x="1538539" y="2935303"/>
                  </a:lnTo>
                  <a:lnTo>
                    <a:pt x="1538539" y="1083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A5A73396-26A8-466B-B4A8-4BAF47EC09F7}"/>
                </a:ext>
              </a:extLst>
            </p:cNvPr>
            <p:cNvSpPr/>
            <p:nvPr/>
          </p:nvSpPr>
          <p:spPr>
            <a:xfrm>
              <a:off x="9798207" y="8074646"/>
              <a:ext cx="1536065" cy="2935605"/>
            </a:xfrm>
            <a:custGeom>
              <a:avLst/>
              <a:gdLst/>
              <a:ahLst/>
              <a:cxnLst/>
              <a:rect l="l" t="t" r="r" b="b"/>
              <a:pathLst>
                <a:path w="1536065" h="2935604">
                  <a:moveTo>
                    <a:pt x="1535890" y="0"/>
                  </a:moveTo>
                  <a:lnTo>
                    <a:pt x="0" y="1083286"/>
                  </a:lnTo>
                  <a:lnTo>
                    <a:pt x="0" y="2935303"/>
                  </a:lnTo>
                  <a:lnTo>
                    <a:pt x="1535890" y="1852529"/>
                  </a:lnTo>
                  <a:lnTo>
                    <a:pt x="1535890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E9BFC8A8-6CC2-D891-43FF-0673D28AC043}"/>
                </a:ext>
              </a:extLst>
            </p:cNvPr>
            <p:cNvSpPr/>
            <p:nvPr/>
          </p:nvSpPr>
          <p:spPr>
            <a:xfrm>
              <a:off x="8259668" y="6934735"/>
              <a:ext cx="3074670" cy="2223770"/>
            </a:xfrm>
            <a:custGeom>
              <a:avLst/>
              <a:gdLst/>
              <a:ahLst/>
              <a:cxnLst/>
              <a:rect l="l" t="t" r="r" b="b"/>
              <a:pathLst>
                <a:path w="3074670" h="2223770">
                  <a:moveTo>
                    <a:pt x="1538539" y="0"/>
                  </a:moveTo>
                  <a:lnTo>
                    <a:pt x="0" y="1139912"/>
                  </a:lnTo>
                  <a:lnTo>
                    <a:pt x="1538539" y="2223199"/>
                  </a:lnTo>
                  <a:lnTo>
                    <a:pt x="3074429" y="1139912"/>
                  </a:lnTo>
                  <a:lnTo>
                    <a:pt x="1538539" y="0"/>
                  </a:lnTo>
                  <a:close/>
                </a:path>
              </a:pathLst>
            </a:custGeom>
            <a:solidFill>
              <a:srgbClr val="0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02846E37-B166-1D08-1AE8-03842F0FE5EF}"/>
                </a:ext>
              </a:extLst>
            </p:cNvPr>
            <p:cNvSpPr/>
            <p:nvPr/>
          </p:nvSpPr>
          <p:spPr>
            <a:xfrm>
              <a:off x="10557365" y="8178674"/>
              <a:ext cx="1367790" cy="1215390"/>
            </a:xfrm>
            <a:custGeom>
              <a:avLst/>
              <a:gdLst/>
              <a:ahLst/>
              <a:cxnLst/>
              <a:rect l="l" t="t" r="r" b="b"/>
              <a:pathLst>
                <a:path w="1367790" h="1215390">
                  <a:moveTo>
                    <a:pt x="663927" y="0"/>
                  </a:moveTo>
                  <a:lnTo>
                    <a:pt x="481562" y="28838"/>
                  </a:lnTo>
                  <a:lnTo>
                    <a:pt x="275666" y="105919"/>
                  </a:lnTo>
                  <a:lnTo>
                    <a:pt x="233914" y="125322"/>
                  </a:lnTo>
                  <a:lnTo>
                    <a:pt x="197640" y="147715"/>
                  </a:lnTo>
                  <a:lnTo>
                    <a:pt x="167449" y="173274"/>
                  </a:lnTo>
                  <a:lnTo>
                    <a:pt x="118271" y="244112"/>
                  </a:lnTo>
                  <a:lnTo>
                    <a:pt x="94742" y="287793"/>
                  </a:lnTo>
                  <a:lnTo>
                    <a:pt x="73491" y="332911"/>
                  </a:lnTo>
                  <a:lnTo>
                    <a:pt x="54656" y="379154"/>
                  </a:lnTo>
                  <a:lnTo>
                    <a:pt x="38372" y="426209"/>
                  </a:lnTo>
                  <a:lnTo>
                    <a:pt x="24777" y="473766"/>
                  </a:lnTo>
                  <a:lnTo>
                    <a:pt x="14005" y="521512"/>
                  </a:lnTo>
                  <a:lnTo>
                    <a:pt x="6194" y="569137"/>
                  </a:lnTo>
                  <a:lnTo>
                    <a:pt x="1480" y="616328"/>
                  </a:lnTo>
                  <a:lnTo>
                    <a:pt x="0" y="662774"/>
                  </a:lnTo>
                  <a:lnTo>
                    <a:pt x="1888" y="708163"/>
                  </a:lnTo>
                  <a:lnTo>
                    <a:pt x="7283" y="752183"/>
                  </a:lnTo>
                  <a:lnTo>
                    <a:pt x="16321" y="794523"/>
                  </a:lnTo>
                  <a:lnTo>
                    <a:pt x="29137" y="834872"/>
                  </a:lnTo>
                  <a:lnTo>
                    <a:pt x="45868" y="872917"/>
                  </a:lnTo>
                  <a:lnTo>
                    <a:pt x="66650" y="908346"/>
                  </a:lnTo>
                  <a:lnTo>
                    <a:pt x="91620" y="940850"/>
                  </a:lnTo>
                  <a:lnTo>
                    <a:pt x="120914" y="970114"/>
                  </a:lnTo>
                  <a:lnTo>
                    <a:pt x="154669" y="995829"/>
                  </a:lnTo>
                  <a:lnTo>
                    <a:pt x="193020" y="1017682"/>
                  </a:lnTo>
                  <a:lnTo>
                    <a:pt x="259124" y="1045252"/>
                  </a:lnTo>
                  <a:lnTo>
                    <a:pt x="297474" y="1058411"/>
                  </a:lnTo>
                  <a:lnTo>
                    <a:pt x="338908" y="1071171"/>
                  </a:lnTo>
                  <a:lnTo>
                    <a:pt x="383089" y="1083544"/>
                  </a:lnTo>
                  <a:lnTo>
                    <a:pt x="429682" y="1095543"/>
                  </a:lnTo>
                  <a:lnTo>
                    <a:pt x="478351" y="1107180"/>
                  </a:lnTo>
                  <a:lnTo>
                    <a:pt x="528760" y="1118468"/>
                  </a:lnTo>
                  <a:lnTo>
                    <a:pt x="580572" y="1129419"/>
                  </a:lnTo>
                  <a:lnTo>
                    <a:pt x="633452" y="1140047"/>
                  </a:lnTo>
                  <a:lnTo>
                    <a:pt x="687063" y="1150364"/>
                  </a:lnTo>
                  <a:lnTo>
                    <a:pt x="741070" y="1160383"/>
                  </a:lnTo>
                  <a:lnTo>
                    <a:pt x="795136" y="1170116"/>
                  </a:lnTo>
                  <a:lnTo>
                    <a:pt x="902102" y="1188777"/>
                  </a:lnTo>
                  <a:lnTo>
                    <a:pt x="1054596" y="1214943"/>
                  </a:lnTo>
                  <a:lnTo>
                    <a:pt x="1367508" y="75731"/>
                  </a:lnTo>
                  <a:lnTo>
                    <a:pt x="925122" y="16574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D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5B3800E9-8FBF-F755-0534-6CB9693FCBB3}"/>
                </a:ext>
              </a:extLst>
            </p:cNvPr>
            <p:cNvSpPr/>
            <p:nvPr/>
          </p:nvSpPr>
          <p:spPr>
            <a:xfrm>
              <a:off x="10438269" y="8341537"/>
              <a:ext cx="873760" cy="859790"/>
            </a:xfrm>
            <a:custGeom>
              <a:avLst/>
              <a:gdLst/>
              <a:ahLst/>
              <a:cxnLst/>
              <a:rect l="l" t="t" r="r" b="b"/>
              <a:pathLst>
                <a:path w="873759" h="859790">
                  <a:moveTo>
                    <a:pt x="547091" y="0"/>
                  </a:moveTo>
                  <a:lnTo>
                    <a:pt x="494351" y="1075"/>
                  </a:lnTo>
                  <a:lnTo>
                    <a:pt x="442116" y="5072"/>
                  </a:lnTo>
                  <a:lnTo>
                    <a:pt x="391065" y="11635"/>
                  </a:lnTo>
                  <a:lnTo>
                    <a:pt x="341878" y="20408"/>
                  </a:lnTo>
                  <a:lnTo>
                    <a:pt x="295233" y="31037"/>
                  </a:lnTo>
                  <a:lnTo>
                    <a:pt x="251809" y="43164"/>
                  </a:lnTo>
                  <a:lnTo>
                    <a:pt x="212288" y="56435"/>
                  </a:lnTo>
                  <a:lnTo>
                    <a:pt x="147666" y="84986"/>
                  </a:lnTo>
                  <a:lnTo>
                    <a:pt x="102084" y="124865"/>
                  </a:lnTo>
                  <a:lnTo>
                    <a:pt x="62245" y="188296"/>
                  </a:lnTo>
                  <a:lnTo>
                    <a:pt x="45191" y="226815"/>
                  </a:lnTo>
                  <a:lnTo>
                    <a:pt x="30429" y="268790"/>
                  </a:lnTo>
                  <a:lnTo>
                    <a:pt x="18243" y="313407"/>
                  </a:lnTo>
                  <a:lnTo>
                    <a:pt x="8920" y="359856"/>
                  </a:lnTo>
                  <a:lnTo>
                    <a:pt x="2743" y="407327"/>
                  </a:lnTo>
                  <a:lnTo>
                    <a:pt x="0" y="455007"/>
                  </a:lnTo>
                  <a:lnTo>
                    <a:pt x="973" y="502086"/>
                  </a:lnTo>
                  <a:lnTo>
                    <a:pt x="5950" y="547753"/>
                  </a:lnTo>
                  <a:lnTo>
                    <a:pt x="15216" y="591195"/>
                  </a:lnTo>
                  <a:lnTo>
                    <a:pt x="29055" y="631603"/>
                  </a:lnTo>
                  <a:lnTo>
                    <a:pt x="47753" y="668165"/>
                  </a:lnTo>
                  <a:lnTo>
                    <a:pt x="71596" y="700069"/>
                  </a:lnTo>
                  <a:lnTo>
                    <a:pt x="100868" y="726506"/>
                  </a:lnTo>
                  <a:lnTo>
                    <a:pt x="135855" y="746662"/>
                  </a:lnTo>
                  <a:lnTo>
                    <a:pt x="180913" y="765100"/>
                  </a:lnTo>
                  <a:lnTo>
                    <a:pt x="230062" y="782573"/>
                  </a:lnTo>
                  <a:lnTo>
                    <a:pt x="282307" y="798846"/>
                  </a:lnTo>
                  <a:lnTo>
                    <a:pt x="336654" y="813684"/>
                  </a:lnTo>
                  <a:lnTo>
                    <a:pt x="392108" y="826853"/>
                  </a:lnTo>
                  <a:lnTo>
                    <a:pt x="447676" y="838117"/>
                  </a:lnTo>
                  <a:lnTo>
                    <a:pt x="502363" y="847241"/>
                  </a:lnTo>
                  <a:lnTo>
                    <a:pt x="555174" y="853991"/>
                  </a:lnTo>
                  <a:lnTo>
                    <a:pt x="605116" y="858132"/>
                  </a:lnTo>
                  <a:lnTo>
                    <a:pt x="651194" y="859428"/>
                  </a:lnTo>
                  <a:lnTo>
                    <a:pt x="692414" y="857645"/>
                  </a:lnTo>
                  <a:lnTo>
                    <a:pt x="756301" y="843901"/>
                  </a:lnTo>
                  <a:lnTo>
                    <a:pt x="788825" y="815019"/>
                  </a:lnTo>
                  <a:lnTo>
                    <a:pt x="790840" y="794315"/>
                  </a:lnTo>
                  <a:lnTo>
                    <a:pt x="782440" y="714802"/>
                  </a:lnTo>
                  <a:lnTo>
                    <a:pt x="788233" y="616406"/>
                  </a:lnTo>
                  <a:lnTo>
                    <a:pt x="815951" y="434422"/>
                  </a:lnTo>
                  <a:lnTo>
                    <a:pt x="873329" y="104148"/>
                  </a:lnTo>
                  <a:lnTo>
                    <a:pt x="836080" y="74815"/>
                  </a:lnTo>
                  <a:lnTo>
                    <a:pt x="794580" y="50893"/>
                  </a:lnTo>
                  <a:lnTo>
                    <a:pt x="749508" y="32026"/>
                  </a:lnTo>
                  <a:lnTo>
                    <a:pt x="701543" y="17859"/>
                  </a:lnTo>
                  <a:lnTo>
                    <a:pt x="651366" y="8036"/>
                  </a:lnTo>
                  <a:lnTo>
                    <a:pt x="599656" y="2201"/>
                  </a:lnTo>
                  <a:lnTo>
                    <a:pt x="547091" y="0"/>
                  </a:lnTo>
                  <a:close/>
                </a:path>
              </a:pathLst>
            </a:custGeom>
            <a:solidFill>
              <a:srgbClr val="FDF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0146CCC0-988C-7B78-A4CA-ED1486370983}"/>
                </a:ext>
              </a:extLst>
            </p:cNvPr>
            <p:cNvSpPr/>
            <p:nvPr/>
          </p:nvSpPr>
          <p:spPr>
            <a:xfrm>
              <a:off x="10809321" y="8191030"/>
              <a:ext cx="1139190" cy="118110"/>
            </a:xfrm>
            <a:custGeom>
              <a:avLst/>
              <a:gdLst/>
              <a:ahLst/>
              <a:cxnLst/>
              <a:rect l="l" t="t" r="r" b="b"/>
              <a:pathLst>
                <a:path w="1139190" h="118109">
                  <a:moveTo>
                    <a:pt x="553413" y="0"/>
                  </a:moveTo>
                  <a:lnTo>
                    <a:pt x="487925" y="427"/>
                  </a:lnTo>
                  <a:lnTo>
                    <a:pt x="422399" y="2295"/>
                  </a:lnTo>
                  <a:lnTo>
                    <a:pt x="357455" y="5794"/>
                  </a:lnTo>
                  <a:lnTo>
                    <a:pt x="293714" y="11112"/>
                  </a:lnTo>
                  <a:lnTo>
                    <a:pt x="231797" y="18437"/>
                  </a:lnTo>
                  <a:lnTo>
                    <a:pt x="172325" y="27957"/>
                  </a:lnTo>
                  <a:lnTo>
                    <a:pt x="115918" y="39862"/>
                  </a:lnTo>
                  <a:lnTo>
                    <a:pt x="63197" y="54340"/>
                  </a:lnTo>
                  <a:lnTo>
                    <a:pt x="14783" y="71578"/>
                  </a:lnTo>
                  <a:lnTo>
                    <a:pt x="0" y="93223"/>
                  </a:lnTo>
                  <a:lnTo>
                    <a:pt x="1757" y="102478"/>
                  </a:lnTo>
                  <a:lnTo>
                    <a:pt x="4584" y="109483"/>
                  </a:lnTo>
                  <a:lnTo>
                    <a:pt x="10354" y="114383"/>
                  </a:lnTo>
                  <a:lnTo>
                    <a:pt x="17066" y="116341"/>
                  </a:lnTo>
                  <a:lnTo>
                    <a:pt x="22050" y="117797"/>
                  </a:lnTo>
                  <a:lnTo>
                    <a:pt x="27495" y="117650"/>
                  </a:lnTo>
                  <a:lnTo>
                    <a:pt x="32646" y="115556"/>
                  </a:lnTo>
                  <a:lnTo>
                    <a:pt x="79583" y="98949"/>
                  </a:lnTo>
                  <a:lnTo>
                    <a:pt x="131078" y="85063"/>
                  </a:lnTo>
                  <a:lnTo>
                    <a:pt x="186476" y="73707"/>
                  </a:lnTo>
                  <a:lnTo>
                    <a:pt x="245126" y="64692"/>
                  </a:lnTo>
                  <a:lnTo>
                    <a:pt x="306374" y="57828"/>
                  </a:lnTo>
                  <a:lnTo>
                    <a:pt x="369568" y="52927"/>
                  </a:lnTo>
                  <a:lnTo>
                    <a:pt x="434053" y="49799"/>
                  </a:lnTo>
                  <a:lnTo>
                    <a:pt x="499177" y="48255"/>
                  </a:lnTo>
                  <a:lnTo>
                    <a:pt x="564288" y="48104"/>
                  </a:lnTo>
                  <a:lnTo>
                    <a:pt x="628730" y="49159"/>
                  </a:lnTo>
                  <a:lnTo>
                    <a:pt x="691853" y="51229"/>
                  </a:lnTo>
                  <a:lnTo>
                    <a:pt x="753002" y="54126"/>
                  </a:lnTo>
                  <a:lnTo>
                    <a:pt x="811524" y="57659"/>
                  </a:lnTo>
                  <a:lnTo>
                    <a:pt x="866767" y="61639"/>
                  </a:lnTo>
                  <a:lnTo>
                    <a:pt x="918077" y="65878"/>
                  </a:lnTo>
                  <a:lnTo>
                    <a:pt x="964801" y="70185"/>
                  </a:lnTo>
                  <a:lnTo>
                    <a:pt x="1006286" y="74371"/>
                  </a:lnTo>
                  <a:lnTo>
                    <a:pt x="1070927" y="81625"/>
                  </a:lnTo>
                  <a:lnTo>
                    <a:pt x="1112268" y="86866"/>
                  </a:lnTo>
                  <a:lnTo>
                    <a:pt x="1121673" y="86307"/>
                  </a:lnTo>
                  <a:lnTo>
                    <a:pt x="1129845" y="82319"/>
                  </a:lnTo>
                  <a:lnTo>
                    <a:pt x="1135929" y="75554"/>
                  </a:lnTo>
                  <a:lnTo>
                    <a:pt x="1139073" y="66667"/>
                  </a:lnTo>
                  <a:lnTo>
                    <a:pt x="1138464" y="57209"/>
                  </a:lnTo>
                  <a:lnTo>
                    <a:pt x="1093727" y="36541"/>
                  </a:lnTo>
                  <a:lnTo>
                    <a:pt x="1038663" y="29928"/>
                  </a:lnTo>
                  <a:lnTo>
                    <a:pt x="958617" y="21543"/>
                  </a:lnTo>
                  <a:lnTo>
                    <a:pt x="910777" y="17156"/>
                  </a:lnTo>
                  <a:lnTo>
                    <a:pt x="858554" y="12892"/>
                  </a:lnTo>
                  <a:lnTo>
                    <a:pt x="802568" y="8938"/>
                  </a:lnTo>
                  <a:lnTo>
                    <a:pt x="743440" y="5483"/>
                  </a:lnTo>
                  <a:lnTo>
                    <a:pt x="681792" y="2716"/>
                  </a:lnTo>
                  <a:lnTo>
                    <a:pt x="618242" y="826"/>
                  </a:lnTo>
                  <a:lnTo>
                    <a:pt x="553413" y="0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E68CE602-106C-D3F9-77C4-ADC68C4EBE9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19872" y="713786"/>
              <a:ext cx="7184227" cy="7242140"/>
            </a:xfrm>
            <a:prstGeom prst="rect">
              <a:avLst/>
            </a:prstGeom>
          </p:spPr>
        </p:pic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2FA3C7E1-4D12-BC56-10A0-CB93A0DAF110}"/>
                </a:ext>
              </a:extLst>
            </p:cNvPr>
            <p:cNvSpPr/>
            <p:nvPr/>
          </p:nvSpPr>
          <p:spPr>
            <a:xfrm>
              <a:off x="10761754" y="2433886"/>
              <a:ext cx="1527810" cy="2921000"/>
            </a:xfrm>
            <a:custGeom>
              <a:avLst/>
              <a:gdLst/>
              <a:ahLst/>
              <a:cxnLst/>
              <a:rect l="l" t="t" r="r" b="b"/>
              <a:pathLst>
                <a:path w="1527809" h="2921000">
                  <a:moveTo>
                    <a:pt x="174832" y="0"/>
                  </a:moveTo>
                  <a:lnTo>
                    <a:pt x="0" y="1750690"/>
                  </a:lnTo>
                  <a:lnTo>
                    <a:pt x="1352430" y="2920780"/>
                  </a:lnTo>
                  <a:lnTo>
                    <a:pt x="1527314" y="1169597"/>
                  </a:lnTo>
                  <a:lnTo>
                    <a:pt x="174832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1C85A637-1214-C720-AC20-60B2514DEC39}"/>
                </a:ext>
              </a:extLst>
            </p:cNvPr>
            <p:cNvSpPr/>
            <p:nvPr/>
          </p:nvSpPr>
          <p:spPr>
            <a:xfrm>
              <a:off x="12114187" y="2724203"/>
              <a:ext cx="1729739" cy="2630805"/>
            </a:xfrm>
            <a:custGeom>
              <a:avLst/>
              <a:gdLst/>
              <a:ahLst/>
              <a:cxnLst/>
              <a:rect l="l" t="t" r="r" b="b"/>
              <a:pathLst>
                <a:path w="1729740" h="2630804">
                  <a:moveTo>
                    <a:pt x="1729444" y="0"/>
                  </a:moveTo>
                  <a:lnTo>
                    <a:pt x="174884" y="879282"/>
                  </a:lnTo>
                  <a:lnTo>
                    <a:pt x="0" y="2630464"/>
                  </a:lnTo>
                  <a:lnTo>
                    <a:pt x="1554518" y="1751674"/>
                  </a:lnTo>
                  <a:lnTo>
                    <a:pt x="1729444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81A73CCC-E779-FB1D-749F-C35DDE7B79D6}"/>
                </a:ext>
              </a:extLst>
            </p:cNvPr>
            <p:cNvSpPr/>
            <p:nvPr/>
          </p:nvSpPr>
          <p:spPr>
            <a:xfrm>
              <a:off x="10936588" y="1501314"/>
              <a:ext cx="2907665" cy="2102485"/>
            </a:xfrm>
            <a:custGeom>
              <a:avLst/>
              <a:gdLst/>
              <a:ahLst/>
              <a:cxnLst/>
              <a:rect l="l" t="t" r="r" b="b"/>
              <a:pathLst>
                <a:path w="2907665" h="2102485">
                  <a:moveTo>
                    <a:pt x="1562413" y="0"/>
                  </a:moveTo>
                  <a:lnTo>
                    <a:pt x="0" y="932568"/>
                  </a:lnTo>
                  <a:lnTo>
                    <a:pt x="1352482" y="2102166"/>
                  </a:lnTo>
                  <a:lnTo>
                    <a:pt x="2907052" y="1222884"/>
                  </a:lnTo>
                  <a:lnTo>
                    <a:pt x="1562413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384C187B-9FF0-12D3-224C-AA7A14528F10}"/>
                </a:ext>
              </a:extLst>
            </p:cNvPr>
            <p:cNvSpPr/>
            <p:nvPr/>
          </p:nvSpPr>
          <p:spPr>
            <a:xfrm>
              <a:off x="13258783" y="3047649"/>
              <a:ext cx="1186815" cy="1122680"/>
            </a:xfrm>
            <a:custGeom>
              <a:avLst/>
              <a:gdLst/>
              <a:ahLst/>
              <a:cxnLst/>
              <a:rect l="l" t="t" r="r" b="b"/>
              <a:pathLst>
                <a:path w="1186815" h="1122679">
                  <a:moveTo>
                    <a:pt x="1186548" y="0"/>
                  </a:moveTo>
                  <a:lnTo>
                    <a:pt x="762991" y="21886"/>
                  </a:lnTo>
                  <a:lnTo>
                    <a:pt x="516113" y="51952"/>
                  </a:lnTo>
                  <a:lnTo>
                    <a:pt x="350790" y="110692"/>
                  </a:lnTo>
                  <a:lnTo>
                    <a:pt x="171898" y="218600"/>
                  </a:lnTo>
                  <a:lnTo>
                    <a:pt x="136283" y="244008"/>
                  </a:lnTo>
                  <a:lnTo>
                    <a:pt x="106306" y="271252"/>
                  </a:lnTo>
                  <a:lnTo>
                    <a:pt x="65639" y="331497"/>
                  </a:lnTo>
                  <a:lnTo>
                    <a:pt x="48157" y="377480"/>
                  </a:lnTo>
                  <a:lnTo>
                    <a:pt x="33235" y="424839"/>
                  </a:lnTo>
                  <a:lnTo>
                    <a:pt x="20958" y="473207"/>
                  </a:lnTo>
                  <a:lnTo>
                    <a:pt x="11410" y="522218"/>
                  </a:lnTo>
                  <a:lnTo>
                    <a:pt x="4678" y="571505"/>
                  </a:lnTo>
                  <a:lnTo>
                    <a:pt x="846" y="620698"/>
                  </a:lnTo>
                  <a:lnTo>
                    <a:pt x="0" y="669433"/>
                  </a:lnTo>
                  <a:lnTo>
                    <a:pt x="2224" y="717341"/>
                  </a:lnTo>
                  <a:lnTo>
                    <a:pt x="7604" y="764054"/>
                  </a:lnTo>
                  <a:lnTo>
                    <a:pt x="16225" y="809207"/>
                  </a:lnTo>
                  <a:lnTo>
                    <a:pt x="28172" y="852430"/>
                  </a:lnTo>
                  <a:lnTo>
                    <a:pt x="43530" y="893358"/>
                  </a:lnTo>
                  <a:lnTo>
                    <a:pt x="62385" y="931623"/>
                  </a:lnTo>
                  <a:lnTo>
                    <a:pt x="84821" y="966858"/>
                  </a:lnTo>
                  <a:lnTo>
                    <a:pt x="110924" y="998695"/>
                  </a:lnTo>
                  <a:lnTo>
                    <a:pt x="140779" y="1026767"/>
                  </a:lnTo>
                  <a:lnTo>
                    <a:pt x="174471" y="1050706"/>
                  </a:lnTo>
                  <a:lnTo>
                    <a:pt x="212085" y="1070147"/>
                  </a:lnTo>
                  <a:lnTo>
                    <a:pt x="253707" y="1084720"/>
                  </a:lnTo>
                  <a:lnTo>
                    <a:pt x="324590" y="1099652"/>
                  </a:lnTo>
                  <a:lnTo>
                    <a:pt x="365407" y="1105440"/>
                  </a:lnTo>
                  <a:lnTo>
                    <a:pt x="409313" y="1110220"/>
                  </a:lnTo>
                  <a:lnTo>
                    <a:pt x="455940" y="1114077"/>
                  </a:lnTo>
                  <a:lnTo>
                    <a:pt x="504916" y="1117093"/>
                  </a:lnTo>
                  <a:lnTo>
                    <a:pt x="555872" y="1119353"/>
                  </a:lnTo>
                  <a:lnTo>
                    <a:pt x="608438" y="1120940"/>
                  </a:lnTo>
                  <a:lnTo>
                    <a:pt x="662243" y="1121938"/>
                  </a:lnTo>
                  <a:lnTo>
                    <a:pt x="716918" y="1122429"/>
                  </a:lnTo>
                  <a:lnTo>
                    <a:pt x="772094" y="1122499"/>
                  </a:lnTo>
                  <a:lnTo>
                    <a:pt x="827398" y="1122230"/>
                  </a:lnTo>
                  <a:lnTo>
                    <a:pt x="936917" y="1121010"/>
                  </a:lnTo>
                  <a:lnTo>
                    <a:pt x="1092917" y="1118730"/>
                  </a:lnTo>
                  <a:lnTo>
                    <a:pt x="1186548" y="0"/>
                  </a:lnTo>
                  <a:close/>
                </a:path>
              </a:pathLst>
            </a:custGeom>
            <a:solidFill>
              <a:srgbClr val="FFC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FF1CED77-6305-00DA-EF6D-431F77D72003}"/>
                </a:ext>
              </a:extLst>
            </p:cNvPr>
            <p:cNvSpPr/>
            <p:nvPr/>
          </p:nvSpPr>
          <p:spPr>
            <a:xfrm>
              <a:off x="13142928" y="3282102"/>
              <a:ext cx="807720" cy="810895"/>
            </a:xfrm>
            <a:custGeom>
              <a:avLst/>
              <a:gdLst/>
              <a:ahLst/>
              <a:cxnLst/>
              <a:rect l="l" t="t" r="r" b="b"/>
              <a:pathLst>
                <a:path w="807719" h="810895">
                  <a:moveTo>
                    <a:pt x="574522" y="0"/>
                  </a:moveTo>
                  <a:lnTo>
                    <a:pt x="522402" y="871"/>
                  </a:lnTo>
                  <a:lnTo>
                    <a:pt x="469661" y="6115"/>
                  </a:lnTo>
                  <a:lnTo>
                    <a:pt x="416993" y="15185"/>
                  </a:lnTo>
                  <a:lnTo>
                    <a:pt x="365094" y="27533"/>
                  </a:lnTo>
                  <a:lnTo>
                    <a:pt x="314658" y="42612"/>
                  </a:lnTo>
                  <a:lnTo>
                    <a:pt x="266380" y="59877"/>
                  </a:lnTo>
                  <a:lnTo>
                    <a:pt x="220955" y="78779"/>
                  </a:lnTo>
                  <a:lnTo>
                    <a:pt x="179078" y="98773"/>
                  </a:lnTo>
                  <a:lnTo>
                    <a:pt x="141444" y="119311"/>
                  </a:lnTo>
                  <a:lnTo>
                    <a:pt x="108747" y="139845"/>
                  </a:lnTo>
                  <a:lnTo>
                    <a:pt x="61704" y="180748"/>
                  </a:lnTo>
                  <a:lnTo>
                    <a:pt x="29463" y="241839"/>
                  </a:lnTo>
                  <a:lnTo>
                    <a:pt x="17497" y="280095"/>
                  </a:lnTo>
                  <a:lnTo>
                    <a:pt x="8499" y="322213"/>
                  </a:lnTo>
                  <a:lnTo>
                    <a:pt x="2617" y="367235"/>
                  </a:lnTo>
                  <a:lnTo>
                    <a:pt x="0" y="414202"/>
                  </a:lnTo>
                  <a:lnTo>
                    <a:pt x="795" y="462156"/>
                  </a:lnTo>
                  <a:lnTo>
                    <a:pt x="5153" y="510137"/>
                  </a:lnTo>
                  <a:lnTo>
                    <a:pt x="13220" y="557189"/>
                  </a:lnTo>
                  <a:lnTo>
                    <a:pt x="25145" y="602351"/>
                  </a:lnTo>
                  <a:lnTo>
                    <a:pt x="41078" y="644665"/>
                  </a:lnTo>
                  <a:lnTo>
                    <a:pt x="61165" y="683173"/>
                  </a:lnTo>
                  <a:lnTo>
                    <a:pt x="85557" y="716915"/>
                  </a:lnTo>
                  <a:lnTo>
                    <a:pt x="114400" y="744935"/>
                  </a:lnTo>
                  <a:lnTo>
                    <a:pt x="147844" y="766272"/>
                  </a:lnTo>
                  <a:lnTo>
                    <a:pt x="186036" y="779969"/>
                  </a:lnTo>
                  <a:lnTo>
                    <a:pt x="234504" y="789903"/>
                  </a:lnTo>
                  <a:lnTo>
                    <a:pt x="287054" y="797995"/>
                  </a:lnTo>
                  <a:lnTo>
                    <a:pt x="342509" y="804192"/>
                  </a:lnTo>
                  <a:lnTo>
                    <a:pt x="399692" y="808435"/>
                  </a:lnTo>
                  <a:lnTo>
                    <a:pt x="457428" y="810671"/>
                  </a:lnTo>
                  <a:lnTo>
                    <a:pt x="514537" y="810842"/>
                  </a:lnTo>
                  <a:lnTo>
                    <a:pt x="569844" y="808893"/>
                  </a:lnTo>
                  <a:lnTo>
                    <a:pt x="622172" y="804767"/>
                  </a:lnTo>
                  <a:lnTo>
                    <a:pt x="670344" y="798410"/>
                  </a:lnTo>
                  <a:lnTo>
                    <a:pt x="713182" y="789765"/>
                  </a:lnTo>
                  <a:lnTo>
                    <a:pt x="778152" y="765387"/>
                  </a:lnTo>
                  <a:lnTo>
                    <a:pt x="807666" y="731187"/>
                  </a:lnTo>
                  <a:lnTo>
                    <a:pt x="806185" y="710264"/>
                  </a:lnTo>
                  <a:lnTo>
                    <a:pt x="784476" y="637451"/>
                  </a:lnTo>
                  <a:lnTo>
                    <a:pt x="772729" y="544525"/>
                  </a:lnTo>
                  <a:lnTo>
                    <a:pt x="766886" y="369696"/>
                  </a:lnTo>
                  <a:lnTo>
                    <a:pt x="762888" y="51174"/>
                  </a:lnTo>
                  <a:lnTo>
                    <a:pt x="720203" y="29088"/>
                  </a:lnTo>
                  <a:lnTo>
                    <a:pt x="674117" y="13561"/>
                  </a:lnTo>
                  <a:lnTo>
                    <a:pt x="625325" y="4047"/>
                  </a:lnTo>
                  <a:lnTo>
                    <a:pt x="574522" y="0"/>
                  </a:lnTo>
                  <a:close/>
                </a:path>
              </a:pathLst>
            </a:custGeom>
            <a:solidFill>
              <a:srgbClr val="FCE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D4044E2F-3C65-66EE-9E52-E4393433922E}"/>
                </a:ext>
              </a:extLst>
            </p:cNvPr>
            <p:cNvSpPr/>
            <p:nvPr/>
          </p:nvSpPr>
          <p:spPr>
            <a:xfrm>
              <a:off x="13408471" y="3025127"/>
              <a:ext cx="1059815" cy="264160"/>
            </a:xfrm>
            <a:custGeom>
              <a:avLst/>
              <a:gdLst/>
              <a:ahLst/>
              <a:cxnLst/>
              <a:rect l="l" t="t" r="r" b="b"/>
              <a:pathLst>
                <a:path w="1059815" h="264160">
                  <a:moveTo>
                    <a:pt x="1035840" y="0"/>
                  </a:moveTo>
                  <a:lnTo>
                    <a:pt x="952887" y="5149"/>
                  </a:lnTo>
                  <a:lnTo>
                    <a:pt x="914488" y="8129"/>
                  </a:lnTo>
                  <a:lnTo>
                    <a:pt x="870434" y="11942"/>
                  </a:lnTo>
                  <a:lnTo>
                    <a:pt x="821429" y="16666"/>
                  </a:lnTo>
                  <a:lnTo>
                    <a:pt x="768178" y="22380"/>
                  </a:lnTo>
                  <a:lnTo>
                    <a:pt x="711385" y="29160"/>
                  </a:lnTo>
                  <a:lnTo>
                    <a:pt x="651755" y="37086"/>
                  </a:lnTo>
                  <a:lnTo>
                    <a:pt x="589992" y="46234"/>
                  </a:lnTo>
                  <a:lnTo>
                    <a:pt x="526801" y="56684"/>
                  </a:lnTo>
                  <a:lnTo>
                    <a:pt x="462885" y="68512"/>
                  </a:lnTo>
                  <a:lnTo>
                    <a:pt x="398950" y="81797"/>
                  </a:lnTo>
                  <a:lnTo>
                    <a:pt x="335701" y="96618"/>
                  </a:lnTo>
                  <a:lnTo>
                    <a:pt x="273840" y="113051"/>
                  </a:lnTo>
                  <a:lnTo>
                    <a:pt x="214074" y="131175"/>
                  </a:lnTo>
                  <a:lnTo>
                    <a:pt x="157106" y="151068"/>
                  </a:lnTo>
                  <a:lnTo>
                    <a:pt x="103642" y="172807"/>
                  </a:lnTo>
                  <a:lnTo>
                    <a:pt x="54384" y="196472"/>
                  </a:lnTo>
                  <a:lnTo>
                    <a:pt x="10039" y="222139"/>
                  </a:lnTo>
                  <a:lnTo>
                    <a:pt x="0" y="244946"/>
                  </a:lnTo>
                  <a:lnTo>
                    <a:pt x="3254" y="253290"/>
                  </a:lnTo>
                  <a:lnTo>
                    <a:pt x="7117" y="259342"/>
                  </a:lnTo>
                  <a:lnTo>
                    <a:pt x="13358" y="262902"/>
                  </a:lnTo>
                  <a:lnTo>
                    <a:pt x="19976" y="263562"/>
                  </a:lnTo>
                  <a:lnTo>
                    <a:pt x="24887" y="264054"/>
                  </a:lnTo>
                  <a:lnTo>
                    <a:pt x="29954" y="262965"/>
                  </a:lnTo>
                  <a:lnTo>
                    <a:pt x="34394" y="260117"/>
                  </a:lnTo>
                  <a:lnTo>
                    <a:pt x="77416" y="235334"/>
                  </a:lnTo>
                  <a:lnTo>
                    <a:pt x="125598" y="212463"/>
                  </a:lnTo>
                  <a:lnTo>
                    <a:pt x="178199" y="191433"/>
                  </a:lnTo>
                  <a:lnTo>
                    <a:pt x="234481" y="172171"/>
                  </a:lnTo>
                  <a:lnTo>
                    <a:pt x="293704" y="154605"/>
                  </a:lnTo>
                  <a:lnTo>
                    <a:pt x="355128" y="138661"/>
                  </a:lnTo>
                  <a:lnTo>
                    <a:pt x="418014" y="124269"/>
                  </a:lnTo>
                  <a:lnTo>
                    <a:pt x="481624" y="111355"/>
                  </a:lnTo>
                  <a:lnTo>
                    <a:pt x="545216" y="99847"/>
                  </a:lnTo>
                  <a:lnTo>
                    <a:pt x="608053" y="89672"/>
                  </a:lnTo>
                  <a:lnTo>
                    <a:pt x="669394" y="80759"/>
                  </a:lnTo>
                  <a:lnTo>
                    <a:pt x="728501" y="73033"/>
                  </a:lnTo>
                  <a:lnTo>
                    <a:pt x="784633" y="66424"/>
                  </a:lnTo>
                  <a:lnTo>
                    <a:pt x="837052" y="60859"/>
                  </a:lnTo>
                  <a:lnTo>
                    <a:pt x="885018" y="56264"/>
                  </a:lnTo>
                  <a:lnTo>
                    <a:pt x="927791" y="52569"/>
                  </a:lnTo>
                  <a:lnTo>
                    <a:pt x="994803" y="47583"/>
                  </a:lnTo>
                  <a:lnTo>
                    <a:pt x="1037892" y="45035"/>
                  </a:lnTo>
                  <a:lnTo>
                    <a:pt x="1046580" y="42872"/>
                  </a:lnTo>
                  <a:lnTo>
                    <a:pt x="1053515" y="37722"/>
                  </a:lnTo>
                  <a:lnTo>
                    <a:pt x="1058015" y="30344"/>
                  </a:lnTo>
                  <a:lnTo>
                    <a:pt x="1059400" y="21496"/>
                  </a:lnTo>
                  <a:lnTo>
                    <a:pt x="1057185" y="12770"/>
                  </a:lnTo>
                  <a:lnTo>
                    <a:pt x="1051986" y="5773"/>
                  </a:lnTo>
                  <a:lnTo>
                    <a:pt x="1044604" y="1263"/>
                  </a:lnTo>
                  <a:lnTo>
                    <a:pt x="1035840" y="0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AFE61C3-86BF-A5AB-16B6-943D4053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30" y="436753"/>
            <a:ext cx="6035655" cy="1708160"/>
          </a:xfrm>
        </p:spPr>
        <p:txBody>
          <a:bodyPr anchor="t"/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78190A9C-1BC2-B404-10D0-A77DF440F31F}"/>
              </a:ext>
            </a:extLst>
          </p:cNvPr>
          <p:cNvSpPr txBox="1"/>
          <p:nvPr userDrawn="1"/>
        </p:nvSpPr>
        <p:spPr>
          <a:xfrm>
            <a:off x="580963" y="6215440"/>
            <a:ext cx="3923578" cy="31594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2000" spc="-27" dirty="0">
                <a:solidFill>
                  <a:srgbClr val="6A0DD4"/>
                </a:solidFill>
                <a:latin typeface="Diploma Plus Jakarta"/>
                <a:cs typeface="Diploma Plus Jakarta"/>
              </a:rPr>
              <a:t>Leadership</a:t>
            </a:r>
            <a:r>
              <a:rPr sz="2000" spc="-97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000" spc="-24" dirty="0">
                <a:solidFill>
                  <a:srgbClr val="6A0DD4"/>
                </a:solidFill>
                <a:latin typeface="Diploma Plus Jakarta"/>
                <a:cs typeface="Diploma Plus Jakarta"/>
              </a:rPr>
              <a:t>for</a:t>
            </a:r>
            <a:r>
              <a:rPr sz="2000" spc="-97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000" spc="-21" dirty="0">
                <a:solidFill>
                  <a:srgbClr val="6A0DD4"/>
                </a:solidFill>
                <a:latin typeface="Diploma Plus Jakarta"/>
                <a:cs typeface="Diploma Plus Jakarta"/>
              </a:rPr>
              <a:t>Growth</a:t>
            </a:r>
            <a:r>
              <a:rPr sz="2000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000" spc="-12" dirty="0">
                <a:solidFill>
                  <a:srgbClr val="6A0DD4"/>
                </a:solidFill>
                <a:latin typeface="Diploma Plus Jakarta"/>
                <a:cs typeface="Diploma Plus Jakarta"/>
              </a:rPr>
              <a:t>2025</a:t>
            </a:r>
            <a:endParaRPr sz="2000" dirty="0">
              <a:latin typeface="Diploma Plus Jakarta"/>
              <a:cs typeface="Diploma Plus Jakarta"/>
            </a:endParaRPr>
          </a:p>
        </p:txBody>
      </p:sp>
    </p:spTree>
    <p:extLst>
      <p:ext uri="{BB962C8B-B14F-4D97-AF65-F5344CB8AC3E}">
        <p14:creationId xmlns:p14="http://schemas.microsoft.com/office/powerpoint/2010/main" val="148861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6A0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DDFF3FC-C7B8-9AEC-DB9F-5D6037942EC2}"/>
              </a:ext>
            </a:extLst>
          </p:cNvPr>
          <p:cNvGrpSpPr/>
          <p:nvPr userDrawn="1"/>
        </p:nvGrpSpPr>
        <p:grpSpPr>
          <a:xfrm>
            <a:off x="428" y="0"/>
            <a:ext cx="12190374" cy="6857615"/>
            <a:chOff x="0" y="0"/>
            <a:chExt cx="20102830" cy="11308715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5019202A-AC1F-F915-6CB2-ED19C8F9CB6C}"/>
                </a:ext>
              </a:extLst>
            </p:cNvPr>
            <p:cNvSpPr/>
            <p:nvPr/>
          </p:nvSpPr>
          <p:spPr>
            <a:xfrm>
              <a:off x="0" y="0"/>
              <a:ext cx="18322925" cy="11308715"/>
            </a:xfrm>
            <a:custGeom>
              <a:avLst/>
              <a:gdLst/>
              <a:ahLst/>
              <a:cxnLst/>
              <a:rect l="l" t="t" r="r" b="b"/>
              <a:pathLst>
                <a:path w="18322925" h="11308715">
                  <a:moveTo>
                    <a:pt x="18322855" y="0"/>
                  </a:moveTo>
                  <a:lnTo>
                    <a:pt x="0" y="0"/>
                  </a:lnTo>
                  <a:lnTo>
                    <a:pt x="0" y="7017943"/>
                  </a:lnTo>
                  <a:lnTo>
                    <a:pt x="3346756" y="11308556"/>
                  </a:lnTo>
                  <a:lnTo>
                    <a:pt x="16887758" y="11308556"/>
                  </a:lnTo>
                  <a:lnTo>
                    <a:pt x="11811284" y="4602372"/>
                  </a:lnTo>
                  <a:lnTo>
                    <a:pt x="18322855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A2AFDBBA-CB76-A714-7FC8-F48851BB6AE6}"/>
                </a:ext>
              </a:extLst>
            </p:cNvPr>
            <p:cNvSpPr/>
            <p:nvPr/>
          </p:nvSpPr>
          <p:spPr>
            <a:xfrm>
              <a:off x="11811284" y="4602372"/>
              <a:ext cx="8291195" cy="6706234"/>
            </a:xfrm>
            <a:custGeom>
              <a:avLst/>
              <a:gdLst/>
              <a:ahLst/>
              <a:cxnLst/>
              <a:rect l="l" t="t" r="r" b="b"/>
              <a:pathLst>
                <a:path w="8291194" h="6706234">
                  <a:moveTo>
                    <a:pt x="0" y="0"/>
                  </a:moveTo>
                  <a:lnTo>
                    <a:pt x="5076473" y="6706183"/>
                  </a:lnTo>
                  <a:lnTo>
                    <a:pt x="8291129" y="6706183"/>
                  </a:lnTo>
                  <a:lnTo>
                    <a:pt x="8291129" y="2774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B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E5FBE19E-1E72-5B4D-C2B1-BD51A208B2FE}"/>
                </a:ext>
              </a:extLst>
            </p:cNvPr>
            <p:cNvSpPr/>
            <p:nvPr/>
          </p:nvSpPr>
          <p:spPr>
            <a:xfrm>
              <a:off x="11811291" y="0"/>
              <a:ext cx="8291195" cy="7377430"/>
            </a:xfrm>
            <a:custGeom>
              <a:avLst/>
              <a:gdLst/>
              <a:ahLst/>
              <a:cxnLst/>
              <a:rect l="l" t="t" r="r" b="b"/>
              <a:pathLst>
                <a:path w="8291194" h="7377430">
                  <a:moveTo>
                    <a:pt x="8291119" y="0"/>
                  </a:moveTo>
                  <a:lnTo>
                    <a:pt x="6511560" y="0"/>
                  </a:lnTo>
                  <a:lnTo>
                    <a:pt x="0" y="4602372"/>
                  </a:lnTo>
                  <a:lnTo>
                    <a:pt x="8291119" y="7377283"/>
                  </a:lnTo>
                  <a:lnTo>
                    <a:pt x="8291119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341024CA-39C3-D793-00CB-446F5E3F1687}"/>
                </a:ext>
              </a:extLst>
            </p:cNvPr>
            <p:cNvSpPr/>
            <p:nvPr/>
          </p:nvSpPr>
          <p:spPr>
            <a:xfrm>
              <a:off x="0" y="7047188"/>
              <a:ext cx="3333115" cy="4261485"/>
            </a:xfrm>
            <a:custGeom>
              <a:avLst/>
              <a:gdLst/>
              <a:ahLst/>
              <a:cxnLst/>
              <a:rect l="l" t="t" r="r" b="b"/>
              <a:pathLst>
                <a:path w="3333115" h="4261484">
                  <a:moveTo>
                    <a:pt x="0" y="0"/>
                  </a:moveTo>
                  <a:lnTo>
                    <a:pt x="0" y="4261367"/>
                  </a:lnTo>
                  <a:lnTo>
                    <a:pt x="3332704" y="4261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B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39678F-1668-C67B-9B27-17ABD7C9C3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4426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9453606-D751-15A6-7B84-34AA98CA83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81785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65631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8C706C-282C-230D-B30A-40913E5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4240347" cy="590349"/>
          </a:xfrm>
        </p:spPr>
        <p:txBody>
          <a:bodyPr bIns="36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F3BEABB-4923-41F3-0082-1140FB525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3A07B6BE-B1C9-3F3B-83DB-639D3148A2F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02990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275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C09CE7-3526-89C6-CE99-873C603B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02C6B60C-6F8A-CD76-3474-A350DFF2021A}"/>
              </a:ext>
            </a:extLst>
          </p:cNvPr>
          <p:cNvGrpSpPr/>
          <p:nvPr userDrawn="1"/>
        </p:nvGrpSpPr>
        <p:grpSpPr>
          <a:xfrm>
            <a:off x="10857951" y="4533341"/>
            <a:ext cx="1333864" cy="2324250"/>
            <a:chOff x="17904860" y="7475816"/>
            <a:chExt cx="2199640" cy="3832860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3A78B990-2357-85CC-FC44-99A51C70B47B}"/>
                </a:ext>
              </a:extLst>
            </p:cNvPr>
            <p:cNvSpPr/>
            <p:nvPr/>
          </p:nvSpPr>
          <p:spPr>
            <a:xfrm>
              <a:off x="17904854" y="7475823"/>
              <a:ext cx="2199640" cy="2376805"/>
            </a:xfrm>
            <a:custGeom>
              <a:avLst/>
              <a:gdLst/>
              <a:ahLst/>
              <a:cxnLst/>
              <a:rect l="l" t="t" r="r" b="b"/>
              <a:pathLst>
                <a:path w="2199640" h="2376804">
                  <a:moveTo>
                    <a:pt x="1100772" y="2105774"/>
                  </a:moveTo>
                  <a:lnTo>
                    <a:pt x="556514" y="1837067"/>
                  </a:lnTo>
                  <a:lnTo>
                    <a:pt x="0" y="2102789"/>
                  </a:lnTo>
                  <a:lnTo>
                    <a:pt x="574344" y="2376576"/>
                  </a:lnTo>
                  <a:lnTo>
                    <a:pt x="1100772" y="2105774"/>
                  </a:lnTo>
                  <a:close/>
                </a:path>
                <a:path w="2199640" h="2376804">
                  <a:moveTo>
                    <a:pt x="2198776" y="2105774"/>
                  </a:moveTo>
                  <a:lnTo>
                    <a:pt x="1665706" y="1837055"/>
                  </a:lnTo>
                  <a:lnTo>
                    <a:pt x="1100772" y="2105774"/>
                  </a:lnTo>
                  <a:lnTo>
                    <a:pt x="1683550" y="2376576"/>
                  </a:lnTo>
                  <a:lnTo>
                    <a:pt x="2198776" y="2105774"/>
                  </a:lnTo>
                  <a:close/>
                </a:path>
                <a:path w="2199640" h="2376804">
                  <a:moveTo>
                    <a:pt x="2199233" y="926960"/>
                  </a:moveTo>
                  <a:lnTo>
                    <a:pt x="1637728" y="1195666"/>
                  </a:lnTo>
                  <a:lnTo>
                    <a:pt x="1104658" y="926960"/>
                  </a:lnTo>
                  <a:lnTo>
                    <a:pt x="559346" y="1198181"/>
                  </a:lnTo>
                  <a:lnTo>
                    <a:pt x="1100112" y="1455280"/>
                  </a:lnTo>
                  <a:lnTo>
                    <a:pt x="1637715" y="1195679"/>
                  </a:lnTo>
                  <a:lnTo>
                    <a:pt x="2199233" y="1469415"/>
                  </a:lnTo>
                  <a:lnTo>
                    <a:pt x="2199233" y="926960"/>
                  </a:lnTo>
                  <a:close/>
                </a:path>
                <a:path w="2199640" h="2376804">
                  <a:moveTo>
                    <a:pt x="2199233" y="264160"/>
                  </a:moveTo>
                  <a:lnTo>
                    <a:pt x="1643989" y="0"/>
                  </a:lnTo>
                  <a:lnTo>
                    <a:pt x="1098664" y="265722"/>
                  </a:lnTo>
                  <a:lnTo>
                    <a:pt x="1639443" y="528307"/>
                  </a:lnTo>
                  <a:lnTo>
                    <a:pt x="2199233" y="26416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66D6F09F-32B3-A49E-1856-95CA09C20EE1}"/>
                </a:ext>
              </a:extLst>
            </p:cNvPr>
            <p:cNvSpPr/>
            <p:nvPr/>
          </p:nvSpPr>
          <p:spPr>
            <a:xfrm>
              <a:off x="17904867" y="7740757"/>
              <a:ext cx="2199640" cy="3568065"/>
            </a:xfrm>
            <a:custGeom>
              <a:avLst/>
              <a:gdLst/>
              <a:ahLst/>
              <a:cxnLst/>
              <a:rect l="l" t="t" r="r" b="b"/>
              <a:pathLst>
                <a:path w="2199640" h="3568065">
                  <a:moveTo>
                    <a:pt x="1100759" y="3567798"/>
                  </a:moveTo>
                  <a:lnTo>
                    <a:pt x="572262" y="3316389"/>
                  </a:lnTo>
                  <a:lnTo>
                    <a:pt x="574332" y="2111654"/>
                  </a:lnTo>
                  <a:lnTo>
                    <a:pt x="0" y="1837855"/>
                  </a:lnTo>
                  <a:lnTo>
                    <a:pt x="0" y="3566744"/>
                  </a:lnTo>
                  <a:lnTo>
                    <a:pt x="541566" y="3566744"/>
                  </a:lnTo>
                  <a:lnTo>
                    <a:pt x="541566" y="3567798"/>
                  </a:lnTo>
                  <a:lnTo>
                    <a:pt x="1100759" y="3567798"/>
                  </a:lnTo>
                  <a:close/>
                </a:path>
                <a:path w="2199640" h="3568065">
                  <a:moveTo>
                    <a:pt x="1100759" y="1839582"/>
                  </a:moveTo>
                  <a:lnTo>
                    <a:pt x="1100099" y="1189088"/>
                  </a:lnTo>
                  <a:lnTo>
                    <a:pt x="559333" y="931989"/>
                  </a:lnTo>
                  <a:lnTo>
                    <a:pt x="556501" y="1570875"/>
                  </a:lnTo>
                  <a:lnTo>
                    <a:pt x="1100759" y="1839582"/>
                  </a:lnTo>
                  <a:close/>
                </a:path>
                <a:path w="2199640" h="3568065">
                  <a:moveTo>
                    <a:pt x="1640141" y="262597"/>
                  </a:moveTo>
                  <a:lnTo>
                    <a:pt x="1099375" y="0"/>
                  </a:lnTo>
                  <a:lnTo>
                    <a:pt x="1105369" y="661238"/>
                  </a:lnTo>
                  <a:lnTo>
                    <a:pt x="1638439" y="929944"/>
                  </a:lnTo>
                  <a:lnTo>
                    <a:pt x="1640141" y="262597"/>
                  </a:lnTo>
                  <a:close/>
                </a:path>
                <a:path w="2199640" h="3568065">
                  <a:moveTo>
                    <a:pt x="1683537" y="2111641"/>
                  </a:moveTo>
                  <a:lnTo>
                    <a:pt x="1100759" y="1840839"/>
                  </a:lnTo>
                  <a:lnTo>
                    <a:pt x="1100759" y="3038411"/>
                  </a:lnTo>
                  <a:lnTo>
                    <a:pt x="1683537" y="3284867"/>
                  </a:lnTo>
                  <a:lnTo>
                    <a:pt x="1683537" y="2111641"/>
                  </a:lnTo>
                  <a:close/>
                </a:path>
                <a:path w="2199640" h="3568065">
                  <a:moveTo>
                    <a:pt x="2199233" y="1204468"/>
                  </a:moveTo>
                  <a:lnTo>
                    <a:pt x="1637703" y="930732"/>
                  </a:lnTo>
                  <a:lnTo>
                    <a:pt x="1639417" y="1584680"/>
                  </a:lnTo>
                  <a:lnTo>
                    <a:pt x="2198763" y="1840839"/>
                  </a:lnTo>
                  <a:lnTo>
                    <a:pt x="2199233" y="1204468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F78C1A69-3382-388A-F5FB-B3626DEDAB7B}"/>
                </a:ext>
              </a:extLst>
            </p:cNvPr>
            <p:cNvSpPr/>
            <p:nvPr/>
          </p:nvSpPr>
          <p:spPr>
            <a:xfrm>
              <a:off x="18477142" y="7739983"/>
              <a:ext cx="1627505" cy="3568065"/>
            </a:xfrm>
            <a:custGeom>
              <a:avLst/>
              <a:gdLst/>
              <a:ahLst/>
              <a:cxnLst/>
              <a:rect l="l" t="t" r="r" b="b"/>
              <a:pathLst>
                <a:path w="1627505" h="3568065">
                  <a:moveTo>
                    <a:pt x="528485" y="1841614"/>
                  </a:moveTo>
                  <a:lnTo>
                    <a:pt x="2057" y="2112416"/>
                  </a:lnTo>
                  <a:lnTo>
                    <a:pt x="0" y="3317087"/>
                  </a:lnTo>
                  <a:lnTo>
                    <a:pt x="528485" y="3037573"/>
                  </a:lnTo>
                  <a:lnTo>
                    <a:pt x="528485" y="1841614"/>
                  </a:lnTo>
                  <a:close/>
                </a:path>
                <a:path w="1627505" h="3568065">
                  <a:moveTo>
                    <a:pt x="1067142" y="1585455"/>
                  </a:moveTo>
                  <a:lnTo>
                    <a:pt x="1065441" y="931506"/>
                  </a:lnTo>
                  <a:lnTo>
                    <a:pt x="527824" y="1191120"/>
                  </a:lnTo>
                  <a:lnTo>
                    <a:pt x="527824" y="1841614"/>
                  </a:lnTo>
                  <a:lnTo>
                    <a:pt x="1067142" y="1585455"/>
                  </a:lnTo>
                  <a:close/>
                </a:path>
                <a:path w="1627505" h="3568065">
                  <a:moveTo>
                    <a:pt x="1626958" y="3567506"/>
                  </a:moveTo>
                  <a:lnTo>
                    <a:pt x="1626489" y="1841614"/>
                  </a:lnTo>
                  <a:lnTo>
                    <a:pt x="1111262" y="2112429"/>
                  </a:lnTo>
                  <a:lnTo>
                    <a:pt x="1111262" y="3285642"/>
                  </a:lnTo>
                  <a:lnTo>
                    <a:pt x="526364" y="3567506"/>
                  </a:lnTo>
                  <a:lnTo>
                    <a:pt x="1626958" y="3567506"/>
                  </a:lnTo>
                  <a:close/>
                </a:path>
                <a:path w="1627505" h="3568065">
                  <a:moveTo>
                    <a:pt x="1626958" y="0"/>
                  </a:moveTo>
                  <a:lnTo>
                    <a:pt x="1067142" y="264147"/>
                  </a:lnTo>
                  <a:lnTo>
                    <a:pt x="1065428" y="931506"/>
                  </a:lnTo>
                  <a:lnTo>
                    <a:pt x="1626958" y="662800"/>
                  </a:lnTo>
                  <a:lnTo>
                    <a:pt x="1626958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DC4560F6-6D6B-F8A7-E3CF-9442F8281702}"/>
                </a:ext>
              </a:extLst>
            </p:cNvPr>
            <p:cNvSpPr/>
            <p:nvPr/>
          </p:nvSpPr>
          <p:spPr>
            <a:xfrm>
              <a:off x="18477135" y="10777553"/>
              <a:ext cx="1111885" cy="530225"/>
            </a:xfrm>
            <a:custGeom>
              <a:avLst/>
              <a:gdLst/>
              <a:ahLst/>
              <a:cxnLst/>
              <a:rect l="l" t="t" r="r" b="b"/>
              <a:pathLst>
                <a:path w="1111884" h="530225">
                  <a:moveTo>
                    <a:pt x="528496" y="0"/>
                  </a:moveTo>
                  <a:lnTo>
                    <a:pt x="0" y="279509"/>
                  </a:lnTo>
                  <a:lnTo>
                    <a:pt x="526381" y="529941"/>
                  </a:lnTo>
                  <a:lnTo>
                    <a:pt x="1111275" y="248076"/>
                  </a:lnTo>
                  <a:lnTo>
                    <a:pt x="528496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9">
            <a:extLst>
              <a:ext uri="{FF2B5EF4-FFF2-40B4-BE49-F238E27FC236}">
                <a16:creationId xmlns:a16="http://schemas.microsoft.com/office/drawing/2014/main" id="{D561AC9B-C10C-A7A2-A274-DC7599092B82}"/>
              </a:ext>
            </a:extLst>
          </p:cNvPr>
          <p:cNvGrpSpPr/>
          <p:nvPr userDrawn="1"/>
        </p:nvGrpSpPr>
        <p:grpSpPr>
          <a:xfrm>
            <a:off x="11047055" y="1014224"/>
            <a:ext cx="667702" cy="725077"/>
            <a:chOff x="18216706" y="1672530"/>
            <a:chExt cx="1101090" cy="1195705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7B791D8E-1559-26F5-2C4D-CA0C40673347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8D25F84E-B534-EB52-AA4F-18B5890FF8C8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90D9D560-9B2C-EC75-ABDC-457AF34832C0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60EE9E9-7255-A1E9-6D7A-ED4A9347E6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7375" y="1484313"/>
            <a:ext cx="9598025" cy="1261884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E44EE0B-6B60-63D9-8DF8-9F69881A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CFF9DB-1711-D946-382E-CF079B65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1F52CD-6D3F-1119-BBCB-B3C771928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/>
          <p:cNvGrpSpPr/>
          <p:nvPr userDrawn="1"/>
        </p:nvGrpSpPr>
        <p:grpSpPr>
          <a:xfrm>
            <a:off x="1809" y="0"/>
            <a:ext cx="12190460" cy="6857615"/>
            <a:chOff x="2983" y="0"/>
            <a:chExt cx="20101560" cy="11308715"/>
          </a:xfrm>
        </p:grpSpPr>
        <p:sp>
          <p:nvSpPr>
            <p:cNvPr id="7" name="object 3"/>
            <p:cNvSpPr/>
            <p:nvPr/>
          </p:nvSpPr>
          <p:spPr>
            <a:xfrm>
              <a:off x="8990622" y="3607947"/>
              <a:ext cx="11113770" cy="7700645"/>
            </a:xfrm>
            <a:custGeom>
              <a:avLst/>
              <a:gdLst/>
              <a:ahLst/>
              <a:cxnLst/>
              <a:rect l="l" t="t" r="r" b="b"/>
              <a:pathLst>
                <a:path w="11113769" h="7700645">
                  <a:moveTo>
                    <a:pt x="9191678" y="0"/>
                  </a:moveTo>
                  <a:lnTo>
                    <a:pt x="0" y="4962100"/>
                  </a:lnTo>
                  <a:lnTo>
                    <a:pt x="4653408" y="7700603"/>
                  </a:lnTo>
                  <a:lnTo>
                    <a:pt x="11113473" y="7700603"/>
                  </a:lnTo>
                  <a:lnTo>
                    <a:pt x="11113473" y="1081527"/>
                  </a:lnTo>
                  <a:lnTo>
                    <a:pt x="9191678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8990622" y="8570052"/>
              <a:ext cx="4658995" cy="2738755"/>
            </a:xfrm>
            <a:custGeom>
              <a:avLst/>
              <a:gdLst/>
              <a:ahLst/>
              <a:cxnLst/>
              <a:rect l="l" t="t" r="r" b="b"/>
              <a:pathLst>
                <a:path w="4658994" h="2738754">
                  <a:moveTo>
                    <a:pt x="0" y="0"/>
                  </a:moveTo>
                  <a:lnTo>
                    <a:pt x="0" y="2738503"/>
                  </a:lnTo>
                  <a:lnTo>
                    <a:pt x="4658831" y="27385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/>
            <p:cNvSpPr/>
            <p:nvPr/>
          </p:nvSpPr>
          <p:spPr>
            <a:xfrm>
              <a:off x="11767111" y="0"/>
              <a:ext cx="6415405" cy="3608070"/>
            </a:xfrm>
            <a:custGeom>
              <a:avLst/>
              <a:gdLst/>
              <a:ahLst/>
              <a:cxnLst/>
              <a:rect l="l" t="t" r="r" b="b"/>
              <a:pathLst>
                <a:path w="6415405" h="3608070">
                  <a:moveTo>
                    <a:pt x="6415195" y="0"/>
                  </a:moveTo>
                  <a:lnTo>
                    <a:pt x="0" y="0"/>
                  </a:lnTo>
                  <a:lnTo>
                    <a:pt x="3501504" y="1986215"/>
                  </a:lnTo>
                  <a:lnTo>
                    <a:pt x="6415195" y="3607945"/>
                  </a:lnTo>
                  <a:lnTo>
                    <a:pt x="6415195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2983" y="0"/>
              <a:ext cx="18179415" cy="8570595"/>
            </a:xfrm>
            <a:custGeom>
              <a:avLst/>
              <a:gdLst/>
              <a:ahLst/>
              <a:cxnLst/>
              <a:rect l="l" t="t" r="r" b="b"/>
              <a:pathLst>
                <a:path w="18179415" h="8570595">
                  <a:moveTo>
                    <a:pt x="11812973" y="0"/>
                  </a:moveTo>
                  <a:lnTo>
                    <a:pt x="0" y="0"/>
                  </a:lnTo>
                  <a:lnTo>
                    <a:pt x="0" y="3858808"/>
                  </a:lnTo>
                  <a:lnTo>
                    <a:pt x="8987635" y="8570044"/>
                  </a:lnTo>
                  <a:lnTo>
                    <a:pt x="18179324" y="3607944"/>
                  </a:lnTo>
                  <a:lnTo>
                    <a:pt x="11812973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1853F3D6-82AF-21CE-61A9-BE8C6B58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7301262" cy="152349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785B4DA-2931-B557-8BC0-76F423052A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076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5D4F1-CB12-36F7-1AA9-3B46DC5813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6A0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/>
          <p:cNvGrpSpPr/>
          <p:nvPr userDrawn="1"/>
        </p:nvGrpSpPr>
        <p:grpSpPr>
          <a:xfrm>
            <a:off x="-7520" y="10"/>
            <a:ext cx="12198343" cy="6857697"/>
            <a:chOff x="-13111" y="0"/>
            <a:chExt cx="20115970" cy="11308851"/>
          </a:xfrm>
        </p:grpSpPr>
        <p:sp>
          <p:nvSpPr>
            <p:cNvPr id="9" name="object 3"/>
            <p:cNvSpPr/>
            <p:nvPr/>
          </p:nvSpPr>
          <p:spPr>
            <a:xfrm>
              <a:off x="1759766" y="0"/>
              <a:ext cx="18329910" cy="11308715"/>
            </a:xfrm>
            <a:custGeom>
              <a:avLst/>
              <a:gdLst/>
              <a:ahLst/>
              <a:cxnLst/>
              <a:rect l="l" t="t" r="r" b="b"/>
              <a:pathLst>
                <a:path w="18329910" h="11308715">
                  <a:moveTo>
                    <a:pt x="14993585" y="0"/>
                  </a:moveTo>
                  <a:lnTo>
                    <a:pt x="1663184" y="0"/>
                  </a:lnTo>
                  <a:lnTo>
                    <a:pt x="4138230" y="6404736"/>
                  </a:lnTo>
                  <a:lnTo>
                    <a:pt x="0" y="11308556"/>
                  </a:lnTo>
                  <a:lnTo>
                    <a:pt x="18329630" y="11308556"/>
                  </a:lnTo>
                  <a:lnTo>
                    <a:pt x="18329630" y="4287199"/>
                  </a:lnTo>
                  <a:lnTo>
                    <a:pt x="14993585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-8532" y="0"/>
              <a:ext cx="5893434" cy="6405244"/>
            </a:xfrm>
            <a:custGeom>
              <a:avLst/>
              <a:gdLst/>
              <a:ahLst/>
              <a:cxnLst/>
              <a:rect l="l" t="t" r="r" b="b"/>
              <a:pathLst>
                <a:path w="5893435" h="6405245">
                  <a:moveTo>
                    <a:pt x="3418367" y="0"/>
                  </a:moveTo>
                  <a:lnTo>
                    <a:pt x="11025" y="0"/>
                  </a:lnTo>
                  <a:lnTo>
                    <a:pt x="0" y="4117476"/>
                  </a:lnTo>
                  <a:lnTo>
                    <a:pt x="5893412" y="6404736"/>
                  </a:lnTo>
                  <a:lnTo>
                    <a:pt x="3418367" y="0"/>
                  </a:lnTo>
                  <a:close/>
                </a:path>
              </a:pathLst>
            </a:custGeom>
            <a:solidFill>
              <a:srgbClr val="F9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/>
            <p:cNvSpPr/>
            <p:nvPr/>
          </p:nvSpPr>
          <p:spPr>
            <a:xfrm>
              <a:off x="-13111" y="4117476"/>
              <a:ext cx="5898515" cy="7191375"/>
            </a:xfrm>
            <a:custGeom>
              <a:avLst/>
              <a:gdLst/>
              <a:ahLst/>
              <a:cxnLst/>
              <a:rect l="l" t="t" r="r" b="b"/>
              <a:pathLst>
                <a:path w="5898515" h="7191375">
                  <a:moveTo>
                    <a:pt x="4586" y="0"/>
                  </a:moveTo>
                  <a:lnTo>
                    <a:pt x="0" y="1712837"/>
                  </a:lnTo>
                  <a:lnTo>
                    <a:pt x="0" y="7191079"/>
                  </a:lnTo>
                  <a:lnTo>
                    <a:pt x="1759768" y="7191079"/>
                  </a:lnTo>
                  <a:lnTo>
                    <a:pt x="5897998" y="2287260"/>
                  </a:lnTo>
                  <a:lnTo>
                    <a:pt x="4586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/>
            <p:nvPr/>
          </p:nvSpPr>
          <p:spPr>
            <a:xfrm>
              <a:off x="16780539" y="0"/>
              <a:ext cx="3322320" cy="4258310"/>
            </a:xfrm>
            <a:custGeom>
              <a:avLst/>
              <a:gdLst/>
              <a:ahLst/>
              <a:cxnLst/>
              <a:rect l="l" t="t" r="r" b="b"/>
              <a:pathLst>
                <a:path w="3322319" h="4258310">
                  <a:moveTo>
                    <a:pt x="3321972" y="0"/>
                  </a:moveTo>
                  <a:lnTo>
                    <a:pt x="0" y="0"/>
                  </a:lnTo>
                  <a:lnTo>
                    <a:pt x="3321972" y="4257891"/>
                  </a:lnTo>
                  <a:lnTo>
                    <a:pt x="3321972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AFE61C3-86BF-A5AB-16B6-943D4053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504" y="2297730"/>
            <a:ext cx="8646023" cy="2262158"/>
          </a:xfrm>
        </p:spPr>
        <p:txBody>
          <a:bodyPr anchor="ctr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576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7"/>
          <p:cNvSpPr/>
          <p:nvPr/>
        </p:nvSpPr>
        <p:spPr>
          <a:xfrm>
            <a:off x="4049849" y="3621068"/>
            <a:ext cx="4972340" cy="3236468"/>
          </a:xfrm>
          <a:custGeom>
            <a:avLst/>
            <a:gdLst/>
            <a:ahLst/>
            <a:cxnLst/>
            <a:rect l="l" t="t" r="r" b="b"/>
            <a:pathLst>
              <a:path w="8199755" h="5337175">
                <a:moveTo>
                  <a:pt x="0" y="0"/>
                </a:moveTo>
                <a:lnTo>
                  <a:pt x="1438469" y="3681081"/>
                </a:lnTo>
                <a:lnTo>
                  <a:pt x="3977889" y="5337167"/>
                </a:lnTo>
                <a:lnTo>
                  <a:pt x="8199362" y="5337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36B64B-41D8-33E8-ED8F-60ED80DE5F88}"/>
              </a:ext>
            </a:extLst>
          </p:cNvPr>
          <p:cNvGrpSpPr/>
          <p:nvPr userDrawn="1"/>
        </p:nvGrpSpPr>
        <p:grpSpPr>
          <a:xfrm>
            <a:off x="-10633" y="1781175"/>
            <a:ext cx="1848135" cy="3293363"/>
            <a:chOff x="0" y="1781175"/>
            <a:chExt cx="1848135" cy="3293363"/>
          </a:xfrm>
        </p:grpSpPr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EBFE1F3B-AE37-B38E-4934-34FF48270B94}"/>
                </a:ext>
              </a:extLst>
            </p:cNvPr>
            <p:cNvSpPr/>
            <p:nvPr/>
          </p:nvSpPr>
          <p:spPr>
            <a:xfrm>
              <a:off x="0" y="3207734"/>
              <a:ext cx="1848135" cy="1866804"/>
            </a:xfrm>
            <a:custGeom>
              <a:avLst/>
              <a:gdLst>
                <a:gd name="connsiteX0" fmla="*/ 1848136 w 1848135"/>
                <a:gd name="connsiteY0" fmla="*/ 0 h 1866804"/>
                <a:gd name="connsiteX1" fmla="*/ 439484 w 1848135"/>
                <a:gd name="connsiteY1" fmla="*/ 875824 h 1866804"/>
                <a:gd name="connsiteX2" fmla="*/ 216599 w 1848135"/>
                <a:gd name="connsiteY2" fmla="*/ 1387697 h 1866804"/>
                <a:gd name="connsiteX3" fmla="*/ 0 w 1848135"/>
                <a:gd name="connsiteY3" fmla="*/ 1866805 h 1866804"/>
                <a:gd name="connsiteX4" fmla="*/ 1463993 w 1848135"/>
                <a:gd name="connsiteY4" fmla="*/ 933640 h 1866804"/>
                <a:gd name="connsiteX5" fmla="*/ 1848136 w 1848135"/>
                <a:gd name="connsiteY5" fmla="*/ 0 h 186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8135" h="1866804">
                  <a:moveTo>
                    <a:pt x="1848136" y="0"/>
                  </a:moveTo>
                  <a:lnTo>
                    <a:pt x="439484" y="875824"/>
                  </a:lnTo>
                  <a:lnTo>
                    <a:pt x="216599" y="1387697"/>
                  </a:lnTo>
                  <a:lnTo>
                    <a:pt x="0" y="1866805"/>
                  </a:lnTo>
                  <a:lnTo>
                    <a:pt x="1463993" y="933640"/>
                  </a:lnTo>
                  <a:lnTo>
                    <a:pt x="1848136" y="0"/>
                  </a:lnTo>
                  <a:close/>
                </a:path>
              </a:pathLst>
            </a:custGeom>
            <a:solidFill>
              <a:srgbClr val="F6EB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249553D5-F7C6-29A9-EA35-702EB9149F77}"/>
                </a:ext>
              </a:extLst>
            </p:cNvPr>
            <p:cNvSpPr/>
            <p:nvPr/>
          </p:nvSpPr>
          <p:spPr>
            <a:xfrm>
              <a:off x="10096" y="1781175"/>
              <a:ext cx="1838039" cy="2302383"/>
            </a:xfrm>
            <a:custGeom>
              <a:avLst/>
              <a:gdLst>
                <a:gd name="connsiteX0" fmla="*/ 429387 w 1838039"/>
                <a:gd name="connsiteY0" fmla="*/ 2302383 h 2302383"/>
                <a:gd name="connsiteX1" fmla="*/ 0 w 1838039"/>
                <a:gd name="connsiteY1" fmla="*/ 1635347 h 2302383"/>
                <a:gd name="connsiteX2" fmla="*/ 0 w 1838039"/>
                <a:gd name="connsiteY2" fmla="*/ 442817 h 2302383"/>
                <a:gd name="connsiteX3" fmla="*/ 811911 w 1838039"/>
                <a:gd name="connsiteY3" fmla="*/ 0 h 2302383"/>
                <a:gd name="connsiteX4" fmla="*/ 1838039 w 1838039"/>
                <a:gd name="connsiteY4" fmla="*/ 1426559 h 2302383"/>
                <a:gd name="connsiteX5" fmla="*/ 429387 w 1838039"/>
                <a:gd name="connsiteY5" fmla="*/ 2302383 h 230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8039" h="2302383">
                  <a:moveTo>
                    <a:pt x="429387" y="2302383"/>
                  </a:moveTo>
                  <a:lnTo>
                    <a:pt x="0" y="1635347"/>
                  </a:lnTo>
                  <a:lnTo>
                    <a:pt x="0" y="442817"/>
                  </a:lnTo>
                  <a:lnTo>
                    <a:pt x="811911" y="0"/>
                  </a:lnTo>
                  <a:lnTo>
                    <a:pt x="1838039" y="1426559"/>
                  </a:lnTo>
                  <a:lnTo>
                    <a:pt x="429387" y="2302383"/>
                  </a:lnTo>
                  <a:close/>
                </a:path>
              </a:pathLst>
            </a:custGeom>
            <a:solidFill>
              <a:srgbClr val="6B0D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" name="Free-form: Shape 4">
              <a:extLst>
                <a:ext uri="{FF2B5EF4-FFF2-40B4-BE49-F238E27FC236}">
                  <a16:creationId xmlns:a16="http://schemas.microsoft.com/office/drawing/2014/main" id="{CA79D571-06C7-A2EF-9D45-85C8E2F8079D}"/>
                </a:ext>
              </a:extLst>
            </p:cNvPr>
            <p:cNvSpPr/>
            <p:nvPr/>
          </p:nvSpPr>
          <p:spPr>
            <a:xfrm>
              <a:off x="10096" y="3416522"/>
              <a:ext cx="429386" cy="1653254"/>
            </a:xfrm>
            <a:custGeom>
              <a:avLst/>
              <a:gdLst>
                <a:gd name="connsiteX0" fmla="*/ 0 w 429386"/>
                <a:gd name="connsiteY0" fmla="*/ 1653254 h 1653254"/>
                <a:gd name="connsiteX1" fmla="*/ 429387 w 429386"/>
                <a:gd name="connsiteY1" fmla="*/ 667036 h 1653254"/>
                <a:gd name="connsiteX2" fmla="*/ 0 w 429386"/>
                <a:gd name="connsiteY2" fmla="*/ 0 h 1653254"/>
                <a:gd name="connsiteX3" fmla="*/ 0 w 429386"/>
                <a:gd name="connsiteY3" fmla="*/ 1171004 h 1653254"/>
                <a:gd name="connsiteX4" fmla="*/ 0 w 429386"/>
                <a:gd name="connsiteY4" fmla="*/ 1653254 h 165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386" h="1653254">
                  <a:moveTo>
                    <a:pt x="0" y="1653254"/>
                  </a:moveTo>
                  <a:lnTo>
                    <a:pt x="429387" y="667036"/>
                  </a:lnTo>
                  <a:lnTo>
                    <a:pt x="0" y="0"/>
                  </a:lnTo>
                  <a:lnTo>
                    <a:pt x="0" y="1171004"/>
                  </a:lnTo>
                  <a:lnTo>
                    <a:pt x="0" y="1653254"/>
                  </a:lnTo>
                  <a:close/>
                </a:path>
              </a:pathLst>
            </a:custGeom>
            <a:solidFill>
              <a:srgbClr val="4BC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2FA871E-0283-3F02-A17E-9134B49190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9853" y="0"/>
            <a:ext cx="8142147" cy="6857529"/>
          </a:xfrm>
          <a:custGeom>
            <a:avLst/>
            <a:gdLst>
              <a:gd name="connsiteX0" fmla="*/ 2406126 w 8142147"/>
              <a:gd name="connsiteY0" fmla="*/ 0 h 6857529"/>
              <a:gd name="connsiteX1" fmla="*/ 8142147 w 8142147"/>
              <a:gd name="connsiteY1" fmla="*/ 0 h 6857529"/>
              <a:gd name="connsiteX2" fmla="*/ 8142147 w 8142147"/>
              <a:gd name="connsiteY2" fmla="*/ 1860331 h 6857529"/>
              <a:gd name="connsiteX3" fmla="*/ 8141723 w 8142147"/>
              <a:gd name="connsiteY3" fmla="*/ 1860331 h 6857529"/>
              <a:gd name="connsiteX4" fmla="*/ 8141723 w 8142147"/>
              <a:gd name="connsiteY4" fmla="*/ 6857529 h 6857529"/>
              <a:gd name="connsiteX5" fmla="*/ 4985193 w 8142147"/>
              <a:gd name="connsiteY5" fmla="*/ 6857529 h 6857529"/>
              <a:gd name="connsiteX6" fmla="*/ 0 w 8142147"/>
              <a:gd name="connsiteY6" fmla="*/ 3621065 h 6857529"/>
              <a:gd name="connsiteX7" fmla="*/ 2379705 w 8142147"/>
              <a:gd name="connsiteY7" fmla="*/ 10 h 6857529"/>
              <a:gd name="connsiteX8" fmla="*/ 2406126 w 8142147"/>
              <a:gd name="connsiteY8" fmla="*/ 10 h 685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2147" h="6857529">
                <a:moveTo>
                  <a:pt x="2406126" y="0"/>
                </a:moveTo>
                <a:lnTo>
                  <a:pt x="8142147" y="0"/>
                </a:lnTo>
                <a:lnTo>
                  <a:pt x="8142147" y="1860331"/>
                </a:lnTo>
                <a:lnTo>
                  <a:pt x="8141723" y="1860331"/>
                </a:lnTo>
                <a:lnTo>
                  <a:pt x="8141723" y="6857529"/>
                </a:lnTo>
                <a:lnTo>
                  <a:pt x="4985193" y="6857529"/>
                </a:lnTo>
                <a:lnTo>
                  <a:pt x="0" y="3621065"/>
                </a:lnTo>
                <a:lnTo>
                  <a:pt x="2379705" y="10"/>
                </a:lnTo>
                <a:lnTo>
                  <a:pt x="2406126" y="1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787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C3EC4C-6D34-EC16-CADC-2EEA9E02A04B}"/>
              </a:ext>
            </a:extLst>
          </p:cNvPr>
          <p:cNvGrpSpPr/>
          <p:nvPr userDrawn="1"/>
        </p:nvGrpSpPr>
        <p:grpSpPr>
          <a:xfrm>
            <a:off x="-10633" y="1781175"/>
            <a:ext cx="1848135" cy="3293363"/>
            <a:chOff x="0" y="1781175"/>
            <a:chExt cx="1848135" cy="3293363"/>
          </a:xfrm>
        </p:grpSpPr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0437F2E9-71F1-D9E3-B3B2-A484F80D23BD}"/>
                </a:ext>
              </a:extLst>
            </p:cNvPr>
            <p:cNvSpPr/>
            <p:nvPr/>
          </p:nvSpPr>
          <p:spPr>
            <a:xfrm>
              <a:off x="0" y="3207734"/>
              <a:ext cx="1848135" cy="1866804"/>
            </a:xfrm>
            <a:custGeom>
              <a:avLst/>
              <a:gdLst>
                <a:gd name="connsiteX0" fmla="*/ 1848136 w 1848135"/>
                <a:gd name="connsiteY0" fmla="*/ 0 h 1866804"/>
                <a:gd name="connsiteX1" fmla="*/ 439484 w 1848135"/>
                <a:gd name="connsiteY1" fmla="*/ 875824 h 1866804"/>
                <a:gd name="connsiteX2" fmla="*/ 216599 w 1848135"/>
                <a:gd name="connsiteY2" fmla="*/ 1387697 h 1866804"/>
                <a:gd name="connsiteX3" fmla="*/ 0 w 1848135"/>
                <a:gd name="connsiteY3" fmla="*/ 1866805 h 1866804"/>
                <a:gd name="connsiteX4" fmla="*/ 1463993 w 1848135"/>
                <a:gd name="connsiteY4" fmla="*/ 933640 h 1866804"/>
                <a:gd name="connsiteX5" fmla="*/ 1848136 w 1848135"/>
                <a:gd name="connsiteY5" fmla="*/ 0 h 186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8135" h="1866804">
                  <a:moveTo>
                    <a:pt x="1848136" y="0"/>
                  </a:moveTo>
                  <a:lnTo>
                    <a:pt x="439484" y="875824"/>
                  </a:lnTo>
                  <a:lnTo>
                    <a:pt x="216599" y="1387697"/>
                  </a:lnTo>
                  <a:lnTo>
                    <a:pt x="0" y="1866805"/>
                  </a:lnTo>
                  <a:lnTo>
                    <a:pt x="1463993" y="933640"/>
                  </a:lnTo>
                  <a:lnTo>
                    <a:pt x="1848136" y="0"/>
                  </a:lnTo>
                  <a:close/>
                </a:path>
              </a:pathLst>
            </a:custGeom>
            <a:solidFill>
              <a:srgbClr val="F6EB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E48E86B8-B37E-F227-BDCA-B118FF1AD326}"/>
                </a:ext>
              </a:extLst>
            </p:cNvPr>
            <p:cNvSpPr/>
            <p:nvPr/>
          </p:nvSpPr>
          <p:spPr>
            <a:xfrm>
              <a:off x="10096" y="1781175"/>
              <a:ext cx="1838039" cy="2302383"/>
            </a:xfrm>
            <a:custGeom>
              <a:avLst/>
              <a:gdLst>
                <a:gd name="connsiteX0" fmla="*/ 429387 w 1838039"/>
                <a:gd name="connsiteY0" fmla="*/ 2302383 h 2302383"/>
                <a:gd name="connsiteX1" fmla="*/ 0 w 1838039"/>
                <a:gd name="connsiteY1" fmla="*/ 1635347 h 2302383"/>
                <a:gd name="connsiteX2" fmla="*/ 0 w 1838039"/>
                <a:gd name="connsiteY2" fmla="*/ 442817 h 2302383"/>
                <a:gd name="connsiteX3" fmla="*/ 811911 w 1838039"/>
                <a:gd name="connsiteY3" fmla="*/ 0 h 2302383"/>
                <a:gd name="connsiteX4" fmla="*/ 1838039 w 1838039"/>
                <a:gd name="connsiteY4" fmla="*/ 1426559 h 2302383"/>
                <a:gd name="connsiteX5" fmla="*/ 429387 w 1838039"/>
                <a:gd name="connsiteY5" fmla="*/ 2302383 h 230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8039" h="2302383">
                  <a:moveTo>
                    <a:pt x="429387" y="2302383"/>
                  </a:moveTo>
                  <a:lnTo>
                    <a:pt x="0" y="1635347"/>
                  </a:lnTo>
                  <a:lnTo>
                    <a:pt x="0" y="442817"/>
                  </a:lnTo>
                  <a:lnTo>
                    <a:pt x="811911" y="0"/>
                  </a:lnTo>
                  <a:lnTo>
                    <a:pt x="1838039" y="1426559"/>
                  </a:lnTo>
                  <a:lnTo>
                    <a:pt x="429387" y="2302383"/>
                  </a:lnTo>
                  <a:close/>
                </a:path>
              </a:pathLst>
            </a:custGeom>
            <a:solidFill>
              <a:srgbClr val="6B0D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" name="Free-form: Shape 4">
              <a:extLst>
                <a:ext uri="{FF2B5EF4-FFF2-40B4-BE49-F238E27FC236}">
                  <a16:creationId xmlns:a16="http://schemas.microsoft.com/office/drawing/2014/main" id="{0854AEB7-7613-A4C3-6274-1A9C7ED7A7F0}"/>
                </a:ext>
              </a:extLst>
            </p:cNvPr>
            <p:cNvSpPr/>
            <p:nvPr/>
          </p:nvSpPr>
          <p:spPr>
            <a:xfrm>
              <a:off x="10096" y="3416522"/>
              <a:ext cx="429386" cy="1653254"/>
            </a:xfrm>
            <a:custGeom>
              <a:avLst/>
              <a:gdLst>
                <a:gd name="connsiteX0" fmla="*/ 0 w 429386"/>
                <a:gd name="connsiteY0" fmla="*/ 1653254 h 1653254"/>
                <a:gd name="connsiteX1" fmla="*/ 429387 w 429386"/>
                <a:gd name="connsiteY1" fmla="*/ 667036 h 1653254"/>
                <a:gd name="connsiteX2" fmla="*/ 0 w 429386"/>
                <a:gd name="connsiteY2" fmla="*/ 0 h 1653254"/>
                <a:gd name="connsiteX3" fmla="*/ 0 w 429386"/>
                <a:gd name="connsiteY3" fmla="*/ 1171004 h 1653254"/>
                <a:gd name="connsiteX4" fmla="*/ 0 w 429386"/>
                <a:gd name="connsiteY4" fmla="*/ 1653254 h 165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386" h="1653254">
                  <a:moveTo>
                    <a:pt x="0" y="1653254"/>
                  </a:moveTo>
                  <a:lnTo>
                    <a:pt x="429387" y="667036"/>
                  </a:lnTo>
                  <a:lnTo>
                    <a:pt x="0" y="0"/>
                  </a:lnTo>
                  <a:lnTo>
                    <a:pt x="0" y="1171004"/>
                  </a:lnTo>
                  <a:lnTo>
                    <a:pt x="0" y="1653254"/>
                  </a:lnTo>
                  <a:close/>
                </a:path>
              </a:pathLst>
            </a:custGeom>
            <a:solidFill>
              <a:srgbClr val="4BC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object 7">
            <a:extLst>
              <a:ext uri="{FF2B5EF4-FFF2-40B4-BE49-F238E27FC236}">
                <a16:creationId xmlns:a16="http://schemas.microsoft.com/office/drawing/2014/main" id="{B6B8E590-C632-AB6F-9885-76B4859EAFE3}"/>
              </a:ext>
            </a:extLst>
          </p:cNvPr>
          <p:cNvSpPr/>
          <p:nvPr userDrawn="1"/>
        </p:nvSpPr>
        <p:spPr>
          <a:xfrm>
            <a:off x="4049849" y="3621068"/>
            <a:ext cx="4972340" cy="3236468"/>
          </a:xfrm>
          <a:custGeom>
            <a:avLst/>
            <a:gdLst/>
            <a:ahLst/>
            <a:cxnLst/>
            <a:rect l="l" t="t" r="r" b="b"/>
            <a:pathLst>
              <a:path w="8199755" h="5337175">
                <a:moveTo>
                  <a:pt x="0" y="0"/>
                </a:moveTo>
                <a:lnTo>
                  <a:pt x="1438469" y="3681081"/>
                </a:lnTo>
                <a:lnTo>
                  <a:pt x="3977889" y="5337167"/>
                </a:lnTo>
                <a:lnTo>
                  <a:pt x="8199362" y="5337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A75D60-9C2B-1B48-3D73-56928EA984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9853" y="0"/>
            <a:ext cx="8142147" cy="6857529"/>
          </a:xfrm>
          <a:custGeom>
            <a:avLst/>
            <a:gdLst>
              <a:gd name="connsiteX0" fmla="*/ 2406126 w 8142147"/>
              <a:gd name="connsiteY0" fmla="*/ 0 h 6857529"/>
              <a:gd name="connsiteX1" fmla="*/ 8142147 w 8142147"/>
              <a:gd name="connsiteY1" fmla="*/ 0 h 6857529"/>
              <a:gd name="connsiteX2" fmla="*/ 8142147 w 8142147"/>
              <a:gd name="connsiteY2" fmla="*/ 1860331 h 6857529"/>
              <a:gd name="connsiteX3" fmla="*/ 8141723 w 8142147"/>
              <a:gd name="connsiteY3" fmla="*/ 1860331 h 6857529"/>
              <a:gd name="connsiteX4" fmla="*/ 8141723 w 8142147"/>
              <a:gd name="connsiteY4" fmla="*/ 6857529 h 6857529"/>
              <a:gd name="connsiteX5" fmla="*/ 4985193 w 8142147"/>
              <a:gd name="connsiteY5" fmla="*/ 6857529 h 6857529"/>
              <a:gd name="connsiteX6" fmla="*/ 0 w 8142147"/>
              <a:gd name="connsiteY6" fmla="*/ 3621065 h 6857529"/>
              <a:gd name="connsiteX7" fmla="*/ 2379705 w 8142147"/>
              <a:gd name="connsiteY7" fmla="*/ 10 h 6857529"/>
              <a:gd name="connsiteX8" fmla="*/ 2406126 w 8142147"/>
              <a:gd name="connsiteY8" fmla="*/ 10 h 685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2147" h="6857529">
                <a:moveTo>
                  <a:pt x="2406126" y="0"/>
                </a:moveTo>
                <a:lnTo>
                  <a:pt x="8142147" y="0"/>
                </a:lnTo>
                <a:lnTo>
                  <a:pt x="8142147" y="1860331"/>
                </a:lnTo>
                <a:lnTo>
                  <a:pt x="8141723" y="1860331"/>
                </a:lnTo>
                <a:lnTo>
                  <a:pt x="8141723" y="6857529"/>
                </a:lnTo>
                <a:lnTo>
                  <a:pt x="4985193" y="6857529"/>
                </a:lnTo>
                <a:lnTo>
                  <a:pt x="0" y="3621065"/>
                </a:lnTo>
                <a:lnTo>
                  <a:pt x="2379705" y="10"/>
                </a:lnTo>
                <a:lnTo>
                  <a:pt x="2406126" y="1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59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3D6FA-15C4-9FC6-D336-B2929CF015B6}"/>
              </a:ext>
            </a:extLst>
          </p:cNvPr>
          <p:cNvGrpSpPr/>
          <p:nvPr userDrawn="1"/>
        </p:nvGrpSpPr>
        <p:grpSpPr>
          <a:xfrm>
            <a:off x="-10633" y="1781175"/>
            <a:ext cx="1848135" cy="3293363"/>
            <a:chOff x="0" y="1781175"/>
            <a:chExt cx="1848135" cy="3293363"/>
          </a:xfrm>
        </p:grpSpPr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68A393AF-9176-6B4F-83A1-D49A7CE9D4D2}"/>
                </a:ext>
              </a:extLst>
            </p:cNvPr>
            <p:cNvSpPr/>
            <p:nvPr/>
          </p:nvSpPr>
          <p:spPr>
            <a:xfrm>
              <a:off x="0" y="3207734"/>
              <a:ext cx="1848135" cy="1866804"/>
            </a:xfrm>
            <a:custGeom>
              <a:avLst/>
              <a:gdLst>
                <a:gd name="connsiteX0" fmla="*/ 1848136 w 1848135"/>
                <a:gd name="connsiteY0" fmla="*/ 0 h 1866804"/>
                <a:gd name="connsiteX1" fmla="*/ 439484 w 1848135"/>
                <a:gd name="connsiteY1" fmla="*/ 875824 h 1866804"/>
                <a:gd name="connsiteX2" fmla="*/ 216599 w 1848135"/>
                <a:gd name="connsiteY2" fmla="*/ 1387697 h 1866804"/>
                <a:gd name="connsiteX3" fmla="*/ 0 w 1848135"/>
                <a:gd name="connsiteY3" fmla="*/ 1866805 h 1866804"/>
                <a:gd name="connsiteX4" fmla="*/ 1463993 w 1848135"/>
                <a:gd name="connsiteY4" fmla="*/ 933640 h 1866804"/>
                <a:gd name="connsiteX5" fmla="*/ 1848136 w 1848135"/>
                <a:gd name="connsiteY5" fmla="*/ 0 h 186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8135" h="1866804">
                  <a:moveTo>
                    <a:pt x="1848136" y="0"/>
                  </a:moveTo>
                  <a:lnTo>
                    <a:pt x="439484" y="875824"/>
                  </a:lnTo>
                  <a:lnTo>
                    <a:pt x="216599" y="1387697"/>
                  </a:lnTo>
                  <a:lnTo>
                    <a:pt x="0" y="1866805"/>
                  </a:lnTo>
                  <a:lnTo>
                    <a:pt x="1463993" y="933640"/>
                  </a:lnTo>
                  <a:lnTo>
                    <a:pt x="1848136" y="0"/>
                  </a:lnTo>
                  <a:close/>
                </a:path>
              </a:pathLst>
            </a:custGeom>
            <a:solidFill>
              <a:srgbClr val="F6EB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E161FDB0-14B9-5ABA-344D-18EA59C3CC34}"/>
                </a:ext>
              </a:extLst>
            </p:cNvPr>
            <p:cNvSpPr/>
            <p:nvPr/>
          </p:nvSpPr>
          <p:spPr>
            <a:xfrm>
              <a:off x="10096" y="1781175"/>
              <a:ext cx="1838039" cy="2302383"/>
            </a:xfrm>
            <a:custGeom>
              <a:avLst/>
              <a:gdLst>
                <a:gd name="connsiteX0" fmla="*/ 429387 w 1838039"/>
                <a:gd name="connsiteY0" fmla="*/ 2302383 h 2302383"/>
                <a:gd name="connsiteX1" fmla="*/ 0 w 1838039"/>
                <a:gd name="connsiteY1" fmla="*/ 1635347 h 2302383"/>
                <a:gd name="connsiteX2" fmla="*/ 0 w 1838039"/>
                <a:gd name="connsiteY2" fmla="*/ 442817 h 2302383"/>
                <a:gd name="connsiteX3" fmla="*/ 811911 w 1838039"/>
                <a:gd name="connsiteY3" fmla="*/ 0 h 2302383"/>
                <a:gd name="connsiteX4" fmla="*/ 1838039 w 1838039"/>
                <a:gd name="connsiteY4" fmla="*/ 1426559 h 2302383"/>
                <a:gd name="connsiteX5" fmla="*/ 429387 w 1838039"/>
                <a:gd name="connsiteY5" fmla="*/ 2302383 h 230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8039" h="2302383">
                  <a:moveTo>
                    <a:pt x="429387" y="2302383"/>
                  </a:moveTo>
                  <a:lnTo>
                    <a:pt x="0" y="1635347"/>
                  </a:lnTo>
                  <a:lnTo>
                    <a:pt x="0" y="442817"/>
                  </a:lnTo>
                  <a:lnTo>
                    <a:pt x="811911" y="0"/>
                  </a:lnTo>
                  <a:lnTo>
                    <a:pt x="1838039" y="1426559"/>
                  </a:lnTo>
                  <a:lnTo>
                    <a:pt x="429387" y="2302383"/>
                  </a:lnTo>
                  <a:close/>
                </a:path>
              </a:pathLst>
            </a:custGeom>
            <a:solidFill>
              <a:srgbClr val="6B0D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" name="Free-form: Shape 4">
              <a:extLst>
                <a:ext uri="{FF2B5EF4-FFF2-40B4-BE49-F238E27FC236}">
                  <a16:creationId xmlns:a16="http://schemas.microsoft.com/office/drawing/2014/main" id="{B7A9B2CB-356F-AA15-C58D-96595E417F9B}"/>
                </a:ext>
              </a:extLst>
            </p:cNvPr>
            <p:cNvSpPr/>
            <p:nvPr/>
          </p:nvSpPr>
          <p:spPr>
            <a:xfrm>
              <a:off x="10096" y="3416522"/>
              <a:ext cx="429386" cy="1653254"/>
            </a:xfrm>
            <a:custGeom>
              <a:avLst/>
              <a:gdLst>
                <a:gd name="connsiteX0" fmla="*/ 0 w 429386"/>
                <a:gd name="connsiteY0" fmla="*/ 1653254 h 1653254"/>
                <a:gd name="connsiteX1" fmla="*/ 429387 w 429386"/>
                <a:gd name="connsiteY1" fmla="*/ 667036 h 1653254"/>
                <a:gd name="connsiteX2" fmla="*/ 0 w 429386"/>
                <a:gd name="connsiteY2" fmla="*/ 0 h 1653254"/>
                <a:gd name="connsiteX3" fmla="*/ 0 w 429386"/>
                <a:gd name="connsiteY3" fmla="*/ 1171004 h 1653254"/>
                <a:gd name="connsiteX4" fmla="*/ 0 w 429386"/>
                <a:gd name="connsiteY4" fmla="*/ 1653254 h 165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386" h="1653254">
                  <a:moveTo>
                    <a:pt x="0" y="1653254"/>
                  </a:moveTo>
                  <a:lnTo>
                    <a:pt x="429387" y="667036"/>
                  </a:lnTo>
                  <a:lnTo>
                    <a:pt x="0" y="0"/>
                  </a:lnTo>
                  <a:lnTo>
                    <a:pt x="0" y="1171004"/>
                  </a:lnTo>
                  <a:lnTo>
                    <a:pt x="0" y="1653254"/>
                  </a:lnTo>
                  <a:close/>
                </a:path>
              </a:pathLst>
            </a:custGeom>
            <a:solidFill>
              <a:srgbClr val="4BC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object 7">
            <a:extLst>
              <a:ext uri="{FF2B5EF4-FFF2-40B4-BE49-F238E27FC236}">
                <a16:creationId xmlns:a16="http://schemas.microsoft.com/office/drawing/2014/main" id="{DD999C39-CFD4-4556-3E3A-8DF8B4EEBF44}"/>
              </a:ext>
            </a:extLst>
          </p:cNvPr>
          <p:cNvSpPr/>
          <p:nvPr userDrawn="1"/>
        </p:nvSpPr>
        <p:spPr>
          <a:xfrm>
            <a:off x="4049849" y="3621068"/>
            <a:ext cx="4972340" cy="3236468"/>
          </a:xfrm>
          <a:custGeom>
            <a:avLst/>
            <a:gdLst/>
            <a:ahLst/>
            <a:cxnLst/>
            <a:rect l="l" t="t" r="r" b="b"/>
            <a:pathLst>
              <a:path w="8199755" h="5337175">
                <a:moveTo>
                  <a:pt x="0" y="0"/>
                </a:moveTo>
                <a:lnTo>
                  <a:pt x="1438469" y="3681081"/>
                </a:lnTo>
                <a:lnTo>
                  <a:pt x="3977889" y="5337167"/>
                </a:lnTo>
                <a:lnTo>
                  <a:pt x="8199362" y="5337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6CAD6F-825A-F57A-354F-0473C9612F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9853" y="0"/>
            <a:ext cx="8142147" cy="6857529"/>
          </a:xfrm>
          <a:custGeom>
            <a:avLst/>
            <a:gdLst>
              <a:gd name="connsiteX0" fmla="*/ 2406126 w 8142147"/>
              <a:gd name="connsiteY0" fmla="*/ 0 h 6857529"/>
              <a:gd name="connsiteX1" fmla="*/ 8142147 w 8142147"/>
              <a:gd name="connsiteY1" fmla="*/ 0 h 6857529"/>
              <a:gd name="connsiteX2" fmla="*/ 8142147 w 8142147"/>
              <a:gd name="connsiteY2" fmla="*/ 1860331 h 6857529"/>
              <a:gd name="connsiteX3" fmla="*/ 8141723 w 8142147"/>
              <a:gd name="connsiteY3" fmla="*/ 1860331 h 6857529"/>
              <a:gd name="connsiteX4" fmla="*/ 8141723 w 8142147"/>
              <a:gd name="connsiteY4" fmla="*/ 6857529 h 6857529"/>
              <a:gd name="connsiteX5" fmla="*/ 4985193 w 8142147"/>
              <a:gd name="connsiteY5" fmla="*/ 6857529 h 6857529"/>
              <a:gd name="connsiteX6" fmla="*/ 0 w 8142147"/>
              <a:gd name="connsiteY6" fmla="*/ 3621065 h 6857529"/>
              <a:gd name="connsiteX7" fmla="*/ 2379705 w 8142147"/>
              <a:gd name="connsiteY7" fmla="*/ 10 h 6857529"/>
              <a:gd name="connsiteX8" fmla="*/ 2406126 w 8142147"/>
              <a:gd name="connsiteY8" fmla="*/ 10 h 685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2147" h="6857529">
                <a:moveTo>
                  <a:pt x="2406126" y="0"/>
                </a:moveTo>
                <a:lnTo>
                  <a:pt x="8142147" y="0"/>
                </a:lnTo>
                <a:lnTo>
                  <a:pt x="8142147" y="1860331"/>
                </a:lnTo>
                <a:lnTo>
                  <a:pt x="8141723" y="1860331"/>
                </a:lnTo>
                <a:lnTo>
                  <a:pt x="8141723" y="6857529"/>
                </a:lnTo>
                <a:lnTo>
                  <a:pt x="4985193" y="6857529"/>
                </a:lnTo>
                <a:lnTo>
                  <a:pt x="0" y="3621065"/>
                </a:lnTo>
                <a:lnTo>
                  <a:pt x="2379705" y="10"/>
                </a:lnTo>
                <a:lnTo>
                  <a:pt x="2406126" y="1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24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C09CE7-3526-89C6-CE99-873C603B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02C6B60C-6F8A-CD76-3474-A350DFF2021A}"/>
              </a:ext>
            </a:extLst>
          </p:cNvPr>
          <p:cNvGrpSpPr/>
          <p:nvPr userDrawn="1"/>
        </p:nvGrpSpPr>
        <p:grpSpPr>
          <a:xfrm>
            <a:off x="10857953" y="4533341"/>
            <a:ext cx="1333865" cy="2324250"/>
            <a:chOff x="17904860" y="7475816"/>
            <a:chExt cx="2199640" cy="3832860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3A78B990-2357-85CC-FC44-99A51C70B47B}"/>
                </a:ext>
              </a:extLst>
            </p:cNvPr>
            <p:cNvSpPr/>
            <p:nvPr/>
          </p:nvSpPr>
          <p:spPr>
            <a:xfrm>
              <a:off x="17904854" y="7475823"/>
              <a:ext cx="2199640" cy="2376805"/>
            </a:xfrm>
            <a:custGeom>
              <a:avLst/>
              <a:gdLst/>
              <a:ahLst/>
              <a:cxnLst/>
              <a:rect l="l" t="t" r="r" b="b"/>
              <a:pathLst>
                <a:path w="2199640" h="2376804">
                  <a:moveTo>
                    <a:pt x="1100772" y="2105774"/>
                  </a:moveTo>
                  <a:lnTo>
                    <a:pt x="556514" y="1837067"/>
                  </a:lnTo>
                  <a:lnTo>
                    <a:pt x="0" y="2102789"/>
                  </a:lnTo>
                  <a:lnTo>
                    <a:pt x="574344" y="2376576"/>
                  </a:lnTo>
                  <a:lnTo>
                    <a:pt x="1100772" y="2105774"/>
                  </a:lnTo>
                  <a:close/>
                </a:path>
                <a:path w="2199640" h="2376804">
                  <a:moveTo>
                    <a:pt x="2198776" y="2105774"/>
                  </a:moveTo>
                  <a:lnTo>
                    <a:pt x="1665706" y="1837055"/>
                  </a:lnTo>
                  <a:lnTo>
                    <a:pt x="1100772" y="2105774"/>
                  </a:lnTo>
                  <a:lnTo>
                    <a:pt x="1683550" y="2376576"/>
                  </a:lnTo>
                  <a:lnTo>
                    <a:pt x="2198776" y="2105774"/>
                  </a:lnTo>
                  <a:close/>
                </a:path>
                <a:path w="2199640" h="2376804">
                  <a:moveTo>
                    <a:pt x="2199233" y="926960"/>
                  </a:moveTo>
                  <a:lnTo>
                    <a:pt x="1637728" y="1195666"/>
                  </a:lnTo>
                  <a:lnTo>
                    <a:pt x="1104658" y="926960"/>
                  </a:lnTo>
                  <a:lnTo>
                    <a:pt x="559346" y="1198181"/>
                  </a:lnTo>
                  <a:lnTo>
                    <a:pt x="1100112" y="1455280"/>
                  </a:lnTo>
                  <a:lnTo>
                    <a:pt x="1637715" y="1195679"/>
                  </a:lnTo>
                  <a:lnTo>
                    <a:pt x="2199233" y="1469415"/>
                  </a:lnTo>
                  <a:lnTo>
                    <a:pt x="2199233" y="926960"/>
                  </a:lnTo>
                  <a:close/>
                </a:path>
                <a:path w="2199640" h="2376804">
                  <a:moveTo>
                    <a:pt x="2199233" y="264160"/>
                  </a:moveTo>
                  <a:lnTo>
                    <a:pt x="1643989" y="0"/>
                  </a:lnTo>
                  <a:lnTo>
                    <a:pt x="1098664" y="265722"/>
                  </a:lnTo>
                  <a:lnTo>
                    <a:pt x="1639443" y="528307"/>
                  </a:lnTo>
                  <a:lnTo>
                    <a:pt x="2199233" y="26416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66D6F09F-32B3-A49E-1856-95CA09C20EE1}"/>
                </a:ext>
              </a:extLst>
            </p:cNvPr>
            <p:cNvSpPr/>
            <p:nvPr/>
          </p:nvSpPr>
          <p:spPr>
            <a:xfrm>
              <a:off x="17904867" y="7740757"/>
              <a:ext cx="2199640" cy="3568065"/>
            </a:xfrm>
            <a:custGeom>
              <a:avLst/>
              <a:gdLst/>
              <a:ahLst/>
              <a:cxnLst/>
              <a:rect l="l" t="t" r="r" b="b"/>
              <a:pathLst>
                <a:path w="2199640" h="3568065">
                  <a:moveTo>
                    <a:pt x="1100759" y="3567798"/>
                  </a:moveTo>
                  <a:lnTo>
                    <a:pt x="572262" y="3316389"/>
                  </a:lnTo>
                  <a:lnTo>
                    <a:pt x="574332" y="2111654"/>
                  </a:lnTo>
                  <a:lnTo>
                    <a:pt x="0" y="1837855"/>
                  </a:lnTo>
                  <a:lnTo>
                    <a:pt x="0" y="3566744"/>
                  </a:lnTo>
                  <a:lnTo>
                    <a:pt x="541566" y="3566744"/>
                  </a:lnTo>
                  <a:lnTo>
                    <a:pt x="541566" y="3567798"/>
                  </a:lnTo>
                  <a:lnTo>
                    <a:pt x="1100759" y="3567798"/>
                  </a:lnTo>
                  <a:close/>
                </a:path>
                <a:path w="2199640" h="3568065">
                  <a:moveTo>
                    <a:pt x="1100759" y="1839582"/>
                  </a:moveTo>
                  <a:lnTo>
                    <a:pt x="1100099" y="1189088"/>
                  </a:lnTo>
                  <a:lnTo>
                    <a:pt x="559333" y="931989"/>
                  </a:lnTo>
                  <a:lnTo>
                    <a:pt x="556501" y="1570875"/>
                  </a:lnTo>
                  <a:lnTo>
                    <a:pt x="1100759" y="1839582"/>
                  </a:lnTo>
                  <a:close/>
                </a:path>
                <a:path w="2199640" h="3568065">
                  <a:moveTo>
                    <a:pt x="1640141" y="262597"/>
                  </a:moveTo>
                  <a:lnTo>
                    <a:pt x="1099375" y="0"/>
                  </a:lnTo>
                  <a:lnTo>
                    <a:pt x="1105369" y="661238"/>
                  </a:lnTo>
                  <a:lnTo>
                    <a:pt x="1638439" y="929944"/>
                  </a:lnTo>
                  <a:lnTo>
                    <a:pt x="1640141" y="262597"/>
                  </a:lnTo>
                  <a:close/>
                </a:path>
                <a:path w="2199640" h="3568065">
                  <a:moveTo>
                    <a:pt x="1683537" y="2111641"/>
                  </a:moveTo>
                  <a:lnTo>
                    <a:pt x="1100759" y="1840839"/>
                  </a:lnTo>
                  <a:lnTo>
                    <a:pt x="1100759" y="3038411"/>
                  </a:lnTo>
                  <a:lnTo>
                    <a:pt x="1683537" y="3284867"/>
                  </a:lnTo>
                  <a:lnTo>
                    <a:pt x="1683537" y="2111641"/>
                  </a:lnTo>
                  <a:close/>
                </a:path>
                <a:path w="2199640" h="3568065">
                  <a:moveTo>
                    <a:pt x="2199233" y="1204468"/>
                  </a:moveTo>
                  <a:lnTo>
                    <a:pt x="1637703" y="930732"/>
                  </a:lnTo>
                  <a:lnTo>
                    <a:pt x="1639417" y="1584680"/>
                  </a:lnTo>
                  <a:lnTo>
                    <a:pt x="2198763" y="1840839"/>
                  </a:lnTo>
                  <a:lnTo>
                    <a:pt x="2199233" y="1204468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F78C1A69-3382-388A-F5FB-B3626DEDAB7B}"/>
                </a:ext>
              </a:extLst>
            </p:cNvPr>
            <p:cNvSpPr/>
            <p:nvPr/>
          </p:nvSpPr>
          <p:spPr>
            <a:xfrm>
              <a:off x="18477142" y="7739983"/>
              <a:ext cx="1627505" cy="3568065"/>
            </a:xfrm>
            <a:custGeom>
              <a:avLst/>
              <a:gdLst/>
              <a:ahLst/>
              <a:cxnLst/>
              <a:rect l="l" t="t" r="r" b="b"/>
              <a:pathLst>
                <a:path w="1627505" h="3568065">
                  <a:moveTo>
                    <a:pt x="528485" y="1841614"/>
                  </a:moveTo>
                  <a:lnTo>
                    <a:pt x="2057" y="2112416"/>
                  </a:lnTo>
                  <a:lnTo>
                    <a:pt x="0" y="3317087"/>
                  </a:lnTo>
                  <a:lnTo>
                    <a:pt x="528485" y="3037573"/>
                  </a:lnTo>
                  <a:lnTo>
                    <a:pt x="528485" y="1841614"/>
                  </a:lnTo>
                  <a:close/>
                </a:path>
                <a:path w="1627505" h="3568065">
                  <a:moveTo>
                    <a:pt x="1067142" y="1585455"/>
                  </a:moveTo>
                  <a:lnTo>
                    <a:pt x="1065441" y="931506"/>
                  </a:lnTo>
                  <a:lnTo>
                    <a:pt x="527824" y="1191120"/>
                  </a:lnTo>
                  <a:lnTo>
                    <a:pt x="527824" y="1841614"/>
                  </a:lnTo>
                  <a:lnTo>
                    <a:pt x="1067142" y="1585455"/>
                  </a:lnTo>
                  <a:close/>
                </a:path>
                <a:path w="1627505" h="3568065">
                  <a:moveTo>
                    <a:pt x="1626958" y="3567506"/>
                  </a:moveTo>
                  <a:lnTo>
                    <a:pt x="1626489" y="1841614"/>
                  </a:lnTo>
                  <a:lnTo>
                    <a:pt x="1111262" y="2112429"/>
                  </a:lnTo>
                  <a:lnTo>
                    <a:pt x="1111262" y="3285642"/>
                  </a:lnTo>
                  <a:lnTo>
                    <a:pt x="526364" y="3567506"/>
                  </a:lnTo>
                  <a:lnTo>
                    <a:pt x="1626958" y="3567506"/>
                  </a:lnTo>
                  <a:close/>
                </a:path>
                <a:path w="1627505" h="3568065">
                  <a:moveTo>
                    <a:pt x="1626958" y="0"/>
                  </a:moveTo>
                  <a:lnTo>
                    <a:pt x="1067142" y="264147"/>
                  </a:lnTo>
                  <a:lnTo>
                    <a:pt x="1065428" y="931506"/>
                  </a:lnTo>
                  <a:lnTo>
                    <a:pt x="1626958" y="662800"/>
                  </a:lnTo>
                  <a:lnTo>
                    <a:pt x="1626958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DC4560F6-6D6B-F8A7-E3CF-9442F8281702}"/>
                </a:ext>
              </a:extLst>
            </p:cNvPr>
            <p:cNvSpPr/>
            <p:nvPr/>
          </p:nvSpPr>
          <p:spPr>
            <a:xfrm>
              <a:off x="18477135" y="10777553"/>
              <a:ext cx="1111885" cy="530225"/>
            </a:xfrm>
            <a:custGeom>
              <a:avLst/>
              <a:gdLst/>
              <a:ahLst/>
              <a:cxnLst/>
              <a:rect l="l" t="t" r="r" b="b"/>
              <a:pathLst>
                <a:path w="1111884" h="530225">
                  <a:moveTo>
                    <a:pt x="528496" y="0"/>
                  </a:moveTo>
                  <a:lnTo>
                    <a:pt x="0" y="279509"/>
                  </a:lnTo>
                  <a:lnTo>
                    <a:pt x="526381" y="529941"/>
                  </a:lnTo>
                  <a:lnTo>
                    <a:pt x="1111275" y="248076"/>
                  </a:lnTo>
                  <a:lnTo>
                    <a:pt x="528496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9">
            <a:extLst>
              <a:ext uri="{FF2B5EF4-FFF2-40B4-BE49-F238E27FC236}">
                <a16:creationId xmlns:a16="http://schemas.microsoft.com/office/drawing/2014/main" id="{D561AC9B-C10C-A7A2-A274-DC7599092B82}"/>
              </a:ext>
            </a:extLst>
          </p:cNvPr>
          <p:cNvGrpSpPr/>
          <p:nvPr userDrawn="1"/>
        </p:nvGrpSpPr>
        <p:grpSpPr>
          <a:xfrm>
            <a:off x="11047062" y="1014234"/>
            <a:ext cx="667703" cy="725077"/>
            <a:chOff x="18216706" y="1672530"/>
            <a:chExt cx="1101090" cy="1195705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7B791D8E-1559-26F5-2C4D-CA0C40673347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8D25F84E-B534-EB52-AA4F-18B5890FF8C8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90D9D560-9B2C-EC75-ABDC-457AF34832C0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60EE9E9-7255-A1E9-6D7A-ED4A9347E6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7384" y="1484315"/>
            <a:ext cx="9598025" cy="1262269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E44EE0B-6B60-63D9-8DF8-9F69881A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78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6A0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/>
          <p:cNvGrpSpPr/>
          <p:nvPr userDrawn="1"/>
        </p:nvGrpSpPr>
        <p:grpSpPr>
          <a:xfrm>
            <a:off x="-7523" y="0"/>
            <a:ext cx="12198343" cy="6857697"/>
            <a:chOff x="-13111" y="0"/>
            <a:chExt cx="20115970" cy="11308851"/>
          </a:xfrm>
        </p:grpSpPr>
        <p:sp>
          <p:nvSpPr>
            <p:cNvPr id="9" name="object 3"/>
            <p:cNvSpPr/>
            <p:nvPr/>
          </p:nvSpPr>
          <p:spPr>
            <a:xfrm>
              <a:off x="1759766" y="0"/>
              <a:ext cx="18329910" cy="11308715"/>
            </a:xfrm>
            <a:custGeom>
              <a:avLst/>
              <a:gdLst/>
              <a:ahLst/>
              <a:cxnLst/>
              <a:rect l="l" t="t" r="r" b="b"/>
              <a:pathLst>
                <a:path w="18329910" h="11308715">
                  <a:moveTo>
                    <a:pt x="14993585" y="0"/>
                  </a:moveTo>
                  <a:lnTo>
                    <a:pt x="1663184" y="0"/>
                  </a:lnTo>
                  <a:lnTo>
                    <a:pt x="4138230" y="6404736"/>
                  </a:lnTo>
                  <a:lnTo>
                    <a:pt x="0" y="11308556"/>
                  </a:lnTo>
                  <a:lnTo>
                    <a:pt x="18329630" y="11308556"/>
                  </a:lnTo>
                  <a:lnTo>
                    <a:pt x="18329630" y="4287199"/>
                  </a:lnTo>
                  <a:lnTo>
                    <a:pt x="14993585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-8532" y="0"/>
              <a:ext cx="5893434" cy="6405244"/>
            </a:xfrm>
            <a:custGeom>
              <a:avLst/>
              <a:gdLst/>
              <a:ahLst/>
              <a:cxnLst/>
              <a:rect l="l" t="t" r="r" b="b"/>
              <a:pathLst>
                <a:path w="5893435" h="6405245">
                  <a:moveTo>
                    <a:pt x="3418367" y="0"/>
                  </a:moveTo>
                  <a:lnTo>
                    <a:pt x="11025" y="0"/>
                  </a:lnTo>
                  <a:lnTo>
                    <a:pt x="0" y="4117476"/>
                  </a:lnTo>
                  <a:lnTo>
                    <a:pt x="5893412" y="6404736"/>
                  </a:lnTo>
                  <a:lnTo>
                    <a:pt x="3418367" y="0"/>
                  </a:lnTo>
                  <a:close/>
                </a:path>
              </a:pathLst>
            </a:custGeom>
            <a:solidFill>
              <a:srgbClr val="F9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/>
            <p:cNvSpPr/>
            <p:nvPr/>
          </p:nvSpPr>
          <p:spPr>
            <a:xfrm>
              <a:off x="-13111" y="4117476"/>
              <a:ext cx="5898515" cy="7191375"/>
            </a:xfrm>
            <a:custGeom>
              <a:avLst/>
              <a:gdLst/>
              <a:ahLst/>
              <a:cxnLst/>
              <a:rect l="l" t="t" r="r" b="b"/>
              <a:pathLst>
                <a:path w="5898515" h="7191375">
                  <a:moveTo>
                    <a:pt x="4586" y="0"/>
                  </a:moveTo>
                  <a:lnTo>
                    <a:pt x="0" y="1712837"/>
                  </a:lnTo>
                  <a:lnTo>
                    <a:pt x="0" y="7191079"/>
                  </a:lnTo>
                  <a:lnTo>
                    <a:pt x="1759768" y="7191079"/>
                  </a:lnTo>
                  <a:lnTo>
                    <a:pt x="5897998" y="2287260"/>
                  </a:lnTo>
                  <a:lnTo>
                    <a:pt x="4586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/>
            <p:nvPr/>
          </p:nvSpPr>
          <p:spPr>
            <a:xfrm>
              <a:off x="16780539" y="0"/>
              <a:ext cx="3322320" cy="4258310"/>
            </a:xfrm>
            <a:custGeom>
              <a:avLst/>
              <a:gdLst/>
              <a:ahLst/>
              <a:cxnLst/>
              <a:rect l="l" t="t" r="r" b="b"/>
              <a:pathLst>
                <a:path w="3322319" h="4258310">
                  <a:moveTo>
                    <a:pt x="3321972" y="0"/>
                  </a:moveTo>
                  <a:lnTo>
                    <a:pt x="0" y="0"/>
                  </a:lnTo>
                  <a:lnTo>
                    <a:pt x="3321972" y="4257891"/>
                  </a:lnTo>
                  <a:lnTo>
                    <a:pt x="3321972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AFE61C3-86BF-A5AB-16B6-943D4053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499" y="2297728"/>
            <a:ext cx="8646022" cy="2262158"/>
          </a:xfrm>
        </p:spPr>
        <p:txBody>
          <a:bodyPr anchor="ctr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CFF9DB-1711-D946-382E-CF079B65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1F52CD-6D3F-1119-BBCB-B3C771928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752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/>
          <p:cNvGrpSpPr/>
          <p:nvPr userDrawn="1"/>
        </p:nvGrpSpPr>
        <p:grpSpPr>
          <a:xfrm>
            <a:off x="1812" y="10"/>
            <a:ext cx="12190460" cy="6857615"/>
            <a:chOff x="2983" y="0"/>
            <a:chExt cx="20101560" cy="11308715"/>
          </a:xfrm>
        </p:grpSpPr>
        <p:sp>
          <p:nvSpPr>
            <p:cNvPr id="7" name="object 3"/>
            <p:cNvSpPr/>
            <p:nvPr/>
          </p:nvSpPr>
          <p:spPr>
            <a:xfrm>
              <a:off x="8990622" y="3607947"/>
              <a:ext cx="11113770" cy="7700645"/>
            </a:xfrm>
            <a:custGeom>
              <a:avLst/>
              <a:gdLst/>
              <a:ahLst/>
              <a:cxnLst/>
              <a:rect l="l" t="t" r="r" b="b"/>
              <a:pathLst>
                <a:path w="11113769" h="7700645">
                  <a:moveTo>
                    <a:pt x="9191678" y="0"/>
                  </a:moveTo>
                  <a:lnTo>
                    <a:pt x="0" y="4962100"/>
                  </a:lnTo>
                  <a:lnTo>
                    <a:pt x="4653408" y="7700603"/>
                  </a:lnTo>
                  <a:lnTo>
                    <a:pt x="11113473" y="7700603"/>
                  </a:lnTo>
                  <a:lnTo>
                    <a:pt x="11113473" y="1081527"/>
                  </a:lnTo>
                  <a:lnTo>
                    <a:pt x="9191678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8990622" y="8570052"/>
              <a:ext cx="4658995" cy="2738755"/>
            </a:xfrm>
            <a:custGeom>
              <a:avLst/>
              <a:gdLst/>
              <a:ahLst/>
              <a:cxnLst/>
              <a:rect l="l" t="t" r="r" b="b"/>
              <a:pathLst>
                <a:path w="4658994" h="2738754">
                  <a:moveTo>
                    <a:pt x="0" y="0"/>
                  </a:moveTo>
                  <a:lnTo>
                    <a:pt x="0" y="2738503"/>
                  </a:lnTo>
                  <a:lnTo>
                    <a:pt x="4658831" y="27385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/>
            <p:cNvSpPr/>
            <p:nvPr/>
          </p:nvSpPr>
          <p:spPr>
            <a:xfrm>
              <a:off x="11767111" y="0"/>
              <a:ext cx="6415405" cy="3608070"/>
            </a:xfrm>
            <a:custGeom>
              <a:avLst/>
              <a:gdLst/>
              <a:ahLst/>
              <a:cxnLst/>
              <a:rect l="l" t="t" r="r" b="b"/>
              <a:pathLst>
                <a:path w="6415405" h="3608070">
                  <a:moveTo>
                    <a:pt x="6415195" y="0"/>
                  </a:moveTo>
                  <a:lnTo>
                    <a:pt x="0" y="0"/>
                  </a:lnTo>
                  <a:lnTo>
                    <a:pt x="3501504" y="1986215"/>
                  </a:lnTo>
                  <a:lnTo>
                    <a:pt x="6415195" y="3607945"/>
                  </a:lnTo>
                  <a:lnTo>
                    <a:pt x="6415195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2983" y="0"/>
              <a:ext cx="18179415" cy="8570595"/>
            </a:xfrm>
            <a:custGeom>
              <a:avLst/>
              <a:gdLst/>
              <a:ahLst/>
              <a:cxnLst/>
              <a:rect l="l" t="t" r="r" b="b"/>
              <a:pathLst>
                <a:path w="18179415" h="8570595">
                  <a:moveTo>
                    <a:pt x="11812973" y="0"/>
                  </a:moveTo>
                  <a:lnTo>
                    <a:pt x="0" y="0"/>
                  </a:lnTo>
                  <a:lnTo>
                    <a:pt x="0" y="3858808"/>
                  </a:lnTo>
                  <a:lnTo>
                    <a:pt x="8987635" y="8570044"/>
                  </a:lnTo>
                  <a:lnTo>
                    <a:pt x="18179324" y="3607944"/>
                  </a:lnTo>
                  <a:lnTo>
                    <a:pt x="11812973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1853F3D6-82AF-21CE-61A9-BE8C6B58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80" y="441326"/>
            <a:ext cx="7301262" cy="152349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785B4DA-2931-B557-8BC0-76F423052A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970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 userDrawn="1"/>
        </p:nvGrpSpPr>
        <p:grpSpPr>
          <a:xfrm>
            <a:off x="9820" y="2800175"/>
            <a:ext cx="2648859" cy="4044333"/>
            <a:chOff x="15488" y="4617696"/>
            <a:chExt cx="4368165" cy="6669405"/>
          </a:xfrm>
        </p:grpSpPr>
        <p:sp>
          <p:nvSpPr>
            <p:cNvPr id="4" name="object 4"/>
            <p:cNvSpPr/>
            <p:nvPr/>
          </p:nvSpPr>
          <p:spPr>
            <a:xfrm>
              <a:off x="554673" y="8007804"/>
              <a:ext cx="3829050" cy="3279140"/>
            </a:xfrm>
            <a:custGeom>
              <a:avLst/>
              <a:gdLst/>
              <a:ahLst/>
              <a:cxnLst/>
              <a:rect l="l" t="t" r="r" b="b"/>
              <a:pathLst>
                <a:path w="3829050" h="3279140">
                  <a:moveTo>
                    <a:pt x="3828647" y="0"/>
                  </a:moveTo>
                  <a:lnTo>
                    <a:pt x="481042" y="2081214"/>
                  </a:lnTo>
                  <a:lnTo>
                    <a:pt x="0" y="3278894"/>
                  </a:lnTo>
                  <a:lnTo>
                    <a:pt x="1158414" y="3278894"/>
                  </a:lnTo>
                  <a:lnTo>
                    <a:pt x="2915659" y="2218654"/>
                  </a:lnTo>
                  <a:lnTo>
                    <a:pt x="382864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490" y="4617696"/>
              <a:ext cx="4368165" cy="5471795"/>
            </a:xfrm>
            <a:custGeom>
              <a:avLst/>
              <a:gdLst/>
              <a:ahLst/>
              <a:cxnLst/>
              <a:rect l="l" t="t" r="r" b="b"/>
              <a:pathLst>
                <a:path w="4368165" h="5471795">
                  <a:moveTo>
                    <a:pt x="1929302" y="0"/>
                  </a:moveTo>
                  <a:lnTo>
                    <a:pt x="0" y="1052376"/>
                  </a:lnTo>
                  <a:lnTo>
                    <a:pt x="0" y="3886290"/>
                  </a:lnTo>
                  <a:lnTo>
                    <a:pt x="1020220" y="5471320"/>
                  </a:lnTo>
                  <a:lnTo>
                    <a:pt x="4367825" y="3390106"/>
                  </a:lnTo>
                  <a:lnTo>
                    <a:pt x="1929302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488" y="8503984"/>
              <a:ext cx="1020444" cy="2783205"/>
            </a:xfrm>
            <a:custGeom>
              <a:avLst/>
              <a:gdLst/>
              <a:ahLst/>
              <a:cxnLst/>
              <a:rect l="l" t="t" r="r" b="b"/>
              <a:pathLst>
                <a:path w="1020444" h="2783204">
                  <a:moveTo>
                    <a:pt x="0" y="0"/>
                  </a:moveTo>
                  <a:lnTo>
                    <a:pt x="0" y="2782711"/>
                  </a:lnTo>
                  <a:lnTo>
                    <a:pt x="539187" y="2782711"/>
                  </a:lnTo>
                  <a:lnTo>
                    <a:pt x="1020220" y="1585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EA64DF-A063-728E-A7E6-821B8E12708B}"/>
              </a:ext>
            </a:extLst>
          </p:cNvPr>
          <p:cNvGrpSpPr/>
          <p:nvPr userDrawn="1"/>
        </p:nvGrpSpPr>
        <p:grpSpPr>
          <a:xfrm>
            <a:off x="4049843" y="0"/>
            <a:ext cx="8141809" cy="6857615"/>
            <a:chOff x="4049843" y="0"/>
            <a:chExt cx="8141809" cy="6857615"/>
          </a:xfrm>
        </p:grpSpPr>
        <p:sp>
          <p:nvSpPr>
            <p:cNvPr id="12" name="object 2"/>
            <p:cNvSpPr/>
            <p:nvPr/>
          </p:nvSpPr>
          <p:spPr>
            <a:xfrm>
              <a:off x="4049847" y="0"/>
              <a:ext cx="8141805" cy="6857615"/>
            </a:xfrm>
            <a:custGeom>
              <a:avLst/>
              <a:gdLst/>
              <a:ahLst/>
              <a:cxnLst/>
              <a:rect l="l" t="t" r="r" b="b"/>
              <a:pathLst>
                <a:path w="13426440" h="11308715">
                  <a:moveTo>
                    <a:pt x="4950247" y="0"/>
                  </a:moveTo>
                  <a:lnTo>
                    <a:pt x="3924309" y="0"/>
                  </a:lnTo>
                  <a:lnTo>
                    <a:pt x="0" y="5971388"/>
                  </a:lnTo>
                  <a:lnTo>
                    <a:pt x="8220953" y="11308556"/>
                  </a:lnTo>
                  <a:lnTo>
                    <a:pt x="13426303" y="11308556"/>
                  </a:lnTo>
                  <a:lnTo>
                    <a:pt x="13426303" y="19339"/>
                  </a:lnTo>
                  <a:lnTo>
                    <a:pt x="4950247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/>
            <p:cNvSpPr/>
            <p:nvPr/>
          </p:nvSpPr>
          <p:spPr>
            <a:xfrm>
              <a:off x="4049843" y="3621058"/>
              <a:ext cx="4972339" cy="3236468"/>
            </a:xfrm>
            <a:custGeom>
              <a:avLst/>
              <a:gdLst/>
              <a:ahLst/>
              <a:cxnLst/>
              <a:rect l="l" t="t" r="r" b="b"/>
              <a:pathLst>
                <a:path w="8199755" h="5337175">
                  <a:moveTo>
                    <a:pt x="0" y="0"/>
                  </a:moveTo>
                  <a:lnTo>
                    <a:pt x="1438469" y="3681081"/>
                  </a:lnTo>
                  <a:lnTo>
                    <a:pt x="3977889" y="5337167"/>
                  </a:lnTo>
                  <a:lnTo>
                    <a:pt x="8199362" y="5337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9585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743" y="2252808"/>
            <a:ext cx="6765289" cy="3077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rgbClr val="6A0DD4"/>
                </a:solidFill>
                <a:latin typeface="Diploma Plus Jakarta"/>
                <a:cs typeface="Diploma Plus Jakarta"/>
              </a:defRPr>
            </a:lvl1pPr>
          </a:lstStyle>
          <a:p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8C706C-282C-230D-B30A-40913E5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637261"/>
            <a:ext cx="7216022" cy="1883011"/>
          </a:xfrm>
        </p:spPr>
        <p:txBody>
          <a:bodyPr bIns="36000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F3BEABB-4923-41F3-0082-1140FB525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  <p:grpSp>
        <p:nvGrpSpPr>
          <p:cNvPr id="8" name="object 2">
            <a:extLst>
              <a:ext uri="{FF2B5EF4-FFF2-40B4-BE49-F238E27FC236}">
                <a16:creationId xmlns:a16="http://schemas.microsoft.com/office/drawing/2014/main" id="{C2EB9D2D-3526-2E26-4883-18DBF81E946F}"/>
              </a:ext>
            </a:extLst>
          </p:cNvPr>
          <p:cNvGrpSpPr/>
          <p:nvPr userDrawn="1"/>
        </p:nvGrpSpPr>
        <p:grpSpPr>
          <a:xfrm>
            <a:off x="7825893" y="3451"/>
            <a:ext cx="4365862" cy="6854149"/>
            <a:chOff x="12904772" y="5691"/>
            <a:chExt cx="7199630" cy="113030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FC336AC2-5ADD-BF36-4225-53EE11A997BE}"/>
                </a:ext>
              </a:extLst>
            </p:cNvPr>
            <p:cNvSpPr/>
            <p:nvPr/>
          </p:nvSpPr>
          <p:spPr>
            <a:xfrm>
              <a:off x="14201282" y="9054415"/>
              <a:ext cx="5895340" cy="2254250"/>
            </a:xfrm>
            <a:custGeom>
              <a:avLst/>
              <a:gdLst/>
              <a:ahLst/>
              <a:cxnLst/>
              <a:rect l="l" t="t" r="r" b="b"/>
              <a:pathLst>
                <a:path w="5895340" h="2254250">
                  <a:moveTo>
                    <a:pt x="3237241" y="0"/>
                  </a:moveTo>
                  <a:lnTo>
                    <a:pt x="0" y="2254140"/>
                  </a:lnTo>
                  <a:lnTo>
                    <a:pt x="5894260" y="2254140"/>
                  </a:lnTo>
                  <a:lnTo>
                    <a:pt x="5895338" y="832990"/>
                  </a:lnTo>
                  <a:lnTo>
                    <a:pt x="3237241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13C7C69C-0880-EC7D-637F-F0C770A42F03}"/>
                </a:ext>
              </a:extLst>
            </p:cNvPr>
            <p:cNvSpPr/>
            <p:nvPr/>
          </p:nvSpPr>
          <p:spPr>
            <a:xfrm>
              <a:off x="12904772" y="1615560"/>
              <a:ext cx="7196455" cy="8272145"/>
            </a:xfrm>
            <a:custGeom>
              <a:avLst/>
              <a:gdLst/>
              <a:ahLst/>
              <a:cxnLst/>
              <a:rect l="l" t="t" r="r" b="b"/>
              <a:pathLst>
                <a:path w="7196455" h="8272145">
                  <a:moveTo>
                    <a:pt x="0" y="0"/>
                  </a:moveTo>
                  <a:lnTo>
                    <a:pt x="4533746" y="7438852"/>
                  </a:lnTo>
                  <a:lnTo>
                    <a:pt x="7191843" y="8271852"/>
                  </a:lnTo>
                  <a:lnTo>
                    <a:pt x="7196095" y="2655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789BC247-5FAA-D4B1-D4E2-D89DD4C62251}"/>
                </a:ext>
              </a:extLst>
            </p:cNvPr>
            <p:cNvSpPr/>
            <p:nvPr/>
          </p:nvSpPr>
          <p:spPr>
            <a:xfrm>
              <a:off x="12904772" y="5691"/>
              <a:ext cx="7199630" cy="4265930"/>
            </a:xfrm>
            <a:custGeom>
              <a:avLst/>
              <a:gdLst/>
              <a:ahLst/>
              <a:cxnLst/>
              <a:rect l="l" t="t" r="r" b="b"/>
              <a:pathLst>
                <a:path w="7199630" h="4265930">
                  <a:moveTo>
                    <a:pt x="7199320" y="0"/>
                  </a:moveTo>
                  <a:lnTo>
                    <a:pt x="1896287" y="0"/>
                  </a:lnTo>
                  <a:lnTo>
                    <a:pt x="0" y="1609867"/>
                  </a:lnTo>
                  <a:lnTo>
                    <a:pt x="7196095" y="4265388"/>
                  </a:lnTo>
                  <a:lnTo>
                    <a:pt x="719932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7641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1CF04908-5FA6-C3C3-8CBE-2FD6445E340E}"/>
              </a:ext>
            </a:extLst>
          </p:cNvPr>
          <p:cNvGrpSpPr/>
          <p:nvPr userDrawn="1"/>
        </p:nvGrpSpPr>
        <p:grpSpPr>
          <a:xfrm>
            <a:off x="4695971" y="1493769"/>
            <a:ext cx="7477569" cy="5363949"/>
            <a:chOff x="7743298" y="2463335"/>
            <a:chExt cx="12331065" cy="8845550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F21C506F-33BD-DA05-DB0A-EE4AF40F230F}"/>
                </a:ext>
              </a:extLst>
            </p:cNvPr>
            <p:cNvSpPr/>
            <p:nvPr/>
          </p:nvSpPr>
          <p:spPr>
            <a:xfrm>
              <a:off x="17592157" y="3948756"/>
              <a:ext cx="2482215" cy="7360284"/>
            </a:xfrm>
            <a:custGeom>
              <a:avLst/>
              <a:gdLst/>
              <a:ahLst/>
              <a:cxnLst/>
              <a:rect l="l" t="t" r="r" b="b"/>
              <a:pathLst>
                <a:path w="2482215" h="7360284">
                  <a:moveTo>
                    <a:pt x="2481631" y="0"/>
                  </a:moveTo>
                  <a:lnTo>
                    <a:pt x="0" y="1574653"/>
                  </a:lnTo>
                  <a:lnTo>
                    <a:pt x="0" y="7359796"/>
                  </a:lnTo>
                  <a:lnTo>
                    <a:pt x="2481631" y="7359796"/>
                  </a:lnTo>
                  <a:lnTo>
                    <a:pt x="2481631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FE8F69DC-FB42-C4B6-5D68-1D3B665C8CEA}"/>
                </a:ext>
              </a:extLst>
            </p:cNvPr>
            <p:cNvSpPr/>
            <p:nvPr/>
          </p:nvSpPr>
          <p:spPr>
            <a:xfrm>
              <a:off x="12583220" y="3931531"/>
              <a:ext cx="5009515" cy="7377430"/>
            </a:xfrm>
            <a:custGeom>
              <a:avLst/>
              <a:gdLst/>
              <a:ahLst/>
              <a:cxnLst/>
              <a:rect l="l" t="t" r="r" b="b"/>
              <a:pathLst>
                <a:path w="5009515" h="7377430">
                  <a:moveTo>
                    <a:pt x="2504468" y="0"/>
                  </a:moveTo>
                  <a:lnTo>
                    <a:pt x="2504468" y="5980446"/>
                  </a:lnTo>
                  <a:lnTo>
                    <a:pt x="0" y="4450398"/>
                  </a:lnTo>
                  <a:lnTo>
                    <a:pt x="0" y="7377021"/>
                  </a:lnTo>
                  <a:lnTo>
                    <a:pt x="5008936" y="7377021"/>
                  </a:lnTo>
                  <a:lnTo>
                    <a:pt x="5008936" y="1591878"/>
                  </a:lnTo>
                  <a:lnTo>
                    <a:pt x="2504468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048B5ACB-D118-1FA9-7815-A9501127EB11}"/>
                </a:ext>
              </a:extLst>
            </p:cNvPr>
            <p:cNvSpPr/>
            <p:nvPr/>
          </p:nvSpPr>
          <p:spPr>
            <a:xfrm>
              <a:off x="10201666" y="2463335"/>
              <a:ext cx="4886325" cy="4429125"/>
            </a:xfrm>
            <a:custGeom>
              <a:avLst/>
              <a:gdLst/>
              <a:ahLst/>
              <a:cxnLst/>
              <a:rect l="l" t="t" r="r" b="b"/>
              <a:pathLst>
                <a:path w="4886325" h="4429125">
                  <a:moveTo>
                    <a:pt x="2472835" y="0"/>
                  </a:moveTo>
                  <a:lnTo>
                    <a:pt x="0" y="1468196"/>
                  </a:lnTo>
                  <a:lnTo>
                    <a:pt x="4886018" y="4429090"/>
                  </a:lnTo>
                  <a:lnTo>
                    <a:pt x="4886018" y="1468196"/>
                  </a:lnTo>
                  <a:lnTo>
                    <a:pt x="247283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957F1825-FBBB-AA02-C852-31E886D0D925}"/>
                </a:ext>
              </a:extLst>
            </p:cNvPr>
            <p:cNvSpPr/>
            <p:nvPr/>
          </p:nvSpPr>
          <p:spPr>
            <a:xfrm>
              <a:off x="10201656" y="2463348"/>
              <a:ext cx="9872345" cy="7449184"/>
            </a:xfrm>
            <a:custGeom>
              <a:avLst/>
              <a:gdLst/>
              <a:ahLst/>
              <a:cxnLst/>
              <a:rect l="l" t="t" r="r" b="b"/>
              <a:pathLst>
                <a:path w="9872344" h="7449184">
                  <a:moveTo>
                    <a:pt x="4886020" y="4429074"/>
                  </a:moveTo>
                  <a:lnTo>
                    <a:pt x="0" y="1468183"/>
                  </a:lnTo>
                  <a:lnTo>
                    <a:pt x="0" y="4492752"/>
                  </a:lnTo>
                  <a:lnTo>
                    <a:pt x="4886020" y="7448626"/>
                  </a:lnTo>
                  <a:lnTo>
                    <a:pt x="4886020" y="4429074"/>
                  </a:lnTo>
                  <a:close/>
                </a:path>
                <a:path w="9872344" h="7449184">
                  <a:moveTo>
                    <a:pt x="9872129" y="1452308"/>
                  </a:moveTo>
                  <a:lnTo>
                    <a:pt x="7390498" y="0"/>
                  </a:lnTo>
                  <a:lnTo>
                    <a:pt x="4886020" y="1468196"/>
                  </a:lnTo>
                  <a:lnTo>
                    <a:pt x="7390498" y="3060065"/>
                  </a:lnTo>
                  <a:lnTo>
                    <a:pt x="9872129" y="1485417"/>
                  </a:lnTo>
                  <a:lnTo>
                    <a:pt x="9872129" y="1452308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260F6D9E-4B42-4B51-015D-3F83BCCF307B}"/>
                </a:ext>
              </a:extLst>
            </p:cNvPr>
            <p:cNvSpPr/>
            <p:nvPr/>
          </p:nvSpPr>
          <p:spPr>
            <a:xfrm>
              <a:off x="7743303" y="6956093"/>
              <a:ext cx="4839970" cy="2955925"/>
            </a:xfrm>
            <a:custGeom>
              <a:avLst/>
              <a:gdLst/>
              <a:ahLst/>
              <a:cxnLst/>
              <a:rect l="l" t="t" r="r" b="b"/>
              <a:pathLst>
                <a:path w="4839970" h="2955925">
                  <a:moveTo>
                    <a:pt x="2458364" y="0"/>
                  </a:moveTo>
                  <a:lnTo>
                    <a:pt x="0" y="1425841"/>
                  </a:lnTo>
                  <a:lnTo>
                    <a:pt x="2419957" y="2955878"/>
                  </a:lnTo>
                  <a:lnTo>
                    <a:pt x="4839915" y="1439935"/>
                  </a:lnTo>
                  <a:lnTo>
                    <a:pt x="2458364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46CC38F0-718D-0949-E255-A65F97D629FD}"/>
                </a:ext>
              </a:extLst>
            </p:cNvPr>
            <p:cNvSpPr/>
            <p:nvPr/>
          </p:nvSpPr>
          <p:spPr>
            <a:xfrm>
              <a:off x="7743298" y="8381933"/>
              <a:ext cx="2419985" cy="2926715"/>
            </a:xfrm>
            <a:custGeom>
              <a:avLst/>
              <a:gdLst/>
              <a:ahLst/>
              <a:cxnLst/>
              <a:rect l="l" t="t" r="r" b="b"/>
              <a:pathLst>
                <a:path w="2419984" h="2926715">
                  <a:moveTo>
                    <a:pt x="0" y="0"/>
                  </a:moveTo>
                  <a:lnTo>
                    <a:pt x="0" y="2926622"/>
                  </a:lnTo>
                  <a:lnTo>
                    <a:pt x="2419968" y="2926622"/>
                  </a:lnTo>
                  <a:lnTo>
                    <a:pt x="2419968" y="1528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4E183705-D181-D0DF-1AA8-1C75D4D5BC5B}"/>
                </a:ext>
              </a:extLst>
            </p:cNvPr>
            <p:cNvSpPr/>
            <p:nvPr/>
          </p:nvSpPr>
          <p:spPr>
            <a:xfrm>
              <a:off x="10163263" y="8396024"/>
              <a:ext cx="2419985" cy="2912745"/>
            </a:xfrm>
            <a:custGeom>
              <a:avLst/>
              <a:gdLst/>
              <a:ahLst/>
              <a:cxnLst/>
              <a:rect l="l" t="t" r="r" b="b"/>
              <a:pathLst>
                <a:path w="2419984" h="2912745">
                  <a:moveTo>
                    <a:pt x="2419957" y="0"/>
                  </a:moveTo>
                  <a:lnTo>
                    <a:pt x="0" y="1515953"/>
                  </a:lnTo>
                  <a:lnTo>
                    <a:pt x="0" y="2912529"/>
                  </a:lnTo>
                  <a:lnTo>
                    <a:pt x="2419957" y="2912529"/>
                  </a:lnTo>
                  <a:lnTo>
                    <a:pt x="2419957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743" y="3018606"/>
            <a:ext cx="676528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6A0DD4"/>
                </a:solidFill>
                <a:latin typeface="Diploma Plus Jakarta"/>
                <a:cs typeface="Diploma Plus Jakarta"/>
              </a:defRPr>
            </a:lvl1pPr>
          </a:lstStyle>
          <a:p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8C706C-282C-230D-B30A-40913E5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7216022" cy="2067677"/>
          </a:xfrm>
        </p:spPr>
        <p:txBody>
          <a:bodyPr bIns="36000"/>
          <a:lstStyle>
            <a:lvl1pPr>
              <a:defRPr sz="6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F3BEABB-4923-41F3-0082-1140FB525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</p:spTree>
    <p:extLst>
      <p:ext uri="{BB962C8B-B14F-4D97-AF65-F5344CB8AC3E}">
        <p14:creationId xmlns:p14="http://schemas.microsoft.com/office/powerpoint/2010/main" val="2967566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743" y="3018606"/>
            <a:ext cx="676528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6A0DD4"/>
                </a:solidFill>
                <a:latin typeface="Diploma Plus Jakarta"/>
                <a:cs typeface="Diploma Plus Jakarta"/>
              </a:defRPr>
            </a:lvl1pPr>
          </a:lstStyle>
          <a:p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8C706C-282C-230D-B30A-40913E5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7216022" cy="2067677"/>
          </a:xfrm>
        </p:spPr>
        <p:txBody>
          <a:bodyPr bIns="36000"/>
          <a:lstStyle>
            <a:lvl1pPr>
              <a:defRPr sz="6600"/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7E14225B-4266-9B3F-E021-DA8E159AD080}"/>
              </a:ext>
            </a:extLst>
          </p:cNvPr>
          <p:cNvGrpSpPr/>
          <p:nvPr userDrawn="1"/>
        </p:nvGrpSpPr>
        <p:grpSpPr>
          <a:xfrm>
            <a:off x="8619417" y="486032"/>
            <a:ext cx="3572244" cy="6371663"/>
            <a:chOff x="14213351" y="801502"/>
            <a:chExt cx="5890895" cy="10507345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ED37477D-71F9-9CB8-548D-43AA07A87555}"/>
                </a:ext>
              </a:extLst>
            </p:cNvPr>
            <p:cNvSpPr/>
            <p:nvPr/>
          </p:nvSpPr>
          <p:spPr>
            <a:xfrm>
              <a:off x="16126853" y="801502"/>
              <a:ext cx="3977640" cy="5248910"/>
            </a:xfrm>
            <a:custGeom>
              <a:avLst/>
              <a:gdLst/>
              <a:ahLst/>
              <a:cxnLst/>
              <a:rect l="l" t="t" r="r" b="b"/>
              <a:pathLst>
                <a:path w="3977640" h="5248910">
                  <a:moveTo>
                    <a:pt x="3975557" y="4268152"/>
                  </a:moveTo>
                  <a:lnTo>
                    <a:pt x="2045474" y="3295243"/>
                  </a:lnTo>
                  <a:lnTo>
                    <a:pt x="0" y="4268152"/>
                  </a:lnTo>
                  <a:lnTo>
                    <a:pt x="2110067" y="5248668"/>
                  </a:lnTo>
                  <a:lnTo>
                    <a:pt x="3975557" y="4268152"/>
                  </a:lnTo>
                  <a:close/>
                </a:path>
                <a:path w="3977640" h="5248910">
                  <a:moveTo>
                    <a:pt x="3977233" y="0"/>
                  </a:moveTo>
                  <a:lnTo>
                    <a:pt x="1944154" y="972934"/>
                  </a:lnTo>
                  <a:lnTo>
                    <a:pt x="3977233" y="1964067"/>
                  </a:lnTo>
                  <a:lnTo>
                    <a:pt x="3977233" y="0"/>
                  </a:lnTo>
                  <a:close/>
                </a:path>
              </a:pathLst>
            </a:custGeom>
            <a:solidFill>
              <a:srgbClr val="51E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CE566162-ED5B-5485-233A-5D197FF6EF37}"/>
                </a:ext>
              </a:extLst>
            </p:cNvPr>
            <p:cNvSpPr/>
            <p:nvPr/>
          </p:nvSpPr>
          <p:spPr>
            <a:xfrm>
              <a:off x="16126853" y="1774424"/>
              <a:ext cx="3977640" cy="8524240"/>
            </a:xfrm>
            <a:custGeom>
              <a:avLst/>
              <a:gdLst/>
              <a:ahLst/>
              <a:cxnLst/>
              <a:rect l="l" t="t" r="r" b="b"/>
              <a:pathLst>
                <a:path w="3977640" h="8524240">
                  <a:moveTo>
                    <a:pt x="2110054" y="4275747"/>
                  </a:moveTo>
                  <a:lnTo>
                    <a:pt x="0" y="3295243"/>
                  </a:lnTo>
                  <a:lnTo>
                    <a:pt x="0" y="7631316"/>
                  </a:lnTo>
                  <a:lnTo>
                    <a:pt x="2110054" y="8523656"/>
                  </a:lnTo>
                  <a:lnTo>
                    <a:pt x="2110054" y="4275747"/>
                  </a:lnTo>
                  <a:close/>
                </a:path>
                <a:path w="3977640" h="8524240">
                  <a:moveTo>
                    <a:pt x="3977233" y="991146"/>
                  </a:moveTo>
                  <a:lnTo>
                    <a:pt x="1944154" y="0"/>
                  </a:lnTo>
                  <a:lnTo>
                    <a:pt x="1950351" y="2367750"/>
                  </a:lnTo>
                  <a:lnTo>
                    <a:pt x="3975557" y="3295231"/>
                  </a:lnTo>
                  <a:lnTo>
                    <a:pt x="3977233" y="991146"/>
                  </a:lnTo>
                  <a:close/>
                </a:path>
              </a:pathLst>
            </a:custGeom>
            <a:solidFill>
              <a:srgbClr val="F9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5EBC7A8F-76A4-CFD5-BC73-264AF915FDA4}"/>
                </a:ext>
              </a:extLst>
            </p:cNvPr>
            <p:cNvSpPr/>
            <p:nvPr/>
          </p:nvSpPr>
          <p:spPr>
            <a:xfrm>
              <a:off x="14213344" y="5069668"/>
              <a:ext cx="5890895" cy="6239510"/>
            </a:xfrm>
            <a:custGeom>
              <a:avLst/>
              <a:gdLst/>
              <a:ahLst/>
              <a:cxnLst/>
              <a:rect l="l" t="t" r="r" b="b"/>
              <a:pathLst>
                <a:path w="5890894" h="6239509">
                  <a:moveTo>
                    <a:pt x="1913509" y="0"/>
                  </a:moveTo>
                  <a:lnTo>
                    <a:pt x="7493" y="980503"/>
                  </a:lnTo>
                  <a:lnTo>
                    <a:pt x="0" y="5342255"/>
                  </a:lnTo>
                  <a:lnTo>
                    <a:pt x="1913509" y="4330230"/>
                  </a:lnTo>
                  <a:lnTo>
                    <a:pt x="1913509" y="0"/>
                  </a:lnTo>
                  <a:close/>
                </a:path>
                <a:path w="5890894" h="6239509">
                  <a:moveTo>
                    <a:pt x="5890742" y="6238887"/>
                  </a:moveTo>
                  <a:lnTo>
                    <a:pt x="5889053" y="0"/>
                  </a:lnTo>
                  <a:lnTo>
                    <a:pt x="4023576" y="980503"/>
                  </a:lnTo>
                  <a:lnTo>
                    <a:pt x="4023576" y="5228412"/>
                  </a:lnTo>
                  <a:lnTo>
                    <a:pt x="1926793" y="6238887"/>
                  </a:lnTo>
                  <a:lnTo>
                    <a:pt x="5890742" y="6238887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970320F9-CC11-981D-E1BC-46065BE4F6D3}"/>
                </a:ext>
              </a:extLst>
            </p:cNvPr>
            <p:cNvSpPr/>
            <p:nvPr/>
          </p:nvSpPr>
          <p:spPr>
            <a:xfrm>
              <a:off x="14213357" y="9399899"/>
              <a:ext cx="4023995" cy="1908810"/>
            </a:xfrm>
            <a:custGeom>
              <a:avLst/>
              <a:gdLst/>
              <a:ahLst/>
              <a:cxnLst/>
              <a:rect l="l" t="t" r="r" b="b"/>
              <a:pathLst>
                <a:path w="4023994" h="1908809">
                  <a:moveTo>
                    <a:pt x="1913501" y="0"/>
                  </a:moveTo>
                  <a:lnTo>
                    <a:pt x="0" y="1012011"/>
                  </a:lnTo>
                  <a:lnTo>
                    <a:pt x="1884707" y="1908653"/>
                  </a:lnTo>
                  <a:lnTo>
                    <a:pt x="1926779" y="1908653"/>
                  </a:lnTo>
                  <a:lnTo>
                    <a:pt x="4023563" y="898171"/>
                  </a:lnTo>
                  <a:lnTo>
                    <a:pt x="1913501" y="0"/>
                  </a:lnTo>
                  <a:close/>
                </a:path>
              </a:pathLst>
            </a:custGeom>
            <a:solidFill>
              <a:srgbClr val="51E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F3BEABB-4923-41F3-0082-1140FB525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6A0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CA878183-D1E5-06D3-2E6E-0179D1245B8D}"/>
              </a:ext>
            </a:extLst>
          </p:cNvPr>
          <p:cNvGrpSpPr/>
          <p:nvPr userDrawn="1"/>
        </p:nvGrpSpPr>
        <p:grpSpPr>
          <a:xfrm>
            <a:off x="428" y="0"/>
            <a:ext cx="12191174" cy="6857822"/>
            <a:chOff x="0" y="0"/>
            <a:chExt cx="20104150" cy="11309056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863A1A90-1CF4-F99C-1A95-FA29BA8A4861}"/>
                </a:ext>
              </a:extLst>
            </p:cNvPr>
            <p:cNvSpPr/>
            <p:nvPr/>
          </p:nvSpPr>
          <p:spPr>
            <a:xfrm>
              <a:off x="0" y="0"/>
              <a:ext cx="4330700" cy="11308715"/>
            </a:xfrm>
            <a:custGeom>
              <a:avLst/>
              <a:gdLst/>
              <a:ahLst/>
              <a:cxnLst/>
              <a:rect l="l" t="t" r="r" b="b"/>
              <a:pathLst>
                <a:path w="4330700" h="11308715">
                  <a:moveTo>
                    <a:pt x="10102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4330684" y="11308556"/>
                  </a:lnTo>
                  <a:lnTo>
                    <a:pt x="4330684" y="2664903"/>
                  </a:lnTo>
                  <a:lnTo>
                    <a:pt x="101023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0BED0C95-2193-80A6-5E2C-396D4D60F858}"/>
                </a:ext>
              </a:extLst>
            </p:cNvPr>
            <p:cNvSpPr/>
            <p:nvPr/>
          </p:nvSpPr>
          <p:spPr>
            <a:xfrm>
              <a:off x="101015" y="5"/>
              <a:ext cx="20003135" cy="11308715"/>
            </a:xfrm>
            <a:custGeom>
              <a:avLst/>
              <a:gdLst/>
              <a:ahLst/>
              <a:cxnLst/>
              <a:rect l="l" t="t" r="r" b="b"/>
              <a:pathLst>
                <a:path w="20003135" h="11308715">
                  <a:moveTo>
                    <a:pt x="8452040" y="0"/>
                  </a:moveTo>
                  <a:lnTo>
                    <a:pt x="0" y="0"/>
                  </a:lnTo>
                  <a:lnTo>
                    <a:pt x="4229659" y="2664904"/>
                  </a:lnTo>
                  <a:lnTo>
                    <a:pt x="8452040" y="0"/>
                  </a:lnTo>
                  <a:close/>
                </a:path>
                <a:path w="20003135" h="11308715">
                  <a:moveTo>
                    <a:pt x="20003085" y="6344666"/>
                  </a:moveTo>
                  <a:lnTo>
                    <a:pt x="15898216" y="8809063"/>
                  </a:lnTo>
                  <a:lnTo>
                    <a:pt x="19916572" y="11308550"/>
                  </a:lnTo>
                  <a:lnTo>
                    <a:pt x="20003085" y="11308550"/>
                  </a:lnTo>
                  <a:lnTo>
                    <a:pt x="20003085" y="6344666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30B2CCB5-CCEE-1A2A-6F8D-AEC5E9666B5E}"/>
                </a:ext>
              </a:extLst>
            </p:cNvPr>
            <p:cNvSpPr/>
            <p:nvPr/>
          </p:nvSpPr>
          <p:spPr>
            <a:xfrm>
              <a:off x="15999242" y="8809061"/>
              <a:ext cx="4018915" cy="2499995"/>
            </a:xfrm>
            <a:custGeom>
              <a:avLst/>
              <a:gdLst/>
              <a:ahLst/>
              <a:cxnLst/>
              <a:rect l="l" t="t" r="r" b="b"/>
              <a:pathLst>
                <a:path w="4018915" h="2499995">
                  <a:moveTo>
                    <a:pt x="0" y="0"/>
                  </a:moveTo>
                  <a:lnTo>
                    <a:pt x="0" y="2499494"/>
                  </a:lnTo>
                  <a:lnTo>
                    <a:pt x="4018348" y="2499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39678F-1668-C67B-9B27-17ABD7C9C3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3038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9453606-D751-15A6-7B84-34AA98CA83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9844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344243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accent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accent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3A07B6BE-B1C9-3F3B-83DB-639D3148A2F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91049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8C706C-282C-230D-B30A-40913E5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395" y="441325"/>
            <a:ext cx="4240347" cy="1144347"/>
          </a:xfrm>
        </p:spPr>
        <p:txBody>
          <a:bodyPr bIns="3600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F3BEABB-4923-41F3-0082-1140FB525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AF6E1D71-3748-882D-D0BD-5A3DCA2D70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9938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24" name="Holder 3">
            <a:extLst>
              <a:ext uri="{FF2B5EF4-FFF2-40B4-BE49-F238E27FC236}">
                <a16:creationId xmlns:a16="http://schemas.microsoft.com/office/drawing/2014/main" id="{7C3AB9D2-58CF-27C2-1426-9E4A29FE2C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81143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C2F35CEE-892C-E95E-7BF9-005F8EE938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79749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26" name="Holder 3">
            <a:extLst>
              <a:ext uri="{FF2B5EF4-FFF2-40B4-BE49-F238E27FC236}">
                <a16:creationId xmlns:a16="http://schemas.microsoft.com/office/drawing/2014/main" id="{1E6B706A-0C60-563C-885C-B01758FD52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400954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22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6A0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>
            <a:extLst>
              <a:ext uri="{FF2B5EF4-FFF2-40B4-BE49-F238E27FC236}">
                <a16:creationId xmlns:a16="http://schemas.microsoft.com/office/drawing/2014/main" id="{F67F3E4E-CA8B-3F34-26C1-5FB992CFFF3F}"/>
              </a:ext>
            </a:extLst>
          </p:cNvPr>
          <p:cNvGrpSpPr/>
          <p:nvPr userDrawn="1"/>
        </p:nvGrpSpPr>
        <p:grpSpPr>
          <a:xfrm>
            <a:off x="428" y="6908"/>
            <a:ext cx="12184263" cy="6850977"/>
            <a:chOff x="0" y="11392"/>
            <a:chExt cx="20092752" cy="11297769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CD21518B-3DE1-D52B-F4FC-3406340A99DB}"/>
                </a:ext>
              </a:extLst>
            </p:cNvPr>
            <p:cNvSpPr/>
            <p:nvPr/>
          </p:nvSpPr>
          <p:spPr>
            <a:xfrm>
              <a:off x="0" y="11392"/>
              <a:ext cx="17435195" cy="11297285"/>
            </a:xfrm>
            <a:custGeom>
              <a:avLst/>
              <a:gdLst/>
              <a:ahLst/>
              <a:cxnLst/>
              <a:rect l="l" t="t" r="r" b="b"/>
              <a:pathLst>
                <a:path w="17435195" h="11297285">
                  <a:moveTo>
                    <a:pt x="14080220" y="0"/>
                  </a:moveTo>
                  <a:lnTo>
                    <a:pt x="0" y="0"/>
                  </a:lnTo>
                  <a:lnTo>
                    <a:pt x="0" y="4033699"/>
                  </a:lnTo>
                  <a:lnTo>
                    <a:pt x="5670989" y="11297163"/>
                  </a:lnTo>
                  <a:lnTo>
                    <a:pt x="14197860" y="11297163"/>
                  </a:lnTo>
                  <a:lnTo>
                    <a:pt x="17435113" y="9044153"/>
                  </a:lnTo>
                  <a:lnTo>
                    <a:pt x="11801556" y="1609050"/>
                  </a:lnTo>
                  <a:lnTo>
                    <a:pt x="1408022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162733EA-6DAA-81EB-A60D-F9D4EE4A81C2}"/>
                </a:ext>
              </a:extLst>
            </p:cNvPr>
            <p:cNvSpPr/>
            <p:nvPr/>
          </p:nvSpPr>
          <p:spPr>
            <a:xfrm>
              <a:off x="14197865" y="9055546"/>
              <a:ext cx="5894705" cy="2253615"/>
            </a:xfrm>
            <a:custGeom>
              <a:avLst/>
              <a:gdLst/>
              <a:ahLst/>
              <a:cxnLst/>
              <a:rect l="l" t="t" r="r" b="b"/>
              <a:pathLst>
                <a:path w="5894705" h="2253615">
                  <a:moveTo>
                    <a:pt x="3237241" y="0"/>
                  </a:moveTo>
                  <a:lnTo>
                    <a:pt x="0" y="2253009"/>
                  </a:lnTo>
                  <a:lnTo>
                    <a:pt x="5894270" y="2253009"/>
                  </a:lnTo>
                  <a:lnTo>
                    <a:pt x="5894270" y="832246"/>
                  </a:lnTo>
                  <a:lnTo>
                    <a:pt x="3237241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759349E8-383C-B719-2D37-3C61DF851053}"/>
                </a:ext>
              </a:extLst>
            </p:cNvPr>
            <p:cNvSpPr/>
            <p:nvPr/>
          </p:nvSpPr>
          <p:spPr>
            <a:xfrm>
              <a:off x="11801551" y="1620439"/>
              <a:ext cx="8291195" cy="8267700"/>
            </a:xfrm>
            <a:custGeom>
              <a:avLst/>
              <a:gdLst/>
              <a:ahLst/>
              <a:cxnLst/>
              <a:rect l="l" t="t" r="r" b="b"/>
              <a:pathLst>
                <a:path w="8291194" h="8267700">
                  <a:moveTo>
                    <a:pt x="0" y="0"/>
                  </a:moveTo>
                  <a:lnTo>
                    <a:pt x="5633556" y="7435103"/>
                  </a:lnTo>
                  <a:lnTo>
                    <a:pt x="8290585" y="8267350"/>
                  </a:lnTo>
                  <a:lnTo>
                    <a:pt x="8290585" y="2772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E9C7D394-5317-ABA6-5BA9-E6DA78C05F57}"/>
                </a:ext>
              </a:extLst>
            </p:cNvPr>
            <p:cNvSpPr/>
            <p:nvPr/>
          </p:nvSpPr>
          <p:spPr>
            <a:xfrm>
              <a:off x="11801557" y="11392"/>
              <a:ext cx="8291195" cy="4381500"/>
            </a:xfrm>
            <a:custGeom>
              <a:avLst/>
              <a:gdLst/>
              <a:ahLst/>
              <a:cxnLst/>
              <a:rect l="l" t="t" r="r" b="b"/>
              <a:pathLst>
                <a:path w="8291194" h="4381500">
                  <a:moveTo>
                    <a:pt x="8290585" y="0"/>
                  </a:moveTo>
                  <a:lnTo>
                    <a:pt x="2278663" y="0"/>
                  </a:lnTo>
                  <a:lnTo>
                    <a:pt x="0" y="1609050"/>
                  </a:lnTo>
                  <a:lnTo>
                    <a:pt x="8290585" y="4381154"/>
                  </a:lnTo>
                  <a:lnTo>
                    <a:pt x="8290585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E30A19D3-CF3B-4A80-EC97-5C6CBEC38248}"/>
                </a:ext>
              </a:extLst>
            </p:cNvPr>
            <p:cNvSpPr/>
            <p:nvPr/>
          </p:nvSpPr>
          <p:spPr>
            <a:xfrm>
              <a:off x="0" y="9784414"/>
              <a:ext cx="1195705" cy="1524635"/>
            </a:xfrm>
            <a:custGeom>
              <a:avLst/>
              <a:gdLst/>
              <a:ahLst/>
              <a:cxnLst/>
              <a:rect l="l" t="t" r="r" b="b"/>
              <a:pathLst>
                <a:path w="1195705" h="1524634">
                  <a:moveTo>
                    <a:pt x="0" y="0"/>
                  </a:moveTo>
                  <a:lnTo>
                    <a:pt x="0" y="1524142"/>
                  </a:lnTo>
                  <a:lnTo>
                    <a:pt x="1195356" y="1524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A297AD60-AA9C-735E-4A02-CE66AF7CA1E5}"/>
                </a:ext>
              </a:extLst>
            </p:cNvPr>
            <p:cNvSpPr/>
            <p:nvPr/>
          </p:nvSpPr>
          <p:spPr>
            <a:xfrm>
              <a:off x="0" y="2849802"/>
              <a:ext cx="6979284" cy="8458835"/>
            </a:xfrm>
            <a:custGeom>
              <a:avLst/>
              <a:gdLst/>
              <a:ahLst/>
              <a:cxnLst/>
              <a:rect l="l" t="t" r="r" b="b"/>
              <a:pathLst>
                <a:path w="6979284" h="8458835">
                  <a:moveTo>
                    <a:pt x="0" y="0"/>
                  </a:moveTo>
                  <a:lnTo>
                    <a:pt x="0" y="6934616"/>
                  </a:lnTo>
                  <a:lnTo>
                    <a:pt x="1195356" y="8458758"/>
                  </a:lnTo>
                  <a:lnTo>
                    <a:pt x="6978771" y="8458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39678F-1668-C67B-9B27-17ABD7C9C3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98685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9453606-D751-15A6-7B84-34AA98CA83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0805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2819890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3A07B6BE-B1C9-3F3B-83DB-639D3148A2F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72010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8C706C-282C-230D-B30A-40913E5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4240347" cy="590349"/>
          </a:xfrm>
        </p:spPr>
        <p:txBody>
          <a:bodyPr bIns="36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F3BEABB-4923-41F3-0082-1140FB525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</p:spTree>
    <p:extLst>
      <p:ext uri="{BB962C8B-B14F-4D97-AF65-F5344CB8AC3E}">
        <p14:creationId xmlns:p14="http://schemas.microsoft.com/office/powerpoint/2010/main" val="4020710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4AC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>
            <a:extLst>
              <a:ext uri="{FF2B5EF4-FFF2-40B4-BE49-F238E27FC236}">
                <a16:creationId xmlns:a16="http://schemas.microsoft.com/office/drawing/2014/main" id="{593AC7EF-1D29-A7F8-AB96-1A171321C024}"/>
              </a:ext>
            </a:extLst>
          </p:cNvPr>
          <p:cNvGrpSpPr/>
          <p:nvPr userDrawn="1"/>
        </p:nvGrpSpPr>
        <p:grpSpPr>
          <a:xfrm>
            <a:off x="425" y="0"/>
            <a:ext cx="12191144" cy="6857615"/>
            <a:chOff x="-5" y="0"/>
            <a:chExt cx="20104100" cy="1130871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B1063BAC-137C-795F-B26A-52BE425358DB}"/>
                </a:ext>
              </a:extLst>
            </p:cNvPr>
            <p:cNvSpPr/>
            <p:nvPr/>
          </p:nvSpPr>
          <p:spPr>
            <a:xfrm>
              <a:off x="-5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1232988" y="0"/>
                  </a:lnTo>
                  <a:lnTo>
                    <a:pt x="0" y="1108175"/>
                  </a:lnTo>
                  <a:lnTo>
                    <a:pt x="0" y="10057274"/>
                  </a:lnTo>
                  <a:lnTo>
                    <a:pt x="3091141" y="11308556"/>
                  </a:lnTo>
                  <a:lnTo>
                    <a:pt x="6125729" y="11308556"/>
                  </a:lnTo>
                  <a:lnTo>
                    <a:pt x="15293125" y="5461645"/>
                  </a:lnTo>
                  <a:lnTo>
                    <a:pt x="19699850" y="6946175"/>
                  </a:lnTo>
                  <a:lnTo>
                    <a:pt x="20104099" y="658551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45F23C2D-2040-D124-BBA7-CCC3645AD277}"/>
                </a:ext>
              </a:extLst>
            </p:cNvPr>
            <p:cNvSpPr/>
            <p:nvPr/>
          </p:nvSpPr>
          <p:spPr>
            <a:xfrm>
              <a:off x="14966154" y="4797340"/>
              <a:ext cx="5138420" cy="6511290"/>
            </a:xfrm>
            <a:custGeom>
              <a:avLst/>
              <a:gdLst/>
              <a:ahLst/>
              <a:cxnLst/>
              <a:rect l="l" t="t" r="r" b="b"/>
              <a:pathLst>
                <a:path w="5138419" h="6511290">
                  <a:moveTo>
                    <a:pt x="0" y="0"/>
                  </a:moveTo>
                  <a:lnTo>
                    <a:pt x="3204666" y="6511215"/>
                  </a:lnTo>
                  <a:lnTo>
                    <a:pt x="5137937" y="6511215"/>
                  </a:lnTo>
                  <a:lnTo>
                    <a:pt x="5137937" y="2828406"/>
                  </a:lnTo>
                  <a:lnTo>
                    <a:pt x="4733688" y="2148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FCC5565B-4DFA-AAE3-BF52-6F671483092B}"/>
                </a:ext>
              </a:extLst>
            </p:cNvPr>
            <p:cNvSpPr/>
            <p:nvPr/>
          </p:nvSpPr>
          <p:spPr>
            <a:xfrm>
              <a:off x="5984126" y="4797342"/>
              <a:ext cx="14120494" cy="6511290"/>
            </a:xfrm>
            <a:custGeom>
              <a:avLst/>
              <a:gdLst/>
              <a:ahLst/>
              <a:cxnLst/>
              <a:rect l="l" t="t" r="r" b="b"/>
              <a:pathLst>
                <a:path w="14120494" h="6511290">
                  <a:moveTo>
                    <a:pt x="12186691" y="6511214"/>
                  </a:moveTo>
                  <a:lnTo>
                    <a:pt x="8982024" y="0"/>
                  </a:lnTo>
                  <a:lnTo>
                    <a:pt x="0" y="6511214"/>
                  </a:lnTo>
                  <a:lnTo>
                    <a:pt x="12186691" y="6511214"/>
                  </a:lnTo>
                  <a:close/>
                </a:path>
                <a:path w="14120494" h="6511290">
                  <a:moveTo>
                    <a:pt x="14119962" y="1788185"/>
                  </a:moveTo>
                  <a:lnTo>
                    <a:pt x="13715708" y="2148840"/>
                  </a:lnTo>
                  <a:lnTo>
                    <a:pt x="14119962" y="2828417"/>
                  </a:lnTo>
                  <a:lnTo>
                    <a:pt x="14119962" y="1788185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B636C8FE-91B0-BCBC-C5CB-E417A3A7D8DE}"/>
                </a:ext>
              </a:extLst>
            </p:cNvPr>
            <p:cNvSpPr/>
            <p:nvPr/>
          </p:nvSpPr>
          <p:spPr>
            <a:xfrm>
              <a:off x="0" y="10057275"/>
              <a:ext cx="3091180" cy="1251585"/>
            </a:xfrm>
            <a:custGeom>
              <a:avLst/>
              <a:gdLst/>
              <a:ahLst/>
              <a:cxnLst/>
              <a:rect l="l" t="t" r="r" b="b"/>
              <a:pathLst>
                <a:path w="3091180" h="1251584">
                  <a:moveTo>
                    <a:pt x="0" y="0"/>
                  </a:moveTo>
                  <a:lnTo>
                    <a:pt x="0" y="1251281"/>
                  </a:lnTo>
                  <a:lnTo>
                    <a:pt x="3091141" y="1251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D133417D-0912-1256-D898-E618986CED0C}"/>
                </a:ext>
              </a:extLst>
            </p:cNvPr>
            <p:cNvSpPr/>
            <p:nvPr/>
          </p:nvSpPr>
          <p:spPr>
            <a:xfrm>
              <a:off x="0" y="0"/>
              <a:ext cx="1233170" cy="1108710"/>
            </a:xfrm>
            <a:custGeom>
              <a:avLst/>
              <a:gdLst/>
              <a:ahLst/>
              <a:cxnLst/>
              <a:rect l="l" t="t" r="r" b="b"/>
              <a:pathLst>
                <a:path w="1233170" h="1108710">
                  <a:moveTo>
                    <a:pt x="1232988" y="0"/>
                  </a:moveTo>
                  <a:lnTo>
                    <a:pt x="0" y="0"/>
                  </a:lnTo>
                  <a:lnTo>
                    <a:pt x="0" y="1108175"/>
                  </a:lnTo>
                  <a:lnTo>
                    <a:pt x="1232988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39678F-1668-C67B-9B27-17ABD7C9C3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4426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9453606-D751-15A6-7B84-34AA98CA83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81785" y="2205792"/>
            <a:ext cx="1820863" cy="182245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65631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accent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accent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8C706C-282C-230D-B30A-40913E5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4240347" cy="1144347"/>
          </a:xfrm>
        </p:spPr>
        <p:txBody>
          <a:bodyPr bIns="36000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F3BEABB-4923-41F3-0082-1140FB525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3A07B6BE-B1C9-3F3B-83DB-639D3148A2F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02990" y="4231182"/>
            <a:ext cx="2178453" cy="4924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0" i="0">
                <a:solidFill>
                  <a:schemeClr val="accent1"/>
                </a:solidFill>
                <a:latin typeface="Diploma Plus Jakarta ExtraBold" pitchFamily="2" charset="0"/>
                <a:cs typeface="Diploma Plus Jakarta ExtraBold" pitchFamily="2" charset="0"/>
              </a:defRPr>
            </a:lvl1pPr>
            <a:lvl2pPr marL="0" indent="0" algn="ctr">
              <a:buNone/>
              <a:defRPr sz="1600">
                <a:solidFill>
                  <a:schemeClr val="accent1"/>
                </a:solidFill>
                <a:latin typeface="+mn-lt"/>
              </a:defRPr>
            </a:lvl2pPr>
          </a:lstStyle>
          <a:p>
            <a:r>
              <a:rPr lang="en-GB" dirty="0"/>
              <a:t>Name</a:t>
            </a:r>
          </a:p>
          <a:p>
            <a:pPr lvl="1"/>
            <a:r>
              <a:rPr lang="en-GB" dirty="0"/>
              <a:t>Job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758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97976" y="6402845"/>
            <a:ext cx="390144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>
              <a:defRPr lang="en-GB" sz="1000" b="1">
                <a:solidFill>
                  <a:schemeClr val="tx1"/>
                </a:solidFill>
                <a:latin typeface="Diploma Plus Jakarta" pitchFamily="2" charset="0"/>
                <a:cs typeface="Diploma Plus Jakarta" pitchFamily="2" charset="0"/>
              </a:defRPr>
            </a:lvl1pPr>
          </a:lstStyle>
          <a:p>
            <a:pPr algn="l"/>
            <a:r>
              <a:rPr lang="en-GB" dirty="0">
                <a:latin typeface="+mn-lt"/>
              </a:rPr>
              <a:t>Grow: Sales Excellence </a:t>
            </a:r>
            <a:r>
              <a:rPr lang="en-GB" b="0" dirty="0">
                <a:latin typeface="+mn-lt"/>
              </a:rPr>
              <a:t>| </a:t>
            </a:r>
            <a:r>
              <a:rPr lang="en-GB" b="0" dirty="0"/>
              <a:t>Leadership for Growth 2025</a:t>
            </a:r>
            <a:endParaRPr lang="en-GB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A05891EF-B676-B6A4-DD7A-1F132222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10515600" cy="600164"/>
          </a:xfrm>
          <a:prstGeom prst="rect">
            <a:avLst/>
          </a:prstGeom>
        </p:spPr>
        <p:txBody>
          <a:bodyPr vert="horz" lIns="0" tIns="0" rIns="0" bIns="45720" rtlCol="0" anchor="t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31CB22A-AE54-1C1A-38C1-D5CAA88AF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976" y="1484314"/>
            <a:ext cx="10755824" cy="129823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1" r:id="rId2"/>
    <p:sldLayoutId id="2147483673" r:id="rId3"/>
    <p:sldLayoutId id="2147483672" r:id="rId4"/>
    <p:sldLayoutId id="2147483669" r:id="rId5"/>
    <p:sldLayoutId id="2147483662" r:id="rId6"/>
    <p:sldLayoutId id="2147483671" r:id="rId7"/>
    <p:sldLayoutId id="2147483670" r:id="rId8"/>
    <p:sldLayoutId id="2147483668" r:id="rId9"/>
    <p:sldLayoutId id="2147483667" r:id="rId10"/>
    <p:sldLayoutId id="2147483663" r:id="rId11"/>
    <p:sldLayoutId id="2147483664" r:id="rId12"/>
    <p:sldLayoutId id="2147483666" r:id="rId13"/>
    <p:sldLayoutId id="2147483665" r:id="rId14"/>
    <p:sldLayoutId id="2147483677" r:id="rId15"/>
    <p:sldLayoutId id="2147483692" r:id="rId16"/>
    <p:sldLayoutId id="2147483690" r:id="rId17"/>
    <p:sldLayoutId id="2147483691" r:id="rId18"/>
    <p:sldLayoutId id="2147483686" r:id="rId19"/>
    <p:sldLayoutId id="2147483687" r:id="rId20"/>
    <p:sldLayoutId id="2147483688" r:id="rId21"/>
  </p:sldLayoutIdLst>
  <p:hf sldNum="0" hdr="0" dt="0"/>
  <p:txStyles>
    <p:titleStyle>
      <a:lvl1pPr>
        <a:defRPr sz="36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>
        <a:buClr>
          <a:schemeClr val="accent1"/>
        </a:buClr>
        <a:buFont typeface="Arial" panose="020B0604020202020204" pitchFamily="34" charset="0"/>
        <a:buChar char="•"/>
        <a:defRPr sz="2000">
          <a:latin typeface="+mn-lt"/>
          <a:ea typeface="+mn-ea"/>
          <a:cs typeface="+mn-cs"/>
        </a:defRPr>
      </a:lvl1pPr>
      <a:lvl2pPr marL="562996" indent="-285750">
        <a:buClr>
          <a:schemeClr val="accent1"/>
        </a:buClr>
        <a:buFont typeface="Arial" panose="020B0604020202020204" pitchFamily="34" charset="0"/>
        <a:buChar char="•"/>
        <a:defRPr sz="1800">
          <a:latin typeface="+mn-lt"/>
          <a:ea typeface="+mn-ea"/>
          <a:cs typeface="+mn-cs"/>
        </a:defRPr>
      </a:lvl2pPr>
      <a:lvl3pPr marL="840242" indent="-285750">
        <a:buClr>
          <a:schemeClr val="accent1"/>
        </a:buClr>
        <a:buFont typeface="Arial" panose="020B0604020202020204" pitchFamily="34" charset="0"/>
        <a:buChar char="•"/>
        <a:defRPr sz="1600">
          <a:latin typeface="+mn-lt"/>
          <a:ea typeface="+mn-ea"/>
          <a:cs typeface="+mn-cs"/>
        </a:defRPr>
      </a:lvl3pPr>
      <a:lvl4pPr marL="1117488" indent="-285750">
        <a:buClr>
          <a:schemeClr val="accent1"/>
        </a:buClr>
        <a:buFont typeface="Arial" panose="020B0604020202020204" pitchFamily="34" charset="0"/>
        <a:buChar char="•"/>
        <a:defRPr sz="1400">
          <a:latin typeface="+mn-lt"/>
          <a:ea typeface="+mn-ea"/>
          <a:cs typeface="+mn-cs"/>
        </a:defRPr>
      </a:lvl4pPr>
      <a:lvl5pPr marL="1394734" indent="-285750">
        <a:buClr>
          <a:schemeClr val="accent1"/>
        </a:buClr>
        <a:buFont typeface="Arial" panose="020B0604020202020204" pitchFamily="34" charset="0"/>
        <a:buChar char="•"/>
        <a:defRPr sz="1400"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5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730" y="436753"/>
            <a:ext cx="7114710" cy="67618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ts val="5227"/>
              </a:lnSpc>
              <a:spcBef>
                <a:spcPts val="73"/>
              </a:spcBef>
            </a:pPr>
            <a:r>
              <a:rPr lang="en-GB" sz="4669" spc="-6" dirty="0"/>
              <a:t>Grow: </a:t>
            </a:r>
            <a:r>
              <a:rPr lang="en-GB" sz="4669" dirty="0"/>
              <a:t>Sales</a:t>
            </a:r>
            <a:r>
              <a:rPr lang="en-GB" sz="4669" spc="-285" dirty="0"/>
              <a:t> </a:t>
            </a:r>
            <a:r>
              <a:rPr lang="en-GB" sz="4669" spc="-45" dirty="0"/>
              <a:t>Excellence</a:t>
            </a:r>
            <a:endParaRPr lang="en-GB" sz="4669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4A372-4600-9D4C-159E-DC4D557B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441333"/>
            <a:ext cx="9260684" cy="1190069"/>
          </a:xfrm>
        </p:spPr>
        <p:txBody>
          <a:bodyPr/>
          <a:lstStyle/>
          <a:p>
            <a:r>
              <a:rPr lang="en-US" dirty="0"/>
              <a:t>Consistent key messages for future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4B5ED-4899-C301-7EA1-5C7BBD42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A5E7E2-0B4B-1D22-B534-37395C1C283E}"/>
              </a:ext>
            </a:extLst>
          </p:cNvPr>
          <p:cNvSpPr/>
          <p:nvPr/>
        </p:nvSpPr>
        <p:spPr>
          <a:xfrm>
            <a:off x="8550613" y="1916996"/>
            <a:ext cx="2520000" cy="252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7566C-F751-1CFB-434D-A40C5D779D8A}"/>
              </a:ext>
            </a:extLst>
          </p:cNvPr>
          <p:cNvSpPr txBox="1"/>
          <p:nvPr/>
        </p:nvSpPr>
        <p:spPr>
          <a:xfrm>
            <a:off x="8997098" y="2546064"/>
            <a:ext cx="1627047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Sustainable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Quality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Compounding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A1FF1F5-E180-0FC3-200F-D16BCD84B76E}"/>
              </a:ext>
            </a:extLst>
          </p:cNvPr>
          <p:cNvSpPr/>
          <p:nvPr/>
        </p:nvSpPr>
        <p:spPr>
          <a:xfrm>
            <a:off x="853267" y="2789258"/>
            <a:ext cx="7872914" cy="895636"/>
          </a:xfrm>
          <a:prstGeom prst="rightArrow">
            <a:avLst>
              <a:gd name="adj1" fmla="val 5717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9E0B6"/>
              </a:solidFill>
              <a:effectLst/>
              <a:uLnTx/>
              <a:uFillTx/>
              <a:latin typeface="Diploma Plus Jakarta" pitchFamily="2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469B29-E4EF-C6C8-59EF-74BB145534DF}"/>
              </a:ext>
            </a:extLst>
          </p:cNvPr>
          <p:cNvSpPr/>
          <p:nvPr/>
        </p:nvSpPr>
        <p:spPr>
          <a:xfrm>
            <a:off x="480757" y="2063631"/>
            <a:ext cx="2380846" cy="23808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" pitchFamily="2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91412F-93BA-3098-907E-69297E1BCBCF}"/>
              </a:ext>
            </a:extLst>
          </p:cNvPr>
          <p:cNvSpPr/>
          <p:nvPr/>
        </p:nvSpPr>
        <p:spPr>
          <a:xfrm>
            <a:off x="3019008" y="2063638"/>
            <a:ext cx="2380846" cy="2380846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" pitchFamily="2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7816A7-9920-7C77-F340-FF12BD64A4AE}"/>
              </a:ext>
            </a:extLst>
          </p:cNvPr>
          <p:cNvSpPr/>
          <p:nvPr/>
        </p:nvSpPr>
        <p:spPr>
          <a:xfrm>
            <a:off x="5557252" y="2063638"/>
            <a:ext cx="2380846" cy="23808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" pitchFamily="2" charset="0"/>
              <a:ea typeface="+mn-ea"/>
              <a:cs typeface="+mn-cs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6534BD-26CE-6357-D71A-50ABFAF9D3BF}"/>
              </a:ext>
            </a:extLst>
          </p:cNvPr>
          <p:cNvSpPr txBox="1">
            <a:spLocks/>
          </p:cNvSpPr>
          <p:nvPr/>
        </p:nvSpPr>
        <p:spPr>
          <a:xfrm>
            <a:off x="739953" y="2484613"/>
            <a:ext cx="186245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Plus Jakarta Sans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1. Delivering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on our massive potential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organic growth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A584245-DD03-F171-EEB6-B35F184BD51C}"/>
              </a:ext>
            </a:extLst>
          </p:cNvPr>
          <p:cNvSpPr txBox="1">
            <a:spLocks/>
          </p:cNvSpPr>
          <p:nvPr/>
        </p:nvSpPr>
        <p:spPr>
          <a:xfrm>
            <a:off x="1937931" y="5190078"/>
            <a:ext cx="8100892" cy="5522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5400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800" b="1" i="0" kern="1200" cap="none" baseline="0">
                <a:solidFill>
                  <a:schemeClr val="bg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Just Started. Be Bold.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5539565-0669-072C-EDE6-E50AD9755217}"/>
              </a:ext>
            </a:extLst>
          </p:cNvPr>
          <p:cNvSpPr txBox="1">
            <a:spLocks/>
          </p:cNvSpPr>
          <p:nvPr/>
        </p:nvSpPr>
        <p:spPr>
          <a:xfrm>
            <a:off x="5667045" y="2638501"/>
            <a:ext cx="216125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Plus Jakarta Sans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3. Developing your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brilliant leadership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to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the next level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ea typeface="+mn-ea"/>
              <a:cs typeface="Diploma Plus Jakarta" pitchFamily="2" charset="0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E6EBAB8-1E52-F3F3-A816-7FACA5B6372F}"/>
              </a:ext>
            </a:extLst>
          </p:cNvPr>
          <p:cNvSpPr txBox="1">
            <a:spLocks/>
          </p:cNvSpPr>
          <p:nvPr/>
        </p:nvSpPr>
        <p:spPr>
          <a:xfrm>
            <a:off x="3128801" y="2257884"/>
            <a:ext cx="2161259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Plus Jakarta Sans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2.Building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our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differentiated business models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 to excel for customers at scale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ea typeface="+mn-ea"/>
              <a:cs typeface="Diploma Plus Jakart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7375" y="441326"/>
            <a:ext cx="9519348" cy="1144347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dirty="0"/>
              <a:t>Building high quality scalable businesses for sustainable organic growth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72AB0E13-C1EC-6B67-D1DB-7DB01642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39" name="Chevron 12">
            <a:extLst>
              <a:ext uri="{FF2B5EF4-FFF2-40B4-BE49-F238E27FC236}">
                <a16:creationId xmlns:a16="http://schemas.microsoft.com/office/drawing/2014/main" id="{A994F3E0-A933-4FCD-A475-86F910FD4908}"/>
              </a:ext>
            </a:extLst>
          </p:cNvPr>
          <p:cNvSpPr/>
          <p:nvPr/>
        </p:nvSpPr>
        <p:spPr>
          <a:xfrm>
            <a:off x="2145414" y="3771532"/>
            <a:ext cx="7976812" cy="1800000"/>
          </a:xfrm>
          <a:prstGeom prst="rect">
            <a:avLst/>
          </a:prstGeom>
          <a:solidFill>
            <a:srgbClr val="EEE5F9"/>
          </a:solidFill>
          <a:ln w="7302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864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Value-add business model at scale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Powerful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decentralised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 Group at scale</a:t>
            </a:r>
          </a:p>
        </p:txBody>
      </p:sp>
      <p:sp>
        <p:nvSpPr>
          <p:cNvPr id="40" name="Chevron 12">
            <a:extLst>
              <a:ext uri="{FF2B5EF4-FFF2-40B4-BE49-F238E27FC236}">
                <a16:creationId xmlns:a16="http://schemas.microsoft.com/office/drawing/2014/main" id="{36547582-F06A-02E3-F0CD-62459276C75D}"/>
              </a:ext>
            </a:extLst>
          </p:cNvPr>
          <p:cNvSpPr/>
          <p:nvPr/>
        </p:nvSpPr>
        <p:spPr>
          <a:xfrm>
            <a:off x="2145414" y="1944948"/>
            <a:ext cx="7976812" cy="1800000"/>
          </a:xfrm>
          <a:prstGeom prst="rect">
            <a:avLst/>
          </a:prstGeom>
          <a:solidFill>
            <a:srgbClr val="EEE5F9"/>
          </a:solidFill>
          <a:ln w="7302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864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Organic growth in 3 BUCKETS: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/>
              <a:ea typeface="+mn-ea"/>
              <a:cs typeface="Diploma Plus Jakart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Complementary acquisitions to drive future organic growth</a:t>
            </a:r>
          </a:p>
        </p:txBody>
      </p:sp>
      <p:sp>
        <p:nvSpPr>
          <p:cNvPr id="47" name="Right Arrow 4">
            <a:extLst>
              <a:ext uri="{FF2B5EF4-FFF2-40B4-BE49-F238E27FC236}">
                <a16:creationId xmlns:a16="http://schemas.microsoft.com/office/drawing/2014/main" id="{18782156-4899-7DB7-EDAB-312CDB3A06A0}"/>
              </a:ext>
            </a:extLst>
          </p:cNvPr>
          <p:cNvSpPr/>
          <p:nvPr/>
        </p:nvSpPr>
        <p:spPr>
          <a:xfrm>
            <a:off x="587377" y="3771532"/>
            <a:ext cx="2112795" cy="1800000"/>
          </a:xfrm>
          <a:prstGeom prst="rightArrow">
            <a:avLst>
              <a:gd name="adj1" fmla="val 100000"/>
              <a:gd name="adj2" fmla="val 28596"/>
            </a:avLst>
          </a:prstGeom>
          <a:solidFill>
            <a:srgbClr val="4D00BD"/>
          </a:solidFill>
          <a:ln w="7302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396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/>
                <a:ea typeface="+mn-ea"/>
                <a:cs typeface="Diploma Plus Jakarta" pitchFamily="2" charset="0"/>
              </a:rPr>
              <a:t>SCALE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5F4E3B8-EBE7-48CB-E619-9F1724C9CD01}"/>
              </a:ext>
            </a:extLst>
          </p:cNvPr>
          <p:cNvSpPr txBox="1">
            <a:spLocks/>
          </p:cNvSpPr>
          <p:nvPr/>
        </p:nvSpPr>
        <p:spPr>
          <a:xfrm>
            <a:off x="620805" y="5623908"/>
            <a:ext cx="9485918" cy="575385"/>
          </a:xfrm>
          <a:prstGeom prst="rect">
            <a:avLst/>
          </a:prstGeom>
          <a:solidFill>
            <a:srgbClr val="EAEAEA"/>
          </a:solidFill>
          <a:ln w="73025"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144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0" normalizeH="0" baseline="0" noProof="0" dirty="0">
                <a:ln>
                  <a:noFill/>
                </a:ln>
                <a:solidFill>
                  <a:srgbClr val="5900C1"/>
                </a:solidFill>
                <a:effectLst/>
                <a:uLnTx/>
                <a:uFillTx/>
                <a:latin typeface="Diploma Plus Jakarta ExtraBold"/>
                <a:ea typeface="+mn-ea"/>
                <a:cs typeface="Diploma Plus Jakarta ExtraBold" pitchFamily="2" charset="0"/>
              </a:rPr>
              <a:t>Deliver Value Responsibly</a:t>
            </a:r>
          </a:p>
        </p:txBody>
      </p:sp>
      <p:sp>
        <p:nvSpPr>
          <p:cNvPr id="49" name="Right Arrow 4">
            <a:extLst>
              <a:ext uri="{FF2B5EF4-FFF2-40B4-BE49-F238E27FC236}">
                <a16:creationId xmlns:a16="http://schemas.microsoft.com/office/drawing/2014/main" id="{8441391C-6EC3-9674-B4DA-5B8FED9894D5}"/>
              </a:ext>
            </a:extLst>
          </p:cNvPr>
          <p:cNvSpPr/>
          <p:nvPr/>
        </p:nvSpPr>
        <p:spPr>
          <a:xfrm>
            <a:off x="587377" y="1944948"/>
            <a:ext cx="2112795" cy="1800000"/>
          </a:xfrm>
          <a:prstGeom prst="rightArrow">
            <a:avLst>
              <a:gd name="adj1" fmla="val 100000"/>
              <a:gd name="adj2" fmla="val 28596"/>
            </a:avLst>
          </a:prstGeom>
          <a:solidFill>
            <a:srgbClr val="4D00BD"/>
          </a:solidFill>
          <a:ln w="7302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396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/>
                <a:ea typeface="+mn-ea"/>
                <a:cs typeface="Diploma Plus Jakarta" pitchFamily="2" charset="0"/>
              </a:rPr>
              <a:t>GROW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E436DE2-E7B1-CAB3-2914-46A37291494D}"/>
              </a:ext>
            </a:extLst>
          </p:cNvPr>
          <p:cNvSpPr txBox="1">
            <a:spLocks/>
          </p:cNvSpPr>
          <p:nvPr/>
        </p:nvSpPr>
        <p:spPr>
          <a:xfrm>
            <a:off x="2997257" y="2508504"/>
            <a:ext cx="2038308" cy="68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txBody>
          <a:bodyPr vert="horz" lIns="0" tIns="36000" rIns="0" bIns="0" rtlCol="0" anchor="ctr" anchorCtr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144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1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End</a:t>
            </a:r>
            <a:b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</a:b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markets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9BC655-C2EC-8327-7E7B-4B3CCC9EFAFC}"/>
              </a:ext>
            </a:extLst>
          </p:cNvPr>
          <p:cNvSpPr txBox="1">
            <a:spLocks/>
          </p:cNvSpPr>
          <p:nvPr/>
        </p:nvSpPr>
        <p:spPr>
          <a:xfrm>
            <a:off x="5263459" y="2508504"/>
            <a:ext cx="2038308" cy="684000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0" tIns="36000" rIns="0" bIns="0" rtlCol="0" anchor="ctr" anchorCtr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144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1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Geographic</a:t>
            </a:r>
            <a:b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</a:b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penetration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60EE3D9-047B-4DF9-9AE4-5033FB414ED4}"/>
              </a:ext>
            </a:extLst>
          </p:cNvPr>
          <p:cNvSpPr txBox="1">
            <a:spLocks/>
          </p:cNvSpPr>
          <p:nvPr/>
        </p:nvSpPr>
        <p:spPr>
          <a:xfrm>
            <a:off x="7529662" y="2508504"/>
            <a:ext cx="2038308" cy="684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txBody>
          <a:bodyPr vert="horz" lIns="0" tIns="36000" rIns="0" bIns="0" rtlCol="0" anchor="ctr" anchorCtr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144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1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Product</a:t>
            </a:r>
            <a:b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</a:b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extension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2A77CCB-12E7-B65F-99DD-6D43CCDF5E5A}"/>
              </a:ext>
            </a:extLst>
          </p:cNvPr>
          <p:cNvSpPr txBox="1"/>
          <p:nvPr/>
        </p:nvSpPr>
        <p:spPr>
          <a:xfrm>
            <a:off x="3165789" y="2635200"/>
            <a:ext cx="1394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96892CB-00A3-9A0D-E4A4-73EBE6C3E923}"/>
              </a:ext>
            </a:extLst>
          </p:cNvPr>
          <p:cNvSpPr txBox="1"/>
          <p:nvPr/>
        </p:nvSpPr>
        <p:spPr>
          <a:xfrm>
            <a:off x="5430498" y="2637147"/>
            <a:ext cx="1460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FC5CFFB-0074-15AB-B473-CDDF8131218A}"/>
              </a:ext>
            </a:extLst>
          </p:cNvPr>
          <p:cNvSpPr txBox="1"/>
          <p:nvPr/>
        </p:nvSpPr>
        <p:spPr>
          <a:xfrm>
            <a:off x="7707568" y="2639096"/>
            <a:ext cx="21961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10515600" cy="560996"/>
          </a:xfrm>
        </p:spPr>
        <p:txBody>
          <a:bodyPr vert="horz" wrap="square" lIns="0" tIns="6932" rIns="0" bIns="0" rtlCol="0" anchor="t">
            <a:spAutoFit/>
          </a:bodyPr>
          <a:lstStyle/>
          <a:p>
            <a:r>
              <a:rPr lang="en-GB" dirty="0"/>
              <a:t>End markets (BUCKET 1)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B39034A-3E07-6F0F-AAF3-9638C374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E24386-61E4-C146-3E25-B3BC30C0692A}"/>
              </a:ext>
            </a:extLst>
          </p:cNvPr>
          <p:cNvSpPr txBox="1"/>
          <p:nvPr/>
        </p:nvSpPr>
        <p:spPr>
          <a:xfrm>
            <a:off x="4014552" y="6402784"/>
            <a:ext cx="7579476" cy="154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 "/>
              </a:rPr>
              <a:t>*Approximate growth rates based on company market data and research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746DA3-9C22-F331-D643-67EEB1126920}"/>
              </a:ext>
            </a:extLst>
          </p:cNvPr>
          <p:cNvGrpSpPr/>
          <p:nvPr/>
        </p:nvGrpSpPr>
        <p:grpSpPr>
          <a:xfrm>
            <a:off x="1475239" y="1212348"/>
            <a:ext cx="7855401" cy="3773880"/>
            <a:chOff x="818926" y="1058784"/>
            <a:chExt cx="6756093" cy="3385871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E5D1814D-4AB8-50C9-7E4A-B78B19E35367}"/>
                </a:ext>
              </a:extLst>
            </p:cNvPr>
            <p:cNvSpPr/>
            <p:nvPr/>
          </p:nvSpPr>
          <p:spPr>
            <a:xfrm>
              <a:off x="819067" y="2387319"/>
              <a:ext cx="6709476" cy="329446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8000" tIns="180000" bIns="18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20" normalizeH="0" baseline="0" noProof="0" dirty="0">
                  <a:ln>
                    <a:noFill/>
                  </a:ln>
                  <a:solidFill>
                    <a:srgbClr val="5900C1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Electrification</a:t>
              </a:r>
            </a:p>
          </p:txBody>
        </p:sp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F8E3CC06-0393-2D5E-D82C-17EBA1C3780F}"/>
                </a:ext>
              </a:extLst>
            </p:cNvPr>
            <p:cNvSpPr/>
            <p:nvPr/>
          </p:nvSpPr>
          <p:spPr>
            <a:xfrm>
              <a:off x="818929" y="3677755"/>
              <a:ext cx="6709610" cy="329446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8000" tIns="180000" bIns="18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20" normalizeH="0" baseline="0" noProof="0" dirty="0">
                <a:ln>
                  <a:noFill/>
                </a:ln>
                <a:solidFill>
                  <a:srgbClr val="5900C1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endParaRPr>
            </a:p>
          </p:txBody>
        </p:sp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91A2A701-EAF2-D718-5A43-14EC0FFEB2F6}"/>
                </a:ext>
              </a:extLst>
            </p:cNvPr>
            <p:cNvSpPr/>
            <p:nvPr/>
          </p:nvSpPr>
          <p:spPr>
            <a:xfrm>
              <a:off x="818935" y="2816817"/>
              <a:ext cx="6709609" cy="329446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8000" tIns="180000" bIns="18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20" normalizeH="0" baseline="0" noProof="0" dirty="0">
                  <a:ln>
                    <a:noFill/>
                  </a:ln>
                  <a:solidFill>
                    <a:srgbClr val="5900C1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Aerospace</a:t>
              </a:r>
              <a:r>
                <a:rPr kumimoji="0" lang="en-US" sz="1800" b="0" i="0" u="none" strike="noStrike" kern="0" cap="none" spc="2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 </a:t>
              </a:r>
            </a:p>
          </p:txBody>
        </p:sp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CAD8E5A8-EC65-89C2-4E98-7133FD46201B}"/>
                </a:ext>
              </a:extLst>
            </p:cNvPr>
            <p:cNvSpPr/>
            <p:nvPr/>
          </p:nvSpPr>
          <p:spPr>
            <a:xfrm>
              <a:off x="818926" y="4107136"/>
              <a:ext cx="6709614" cy="329446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8000" tIns="180000" bIns="18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20" normalizeH="0" baseline="0" noProof="0" dirty="0" err="1">
                  <a:ln>
                    <a:noFill/>
                  </a:ln>
                  <a:solidFill>
                    <a:srgbClr val="5900C1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Defence</a:t>
              </a:r>
              <a:endParaRPr kumimoji="0" lang="en-US" sz="1800" b="0" i="0" u="none" strike="noStrike" kern="0" cap="none" spc="20" normalizeH="0" baseline="0" noProof="0" dirty="0">
                <a:ln>
                  <a:noFill/>
                </a:ln>
                <a:solidFill>
                  <a:srgbClr val="5900C1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endParaRPr>
            </a:p>
          </p:txBody>
        </p:sp>
        <p:sp>
          <p:nvSpPr>
            <p:cNvPr id="8" name="Rounded Rectangle 11">
              <a:extLst>
                <a:ext uri="{FF2B5EF4-FFF2-40B4-BE49-F238E27FC236}">
                  <a16:creationId xmlns:a16="http://schemas.microsoft.com/office/drawing/2014/main" id="{DDEA269F-C213-6ABD-130C-7F1196A7252F}"/>
                </a:ext>
              </a:extLst>
            </p:cNvPr>
            <p:cNvSpPr/>
            <p:nvPr/>
          </p:nvSpPr>
          <p:spPr>
            <a:xfrm>
              <a:off x="819063" y="1514605"/>
              <a:ext cx="6709614" cy="330605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8000" tIns="180000" bIns="180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20" normalizeH="0" baseline="0" noProof="0" dirty="0">
                  <a:ln>
                    <a:noFill/>
                  </a:ln>
                  <a:solidFill>
                    <a:srgbClr val="5900C1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In vitro diagnostics </a:t>
              </a: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16DD98B8-2AF7-BDCA-90F7-84213BDA8FFA}"/>
                </a:ext>
              </a:extLst>
            </p:cNvPr>
            <p:cNvSpPr/>
            <p:nvPr/>
          </p:nvSpPr>
          <p:spPr>
            <a:xfrm>
              <a:off x="819067" y="1961212"/>
              <a:ext cx="6709476" cy="329446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8000" tIns="180000" bIns="18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20" normalizeH="0" baseline="0" noProof="0" dirty="0">
                  <a:ln>
                    <a:noFill/>
                  </a:ln>
                  <a:solidFill>
                    <a:srgbClr val="5900C1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Data</a:t>
              </a:r>
              <a:r>
                <a:rPr kumimoji="0" lang="en-US" sz="1800" b="0" i="0" u="none" strike="noStrike" kern="0" cap="none" spc="20" normalizeH="0" baseline="0" noProof="0" dirty="0" err="1">
                  <a:ln>
                    <a:noFill/>
                  </a:ln>
                  <a:solidFill>
                    <a:srgbClr val="5900C1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centres</a:t>
              </a:r>
              <a:endParaRPr kumimoji="0" lang="en-US" sz="1800" b="0" i="0" u="none" strike="noStrike" kern="0" cap="none" spc="20" normalizeH="0" baseline="0" noProof="0" dirty="0">
                <a:ln>
                  <a:noFill/>
                </a:ln>
                <a:solidFill>
                  <a:srgbClr val="5900C1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endParaRPr>
            </a:p>
          </p:txBody>
        </p:sp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1B51962A-49DF-2339-B5DC-7B48201C0230}"/>
                </a:ext>
              </a:extLst>
            </p:cNvPr>
            <p:cNvSpPr/>
            <p:nvPr/>
          </p:nvSpPr>
          <p:spPr>
            <a:xfrm>
              <a:off x="818929" y="3242200"/>
              <a:ext cx="6709614" cy="329446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8000" tIns="180000" bIns="18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20" normalizeH="0" baseline="0" noProof="0" dirty="0">
                  <a:ln>
                    <a:noFill/>
                  </a:ln>
                  <a:solidFill>
                    <a:srgbClr val="5900C1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Industrial automation</a:t>
              </a:r>
            </a:p>
          </p:txBody>
        </p: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049777EB-FA5E-AB0E-0521-4608C433FBAC}"/>
                </a:ext>
              </a:extLst>
            </p:cNvPr>
            <p:cNvSpPr/>
            <p:nvPr/>
          </p:nvSpPr>
          <p:spPr>
            <a:xfrm rot="5400000">
              <a:off x="6502691" y="2512719"/>
              <a:ext cx="322057" cy="1795799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12" name="Text Placeholder 6">
              <a:extLst>
                <a:ext uri="{FF2B5EF4-FFF2-40B4-BE49-F238E27FC236}">
                  <a16:creationId xmlns:a16="http://schemas.microsoft.com/office/drawing/2014/main" id="{EA0E4A84-555C-22E3-86A3-6680D42D4951}"/>
                </a:ext>
              </a:extLst>
            </p:cNvPr>
            <p:cNvSpPr txBox="1">
              <a:spLocks/>
            </p:cNvSpPr>
            <p:nvPr/>
          </p:nvSpPr>
          <p:spPr>
            <a:xfrm>
              <a:off x="6497588" y="3313807"/>
              <a:ext cx="332261" cy="223782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non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6%</a:t>
              </a: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F4361982-FF2D-6726-9C8D-8B4616521451}"/>
                </a:ext>
              </a:extLst>
            </p:cNvPr>
            <p:cNvSpPr/>
            <p:nvPr/>
          </p:nvSpPr>
          <p:spPr>
            <a:xfrm rot="5400000">
              <a:off x="6503045" y="1649917"/>
              <a:ext cx="329409" cy="1795799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14" name="Text Placeholder 6">
              <a:extLst>
                <a:ext uri="{FF2B5EF4-FFF2-40B4-BE49-F238E27FC236}">
                  <a16:creationId xmlns:a16="http://schemas.microsoft.com/office/drawing/2014/main" id="{52DC81FD-EF32-8455-F696-1ED3E058B10E}"/>
                </a:ext>
              </a:extLst>
            </p:cNvPr>
            <p:cNvSpPr txBox="1">
              <a:spLocks/>
            </p:cNvSpPr>
            <p:nvPr/>
          </p:nvSpPr>
          <p:spPr>
            <a:xfrm>
              <a:off x="6487937" y="2457067"/>
              <a:ext cx="332261" cy="223782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non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6%</a:t>
              </a:r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B4D773D4-72FE-0433-F904-3F3C9A0031C6}"/>
                </a:ext>
              </a:extLst>
            </p:cNvPr>
            <p:cNvSpPr/>
            <p:nvPr/>
          </p:nvSpPr>
          <p:spPr>
            <a:xfrm rot="5400000">
              <a:off x="6502775" y="2948360"/>
              <a:ext cx="321888" cy="1795799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41" name="Text Placeholder 6">
              <a:extLst>
                <a:ext uri="{FF2B5EF4-FFF2-40B4-BE49-F238E27FC236}">
                  <a16:creationId xmlns:a16="http://schemas.microsoft.com/office/drawing/2014/main" id="{7E83E64C-C317-EDB6-55A2-0EA993A07238}"/>
                </a:ext>
              </a:extLst>
            </p:cNvPr>
            <p:cNvSpPr txBox="1">
              <a:spLocks/>
            </p:cNvSpPr>
            <p:nvPr/>
          </p:nvSpPr>
          <p:spPr>
            <a:xfrm>
              <a:off x="6481043" y="3730586"/>
              <a:ext cx="332261" cy="223782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non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6%</a:t>
              </a:r>
            </a:p>
          </p:txBody>
        </p:sp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D93A4586-6301-1AAD-9FD8-3055CC8B8AA2}"/>
                </a:ext>
              </a:extLst>
            </p:cNvPr>
            <p:cNvSpPr/>
            <p:nvPr/>
          </p:nvSpPr>
          <p:spPr>
            <a:xfrm rot="5400000">
              <a:off x="6492383" y="2077028"/>
              <a:ext cx="342672" cy="1795799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43" name="Text Placeholder 6">
              <a:extLst>
                <a:ext uri="{FF2B5EF4-FFF2-40B4-BE49-F238E27FC236}">
                  <a16:creationId xmlns:a16="http://schemas.microsoft.com/office/drawing/2014/main" id="{DDEA7113-34A4-DB3A-779B-D7D4F4D39784}"/>
                </a:ext>
              </a:extLst>
            </p:cNvPr>
            <p:cNvSpPr txBox="1">
              <a:spLocks/>
            </p:cNvSpPr>
            <p:nvPr/>
          </p:nvSpPr>
          <p:spPr>
            <a:xfrm>
              <a:off x="6487937" y="2895973"/>
              <a:ext cx="332261" cy="223782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non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9%</a:t>
              </a:r>
            </a:p>
          </p:txBody>
        </p:sp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0E493FDE-CCAA-CA8B-C378-9129D867B8DD}"/>
                </a:ext>
              </a:extLst>
            </p:cNvPr>
            <p:cNvSpPr/>
            <p:nvPr/>
          </p:nvSpPr>
          <p:spPr>
            <a:xfrm rot="5400000">
              <a:off x="6512415" y="3382051"/>
              <a:ext cx="329409" cy="1795799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45" name="Text Placeholder 6">
              <a:extLst>
                <a:ext uri="{FF2B5EF4-FFF2-40B4-BE49-F238E27FC236}">
                  <a16:creationId xmlns:a16="http://schemas.microsoft.com/office/drawing/2014/main" id="{D0495C81-0EB9-EAFB-AFEB-918A61D57C77}"/>
                </a:ext>
              </a:extLst>
            </p:cNvPr>
            <p:cNvSpPr txBox="1">
              <a:spLocks/>
            </p:cNvSpPr>
            <p:nvPr/>
          </p:nvSpPr>
          <p:spPr>
            <a:xfrm>
              <a:off x="6494830" y="4187222"/>
              <a:ext cx="337775" cy="223782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non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8%</a:t>
              </a:r>
            </a:p>
          </p:txBody>
        </p:sp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id="{21565030-D799-1D9F-2185-D69B2F0D64FC}"/>
                </a:ext>
              </a:extLst>
            </p:cNvPr>
            <p:cNvSpPr/>
            <p:nvPr/>
          </p:nvSpPr>
          <p:spPr>
            <a:xfrm rot="5400000">
              <a:off x="6502447" y="782010"/>
              <a:ext cx="330606" cy="1795799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47" name="Text Placeholder 6">
              <a:extLst>
                <a:ext uri="{FF2B5EF4-FFF2-40B4-BE49-F238E27FC236}">
                  <a16:creationId xmlns:a16="http://schemas.microsoft.com/office/drawing/2014/main" id="{50DB70D3-1B52-A74F-F103-BDADB5604F4B}"/>
                </a:ext>
              </a:extLst>
            </p:cNvPr>
            <p:cNvSpPr txBox="1">
              <a:spLocks/>
            </p:cNvSpPr>
            <p:nvPr/>
          </p:nvSpPr>
          <p:spPr>
            <a:xfrm>
              <a:off x="6501724" y="1589709"/>
              <a:ext cx="323989" cy="223782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non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7%</a:t>
              </a:r>
            </a:p>
          </p:txBody>
        </p:sp>
        <p:sp>
          <p:nvSpPr>
            <p:cNvPr id="48" name="Rectangle: Top Corners Rounded 47">
              <a:extLst>
                <a:ext uri="{FF2B5EF4-FFF2-40B4-BE49-F238E27FC236}">
                  <a16:creationId xmlns:a16="http://schemas.microsoft.com/office/drawing/2014/main" id="{4F513EC1-597E-B5D7-F40A-7B8DC848D088}"/>
                </a:ext>
              </a:extLst>
            </p:cNvPr>
            <p:cNvSpPr/>
            <p:nvPr/>
          </p:nvSpPr>
          <p:spPr>
            <a:xfrm rot="5400000">
              <a:off x="6503046" y="1228058"/>
              <a:ext cx="329407" cy="1795799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49" name="Text Placeholder 6">
              <a:extLst>
                <a:ext uri="{FF2B5EF4-FFF2-40B4-BE49-F238E27FC236}">
                  <a16:creationId xmlns:a16="http://schemas.microsoft.com/office/drawing/2014/main" id="{A6A283B9-F169-EBBF-6174-4BA22EE4C5E7}"/>
                </a:ext>
              </a:extLst>
            </p:cNvPr>
            <p:cNvSpPr txBox="1">
              <a:spLocks/>
            </p:cNvSpPr>
            <p:nvPr/>
          </p:nvSpPr>
          <p:spPr>
            <a:xfrm>
              <a:off x="6481043" y="2025375"/>
              <a:ext cx="332261" cy="223782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wrap="non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9%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6ED6CA8-63E5-F435-4DC0-7A5CEEE61D98}"/>
                </a:ext>
              </a:extLst>
            </p:cNvPr>
            <p:cNvSpPr txBox="1"/>
            <p:nvPr/>
          </p:nvSpPr>
          <p:spPr>
            <a:xfrm>
              <a:off x="5967385" y="1058784"/>
              <a:ext cx="1400733" cy="39763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D00BD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2024-2030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D00BD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D00BD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forecast CAGR*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20880F7-8A73-74F8-E111-7259AD53A326}"/>
              </a:ext>
            </a:extLst>
          </p:cNvPr>
          <p:cNvSpPr txBox="1"/>
          <p:nvPr/>
        </p:nvSpPr>
        <p:spPr>
          <a:xfrm>
            <a:off x="2449446" y="4120108"/>
            <a:ext cx="4431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20" normalizeH="0" baseline="0" noProof="0" dirty="0">
                <a:ln>
                  <a:noFill/>
                </a:ln>
                <a:solidFill>
                  <a:srgbClr val="5900C1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Infrastructure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Rounded Rectangle 10">
            <a:extLst>
              <a:ext uri="{FF2B5EF4-FFF2-40B4-BE49-F238E27FC236}">
                <a16:creationId xmlns:a16="http://schemas.microsoft.com/office/drawing/2014/main" id="{166591F1-D06C-B8D5-76A1-A16BFC588402}"/>
              </a:ext>
            </a:extLst>
          </p:cNvPr>
          <p:cNvSpPr/>
          <p:nvPr/>
        </p:nvSpPr>
        <p:spPr>
          <a:xfrm>
            <a:off x="1474443" y="5107636"/>
            <a:ext cx="7801358" cy="367200"/>
          </a:xfrm>
          <a:prstGeom prst="roundRect">
            <a:avLst>
              <a:gd name="adj" fmla="val 50000"/>
            </a:avLst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08000" t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20" normalizeH="0" baseline="0" noProof="0" dirty="0">
                <a:ln>
                  <a:noFill/>
                </a:ln>
                <a:solidFill>
                  <a:srgbClr val="5900C1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Energy</a:t>
            </a:r>
          </a:p>
        </p:txBody>
      </p:sp>
      <p:sp>
        <p:nvSpPr>
          <p:cNvPr id="53" name="Rounded Rectangle 10">
            <a:extLst>
              <a:ext uri="{FF2B5EF4-FFF2-40B4-BE49-F238E27FC236}">
                <a16:creationId xmlns:a16="http://schemas.microsoft.com/office/drawing/2014/main" id="{717F9534-9485-8F18-4EA7-E53BECDB6154}"/>
              </a:ext>
            </a:extLst>
          </p:cNvPr>
          <p:cNvSpPr/>
          <p:nvPr/>
        </p:nvSpPr>
        <p:spPr>
          <a:xfrm>
            <a:off x="1474443" y="5580700"/>
            <a:ext cx="7801358" cy="367200"/>
          </a:xfrm>
          <a:prstGeom prst="roundRect">
            <a:avLst>
              <a:gd name="adj" fmla="val 50000"/>
            </a:avLst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08000" t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20" normalizeH="0" baseline="0" noProof="0" dirty="0">
                <a:ln>
                  <a:noFill/>
                </a:ln>
                <a:solidFill>
                  <a:srgbClr val="5900C1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Water Management </a:t>
            </a:r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id="{FF0C5583-0E76-5DAB-F3D1-E1F87AB56231}"/>
              </a:ext>
            </a:extLst>
          </p:cNvPr>
          <p:cNvSpPr/>
          <p:nvPr/>
        </p:nvSpPr>
        <p:spPr>
          <a:xfrm rot="5400000">
            <a:off x="8103068" y="4255140"/>
            <a:ext cx="367159" cy="2088000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" pitchFamily="2" charset="0"/>
              <a:ea typeface="+mn-ea"/>
              <a:cs typeface="+mn-cs"/>
            </a:endParaRP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5CF27F05-5225-C1F1-A65F-B26D7CDE92A0}"/>
              </a:ext>
            </a:extLst>
          </p:cNvPr>
          <p:cNvSpPr/>
          <p:nvPr/>
        </p:nvSpPr>
        <p:spPr>
          <a:xfrm rot="5400000">
            <a:off x="8087486" y="4688481"/>
            <a:ext cx="367159" cy="2088000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" pitchFamily="2" charset="0"/>
              <a:ea typeface="+mn-ea"/>
              <a:cs typeface="+mn-cs"/>
            </a:endParaRP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59E37A42-5DC0-5746-559F-8FC646E7E9A5}"/>
              </a:ext>
            </a:extLst>
          </p:cNvPr>
          <p:cNvSpPr txBox="1">
            <a:spLocks/>
          </p:cNvSpPr>
          <p:nvPr/>
        </p:nvSpPr>
        <p:spPr>
          <a:xfrm>
            <a:off x="8090276" y="5184747"/>
            <a:ext cx="392736" cy="249427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144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8%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01CF2177-22B3-193F-1E2F-4D0B2B6F16B9}"/>
              </a:ext>
            </a:extLst>
          </p:cNvPr>
          <p:cNvSpPr txBox="1">
            <a:spLocks/>
          </p:cNvSpPr>
          <p:nvPr/>
        </p:nvSpPr>
        <p:spPr>
          <a:xfrm>
            <a:off x="8090270" y="5611998"/>
            <a:ext cx="376706" cy="249427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144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7%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7377" y="441329"/>
            <a:ext cx="11379339" cy="560996"/>
          </a:xfrm>
        </p:spPr>
        <p:txBody>
          <a:bodyPr vert="horz" wrap="square" lIns="0" tIns="6932" rIns="0" bIns="0" rtlCol="0" anchor="t">
            <a:spAutoFit/>
          </a:bodyPr>
          <a:lstStyle/>
          <a:p>
            <a:r>
              <a:rPr lang="en-GB" dirty="0"/>
              <a:t>Signiﬁcant “white space” (BUCKETS 2&amp;3)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F0787-1FC2-83CD-3E3C-5935B664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33EAB58E-C1D7-D6C1-DE58-C64809E8E366}"/>
              </a:ext>
            </a:extLst>
          </p:cNvPr>
          <p:cNvGraphicFramePr>
            <a:graphicFrameLocks/>
          </p:cNvGraphicFramePr>
          <p:nvPr/>
        </p:nvGraphicFramePr>
        <p:xfrm>
          <a:off x="585227" y="1111517"/>
          <a:ext cx="11136896" cy="5172468"/>
        </p:xfrm>
        <a:graphic>
          <a:graphicData uri="http://schemas.openxmlformats.org/drawingml/2006/table">
            <a:tbl>
              <a:tblPr firstRow="1" bandRow="1"/>
              <a:tblGrid>
                <a:gridCol w="1075036">
                  <a:extLst>
                    <a:ext uri="{9D8B030D-6E8A-4147-A177-3AD203B41FA5}">
                      <a16:colId xmlns:a16="http://schemas.microsoft.com/office/drawing/2014/main" val="1975384981"/>
                    </a:ext>
                  </a:extLst>
                </a:gridCol>
                <a:gridCol w="972420">
                  <a:extLst>
                    <a:ext uri="{9D8B030D-6E8A-4147-A177-3AD203B41FA5}">
                      <a16:colId xmlns:a16="http://schemas.microsoft.com/office/drawing/2014/main" val="1624638629"/>
                    </a:ext>
                  </a:extLst>
                </a:gridCol>
                <a:gridCol w="1080468">
                  <a:extLst>
                    <a:ext uri="{9D8B030D-6E8A-4147-A177-3AD203B41FA5}">
                      <a16:colId xmlns:a16="http://schemas.microsoft.com/office/drawing/2014/main" val="3056927087"/>
                    </a:ext>
                  </a:extLst>
                </a:gridCol>
                <a:gridCol w="1011819">
                  <a:extLst>
                    <a:ext uri="{9D8B030D-6E8A-4147-A177-3AD203B41FA5}">
                      <a16:colId xmlns:a16="http://schemas.microsoft.com/office/drawing/2014/main" val="837173534"/>
                    </a:ext>
                  </a:extLst>
                </a:gridCol>
                <a:gridCol w="1011819">
                  <a:extLst>
                    <a:ext uri="{9D8B030D-6E8A-4147-A177-3AD203B41FA5}">
                      <a16:colId xmlns:a16="http://schemas.microsoft.com/office/drawing/2014/main" val="1946633849"/>
                    </a:ext>
                  </a:extLst>
                </a:gridCol>
                <a:gridCol w="1011819">
                  <a:extLst>
                    <a:ext uri="{9D8B030D-6E8A-4147-A177-3AD203B41FA5}">
                      <a16:colId xmlns:a16="http://schemas.microsoft.com/office/drawing/2014/main" val="3717864097"/>
                    </a:ext>
                  </a:extLst>
                </a:gridCol>
                <a:gridCol w="420322">
                  <a:extLst>
                    <a:ext uri="{9D8B030D-6E8A-4147-A177-3AD203B41FA5}">
                      <a16:colId xmlns:a16="http://schemas.microsoft.com/office/drawing/2014/main" val="4036465893"/>
                    </a:ext>
                  </a:extLst>
                </a:gridCol>
                <a:gridCol w="505911">
                  <a:extLst>
                    <a:ext uri="{9D8B030D-6E8A-4147-A177-3AD203B41FA5}">
                      <a16:colId xmlns:a16="http://schemas.microsoft.com/office/drawing/2014/main" val="2999099196"/>
                    </a:ext>
                  </a:extLst>
                </a:gridCol>
                <a:gridCol w="632388">
                  <a:extLst>
                    <a:ext uri="{9D8B030D-6E8A-4147-A177-3AD203B41FA5}">
                      <a16:colId xmlns:a16="http://schemas.microsoft.com/office/drawing/2014/main" val="425564377"/>
                    </a:ext>
                  </a:extLst>
                </a:gridCol>
                <a:gridCol w="379435">
                  <a:extLst>
                    <a:ext uri="{9D8B030D-6E8A-4147-A177-3AD203B41FA5}">
                      <a16:colId xmlns:a16="http://schemas.microsoft.com/office/drawing/2014/main" val="3685736813"/>
                    </a:ext>
                  </a:extLst>
                </a:gridCol>
                <a:gridCol w="1011819">
                  <a:extLst>
                    <a:ext uri="{9D8B030D-6E8A-4147-A177-3AD203B41FA5}">
                      <a16:colId xmlns:a16="http://schemas.microsoft.com/office/drawing/2014/main" val="1207882326"/>
                    </a:ext>
                  </a:extLst>
                </a:gridCol>
                <a:gridCol w="252955">
                  <a:extLst>
                    <a:ext uri="{9D8B030D-6E8A-4147-A177-3AD203B41FA5}">
                      <a16:colId xmlns:a16="http://schemas.microsoft.com/office/drawing/2014/main" val="1541582723"/>
                    </a:ext>
                  </a:extLst>
                </a:gridCol>
                <a:gridCol w="252955">
                  <a:extLst>
                    <a:ext uri="{9D8B030D-6E8A-4147-A177-3AD203B41FA5}">
                      <a16:colId xmlns:a16="http://schemas.microsoft.com/office/drawing/2014/main" val="2517112121"/>
                    </a:ext>
                  </a:extLst>
                </a:gridCol>
                <a:gridCol w="505911">
                  <a:extLst>
                    <a:ext uri="{9D8B030D-6E8A-4147-A177-3AD203B41FA5}">
                      <a16:colId xmlns:a16="http://schemas.microsoft.com/office/drawing/2014/main" val="1235644225"/>
                    </a:ext>
                  </a:extLst>
                </a:gridCol>
                <a:gridCol w="1011819">
                  <a:extLst>
                    <a:ext uri="{9D8B030D-6E8A-4147-A177-3AD203B41FA5}">
                      <a16:colId xmlns:a16="http://schemas.microsoft.com/office/drawing/2014/main" val="2449243173"/>
                    </a:ext>
                  </a:extLst>
                </a:gridCol>
              </a:tblGrid>
              <a:tr h="315212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solidFill>
                          <a:schemeClr val="bg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solidFill>
                          <a:schemeClr val="bg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solidFill>
                          <a:schemeClr val="bg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Diploma Plus Jakarta SemiBold" pitchFamily="2" charset="0"/>
                          <a:cs typeface="Diploma Plus Jakarta SemiBold" pitchFamily="2" charset="0"/>
                        </a:rPr>
                        <a:t>US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Diploma Plus Jakarta SemiBold" pitchFamily="2" charset="0"/>
                          <a:cs typeface="Diploma Plus Jakarta SemiBold" pitchFamily="2" charset="0"/>
                        </a:rPr>
                        <a:t>CANADA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Diploma Plus Jakarta SemiBold" pitchFamily="2" charset="0"/>
                          <a:cs typeface="Diploma Plus Jakarta SemiBold" pitchFamily="2" charset="0"/>
                        </a:rPr>
                        <a:t>UK&amp;I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Diploma Plus Jakarta SemiBold" pitchFamily="2" charset="0"/>
                          <a:cs typeface="Diploma Plus Jakarta SemiBold" pitchFamily="2" charset="0"/>
                        </a:rPr>
                        <a:t>GERMANY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Diploma Plus Jakarta SemiBold" pitchFamily="2" charset="0"/>
                          <a:cs typeface="Diploma Plus Jakarta SemiBold" pitchFamily="2" charset="0"/>
                        </a:rPr>
                        <a:t>FRANCE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Diploma Plus Jakarta SemiBold" pitchFamily="2" charset="0"/>
                          <a:cs typeface="Diploma Plus Jakarta SemiBold" pitchFamily="2" charset="0"/>
                        </a:rPr>
                        <a:t>SPAIN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Diploma Plus Jakarta SemiBold" pitchFamily="2" charset="0"/>
                          <a:cs typeface="Diploma Plus Jakarta SemiBold" pitchFamily="2" charset="0"/>
                        </a:rPr>
                        <a:t>OTHER EU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27724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554492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831738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108984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1386230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1663476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1940723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2217969">
                        <a:defRPr b="1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Diploma Plus Jakarta SemiBold" pitchFamily="2" charset="0"/>
                          <a:cs typeface="Diploma Plus Jakarta SemiBold" pitchFamily="2" charset="0"/>
                        </a:rPr>
                        <a:t>ANZ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161304"/>
                  </a:ext>
                </a:extLst>
              </a:tr>
              <a:tr h="328132">
                <a:tc rowSpan="1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00BD"/>
                          </a:solidFill>
                          <a:effectLst/>
                          <a:uLnTx/>
                          <a:uFillTx/>
                          <a:latin typeface="Diploma Plus Jakarta SemiBold" pitchFamily="2" charset="0"/>
                          <a:ea typeface="+mn-ea"/>
                          <a:cs typeface="Diploma Plus Jakarta SemiBold" pitchFamily="2" charset="0"/>
                        </a:rPr>
                        <a:t>CURRENT</a:t>
                      </a:r>
                      <a:b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00BD"/>
                          </a:solidFill>
                          <a:effectLst/>
                          <a:uLnTx/>
                          <a:uFillTx/>
                          <a:latin typeface="Diploma Plus Jakarta" pitchFamily="2" charset="0"/>
                          <a:ea typeface="+mn-ea"/>
                          <a:cs typeface="Diploma Plus Jakarta" pitchFamily="2" charset="0"/>
                        </a:rPr>
                      </a:b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00BD"/>
                          </a:solidFill>
                          <a:effectLst/>
                          <a:uLnTx/>
                          <a:uFillTx/>
                          <a:latin typeface="Diploma Plus Jakarta" pitchFamily="2" charset="0"/>
                          <a:ea typeface="+mn-ea"/>
                          <a:cs typeface="Diploma Plus Jakarta" pitchFamily="2" charset="0"/>
                        </a:rPr>
                        <a:t>Addressable</a:t>
                      </a:r>
                      <a:b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00BD"/>
                          </a:solidFill>
                          <a:effectLst/>
                          <a:uLnTx/>
                          <a:uFillTx/>
                          <a:latin typeface="Diploma Plus Jakarta" pitchFamily="2" charset="0"/>
                          <a:ea typeface="+mn-ea"/>
                          <a:cs typeface="Diploma Plus Jakarta" pitchFamily="2" charset="0"/>
                        </a:rPr>
                      </a:b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00BD"/>
                          </a:solidFill>
                          <a:effectLst/>
                          <a:uLnTx/>
                          <a:uFillTx/>
                          <a:latin typeface="Diploma Plus Jakarta" pitchFamily="2" charset="0"/>
                          <a:ea typeface="+mn-ea"/>
                          <a:cs typeface="Diploma Plus Jakarta" pitchFamily="2" charset="0"/>
                        </a:rPr>
                        <a:t>Market</a:t>
                      </a:r>
                    </a:p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45721" marR="4572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0"/>
                    </a:solidFill>
                  </a:tcPr>
                </a:tc>
                <a:tc rowSpan="5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r>
                        <a:rPr lang="en-US" sz="1200" b="1" i="0" dirty="0">
                          <a:solidFill>
                            <a:schemeClr val="accent1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Controls</a:t>
                      </a:r>
                    </a:p>
                  </a:txBody>
                  <a:tcPr marL="45721" marR="45721" marT="45721" marB="45721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0B6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Wire &amp; Cable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9F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367682"/>
                  </a:ext>
                </a:extLst>
              </a:tr>
              <a:tr h="328132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Interconnect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9F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100" b="0" i="0" kern="1200" dirty="0">
                        <a:solidFill>
                          <a:schemeClr val="dk1"/>
                        </a:solidFill>
                        <a:latin typeface="Diploma Plus Jakarta" pitchFamily="2" charset="0"/>
                        <a:ea typeface="+mn-ea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162100"/>
                  </a:ext>
                </a:extLst>
              </a:tr>
              <a:tr h="393193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Specialty fasteners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9F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7FDD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100" b="0" i="0" kern="1200" dirty="0">
                        <a:solidFill>
                          <a:schemeClr val="dk1"/>
                        </a:solidFill>
                        <a:latin typeface="Diploma Plus Jakarta" pitchFamily="2" charset="0"/>
                        <a:ea typeface="+mn-ea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100" b="0" i="0" kern="1200" dirty="0">
                        <a:solidFill>
                          <a:schemeClr val="dk1"/>
                        </a:solidFill>
                        <a:latin typeface="Diploma Plus Jakarta" pitchFamily="2" charset="0"/>
                        <a:ea typeface="+mn-ea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100" b="0" i="0" kern="1200" dirty="0">
                        <a:solidFill>
                          <a:schemeClr val="dk1"/>
                        </a:solidFill>
                        <a:latin typeface="Diploma Plus Jakarta" pitchFamily="2" charset="0"/>
                        <a:ea typeface="+mn-ea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602104"/>
                  </a:ext>
                </a:extLst>
              </a:tr>
              <a:tr h="393193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Specialty adhesives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9F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100" b="0" i="0" kern="1200" dirty="0">
                        <a:solidFill>
                          <a:schemeClr val="dk1"/>
                        </a:solidFill>
                        <a:latin typeface="Diploma Plus Jakarta" pitchFamily="2" charset="0"/>
                        <a:ea typeface="+mn-ea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299475"/>
                  </a:ext>
                </a:extLst>
              </a:tr>
              <a:tr h="39319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accent1"/>
                        </a:solidFill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72000" marR="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E0B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Industrial</a:t>
                      </a:r>
                      <a:b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</a:b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automation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F9F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65751"/>
                  </a:ext>
                </a:extLst>
              </a:tr>
              <a:tr h="328132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r>
                        <a:rPr lang="en-US" sz="1200" b="1" i="0" dirty="0">
                          <a:solidFill>
                            <a:schemeClr val="accent1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Seals</a:t>
                      </a:r>
                    </a:p>
                  </a:txBody>
                  <a:tcPr marL="45721" marR="45721" marT="45721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D6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Seals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7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7FDD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66802"/>
                  </a:ext>
                </a:extLst>
              </a:tr>
              <a:tr h="328132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Gaskets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7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720797"/>
                  </a:ext>
                </a:extLst>
              </a:tr>
              <a:tr h="393193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Hoses &amp;</a:t>
                      </a:r>
                      <a:b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</a:b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fittings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7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7FDD"/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T="36000" marB="36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060288"/>
                  </a:ext>
                </a:extLst>
              </a:tr>
              <a:tr h="393193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Pumps &amp;</a:t>
                      </a:r>
                      <a:b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</a:b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valves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7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999957"/>
                  </a:ext>
                </a:extLst>
              </a:tr>
              <a:tr h="328132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r>
                        <a:rPr lang="en-US" sz="1200" b="1" i="0" dirty="0">
                          <a:solidFill>
                            <a:schemeClr val="accent1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Life</a:t>
                      </a:r>
                      <a:br>
                        <a:rPr lang="en-US" sz="1200" b="1" i="0" dirty="0">
                          <a:solidFill>
                            <a:schemeClr val="accent1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</a:br>
                      <a:r>
                        <a:rPr lang="en-US" sz="1200" b="1" i="0" dirty="0">
                          <a:solidFill>
                            <a:schemeClr val="accent1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Sciences</a:t>
                      </a:r>
                    </a:p>
                  </a:txBody>
                  <a:tcPr marL="45721" marR="45721" marT="45721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1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IVD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A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7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814989"/>
                  </a:ext>
                </a:extLst>
              </a:tr>
              <a:tr h="328132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1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 err="1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Medtech</a:t>
                      </a:r>
                      <a:endParaRPr lang="en-US" sz="1100" b="0" i="0" dirty="0">
                        <a:solidFill>
                          <a:schemeClr val="tx2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A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7FDD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522796"/>
                  </a:ext>
                </a:extLst>
              </a:tr>
              <a:tr h="328132"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1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Scientific</a:t>
                      </a:r>
                    </a:p>
                  </a:txBody>
                  <a:tcPr marL="45721" marR="45721"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A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100" b="0" i="0" dirty="0"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T="36000" marB="36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66581"/>
                  </a:ext>
                </a:extLst>
              </a:tr>
              <a:tr h="594361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r>
                        <a:rPr lang="en-US" sz="1100" b="0" i="0" dirty="0">
                          <a:solidFill>
                            <a:schemeClr val="bg2"/>
                          </a:solidFill>
                          <a:latin typeface="Diploma Plus Jakarta SemiBold" pitchFamily="2" charset="0"/>
                          <a:cs typeface="Diploma Plus Jakarta SemiBold" pitchFamily="2" charset="0"/>
                        </a:rPr>
                        <a:t>GROWING</a:t>
                      </a:r>
                      <a:br>
                        <a:rPr lang="en-US" sz="1100" b="0" i="0" dirty="0">
                          <a:solidFill>
                            <a:schemeClr val="bg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</a:br>
                      <a:r>
                        <a:rPr lang="en-US" sz="1100" b="0" i="0" dirty="0">
                          <a:solidFill>
                            <a:schemeClr val="bg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Addressable </a:t>
                      </a:r>
                      <a:br>
                        <a:rPr lang="en-US" sz="1100" b="0" i="0" dirty="0">
                          <a:solidFill>
                            <a:schemeClr val="bg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</a:br>
                      <a:r>
                        <a:rPr lang="en-US" sz="1100" b="0" i="0" dirty="0">
                          <a:solidFill>
                            <a:schemeClr val="bg2"/>
                          </a:solidFill>
                          <a:latin typeface="Diploma Plus Jakarta" pitchFamily="2" charset="0"/>
                          <a:cs typeface="Diploma Plus Jakarta" pitchFamily="2" charset="0"/>
                        </a:rPr>
                        <a:t>Market</a:t>
                      </a:r>
                    </a:p>
                  </a:txBody>
                  <a:tcPr marL="45721" marR="4572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marL="85725" indent="0">
                        <a:spcBef>
                          <a:spcPts val="1200"/>
                        </a:spcBef>
                      </a:pPr>
                      <a:r>
                        <a:rPr lang="en-US" sz="1100" b="0" i="0" dirty="0">
                          <a:solidFill>
                            <a:schemeClr val="accent1"/>
                          </a:solidFill>
                          <a:latin typeface="Diploma Plus Jakarta Medium" pitchFamily="2" charset="0"/>
                          <a:cs typeface="Diploma Plus Jakarta Medium" pitchFamily="2" charset="0"/>
                        </a:rPr>
                        <a:t>New </a:t>
                      </a:r>
                    </a:p>
                    <a:p>
                      <a:pPr marL="85725" indent="0">
                        <a:spcBef>
                          <a:spcPts val="0"/>
                        </a:spcBef>
                      </a:pPr>
                      <a:r>
                        <a:rPr lang="en-US" sz="1100" b="0" i="0" dirty="0">
                          <a:solidFill>
                            <a:schemeClr val="accent1"/>
                          </a:solidFill>
                          <a:latin typeface="Diploma Plus Jakarta Medium" pitchFamily="2" charset="0"/>
                          <a:cs typeface="Diploma Plus Jakarta Medium" pitchFamily="2" charset="0"/>
                        </a:rPr>
                        <a:t>product verticals</a:t>
                      </a:r>
                    </a:p>
                  </a:txBody>
                  <a:tcPr marL="45721" marR="45721" marT="45721" marB="45721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0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100" b="0" i="0" dirty="0">
                        <a:solidFill>
                          <a:schemeClr val="accent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36000" marT="36000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6075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i="0" dirty="0"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T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5000"/>
                        <a:alpha val="60754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108000" marT="144000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108000" marT="144000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9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108000" marT="144000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9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1"/>
                          </a:solidFill>
                          <a:latin typeface="Plus Jakarta Sans" pitchFamily="2" charset="77"/>
                          <a:cs typeface="Plus Jakarta Sans" pitchFamily="2" charset="77"/>
                        </a:rPr>
                        <a:t>Small market share</a:t>
                      </a:r>
                    </a:p>
                  </a:txBody>
                  <a:tcPr marL="36000" marT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5000"/>
                        <a:alpha val="60754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108000" marT="144000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108000" marT="144000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108000" marT="144000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108000" marT="144000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9"/>
                    </a:solidFill>
                  </a:tcPr>
                </a:tc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27724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554492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831738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108984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1386230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1663476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1940723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2217969">
                        <a:defRPr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Diploma Plus Jakarta" pitchFamily="2" charset="0"/>
                        <a:cs typeface="Diploma Plus Jakarta" pitchFamily="2" charset="0"/>
                      </a:endParaRPr>
                    </a:p>
                  </a:txBody>
                  <a:tcPr marL="108000" marT="144000" marB="4572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accent1"/>
                        </a:solidFill>
                        <a:latin typeface="Plus Jakarta Sans" pitchFamily="2" charset="77"/>
                        <a:cs typeface="Plus Jakarta Sans" pitchFamily="2" charset="77"/>
                      </a:endParaRPr>
                    </a:p>
                  </a:txBody>
                  <a:tcPr marL="36000" marT="36000">
                    <a:lnL w="12700" cmpd="sng">
                      <a:noFill/>
                    </a:lnL>
                    <a:lnT w="635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5000"/>
                        <a:alpha val="6075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762122"/>
                  </a:ext>
                </a:extLst>
              </a:tr>
            </a:tbl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E2A991-D65F-0746-012E-7C0B98647E50}"/>
              </a:ext>
            </a:extLst>
          </p:cNvPr>
          <p:cNvCxnSpPr>
            <a:cxnSpLocks/>
          </p:cNvCxnSpPr>
          <p:nvPr/>
        </p:nvCxnSpPr>
        <p:spPr>
          <a:xfrm>
            <a:off x="3513196" y="5772398"/>
            <a:ext cx="0" cy="432000"/>
          </a:xfrm>
          <a:prstGeom prst="straightConnector1">
            <a:avLst/>
          </a:prstGeom>
          <a:noFill/>
          <a:ln w="15875" cap="flat" cmpd="sng" algn="ctr">
            <a:solidFill>
              <a:srgbClr val="4D00B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33CD34F-DF60-679D-5C5F-097D322D6849}"/>
              </a:ext>
            </a:extLst>
          </p:cNvPr>
          <p:cNvCxnSpPr>
            <a:cxnSpLocks/>
          </p:cNvCxnSpPr>
          <p:nvPr/>
        </p:nvCxnSpPr>
        <p:spPr>
          <a:xfrm>
            <a:off x="2701196" y="5772398"/>
            <a:ext cx="0" cy="432000"/>
          </a:xfrm>
          <a:prstGeom prst="straightConnector1">
            <a:avLst/>
          </a:prstGeom>
          <a:noFill/>
          <a:ln w="15875" cap="flat" cmpd="sng" algn="ctr">
            <a:solidFill>
              <a:srgbClr val="4D00BD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A9612D4-6B6E-6AB6-4C9E-9438CF1CCFA5}"/>
              </a:ext>
            </a:extLst>
          </p:cNvPr>
          <p:cNvSpPr/>
          <p:nvPr/>
        </p:nvSpPr>
        <p:spPr>
          <a:xfrm>
            <a:off x="5722340" y="5682908"/>
            <a:ext cx="5999783" cy="603289"/>
          </a:xfrm>
          <a:prstGeom prst="rect">
            <a:avLst/>
          </a:prstGeom>
          <a:noFill/>
          <a:ln w="12700" cap="flat" cmpd="sng" algn="ctr">
            <a:solidFill>
              <a:srgbClr val="4D00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88038F-4BE9-77D5-E84C-7B5A453C775B}"/>
              </a:ext>
            </a:extLst>
          </p:cNvPr>
          <p:cNvSpPr txBox="1"/>
          <p:nvPr/>
        </p:nvSpPr>
        <p:spPr>
          <a:xfrm>
            <a:off x="5837900" y="5762434"/>
            <a:ext cx="77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rPr>
              <a:t>Market share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D00BD"/>
              </a:solidFill>
              <a:effectLst/>
              <a:uLnTx/>
              <a:uFillTx/>
              <a:latin typeface="Diploma Plus Jakarta" pitchFamily="2" charset="0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AA084FE-B4F2-AFEB-4A58-6810759DFA52}"/>
              </a:ext>
            </a:extLst>
          </p:cNvPr>
          <p:cNvGrpSpPr/>
          <p:nvPr/>
        </p:nvGrpSpPr>
        <p:grpSpPr>
          <a:xfrm>
            <a:off x="6869895" y="5851528"/>
            <a:ext cx="950976" cy="283465"/>
            <a:chOff x="5743339" y="5874016"/>
            <a:chExt cx="950976" cy="28346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362845B-0344-0B6D-1385-B0E9520431E7}"/>
                </a:ext>
              </a:extLst>
            </p:cNvPr>
            <p:cNvSpPr/>
            <p:nvPr/>
          </p:nvSpPr>
          <p:spPr>
            <a:xfrm>
              <a:off x="5743339" y="5874016"/>
              <a:ext cx="950976" cy="283464"/>
            </a:xfrm>
            <a:prstGeom prst="rect">
              <a:avLst/>
            </a:prstGeom>
            <a:solidFill>
              <a:srgbClr val="4D00B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BA737-4999-7ABB-97B6-5D1E5D8C0E40}"/>
                </a:ext>
              </a:extLst>
            </p:cNvPr>
            <p:cNvSpPr txBox="1"/>
            <p:nvPr/>
          </p:nvSpPr>
          <p:spPr>
            <a:xfrm>
              <a:off x="5826093" y="5932649"/>
              <a:ext cx="785471" cy="1661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Significant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3196D9-CF15-BBC7-7A5F-A8C0F8F5D0FB}"/>
              </a:ext>
            </a:extLst>
          </p:cNvPr>
          <p:cNvGrpSpPr/>
          <p:nvPr/>
        </p:nvGrpSpPr>
        <p:grpSpPr>
          <a:xfrm>
            <a:off x="7904705" y="5851528"/>
            <a:ext cx="950976" cy="283465"/>
            <a:chOff x="6823687" y="5874016"/>
            <a:chExt cx="950976" cy="2834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BE2FBD2-D1D8-8EBF-F67B-8998AED79262}"/>
                </a:ext>
              </a:extLst>
            </p:cNvPr>
            <p:cNvSpPr/>
            <p:nvPr/>
          </p:nvSpPr>
          <p:spPr>
            <a:xfrm>
              <a:off x="6823687" y="5874016"/>
              <a:ext cx="950976" cy="283464"/>
            </a:xfrm>
            <a:prstGeom prst="rect">
              <a:avLst/>
            </a:prstGeom>
            <a:solidFill>
              <a:srgbClr val="A57FD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26C8ED-CA98-A7E8-1251-269467A450C7}"/>
                </a:ext>
              </a:extLst>
            </p:cNvPr>
            <p:cNvSpPr txBox="1"/>
            <p:nvPr/>
          </p:nvSpPr>
          <p:spPr>
            <a:xfrm>
              <a:off x="6939301" y="5932649"/>
              <a:ext cx="719749" cy="1661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Moderate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FD034E3-C2ED-77DE-10DE-392FC39FDB40}"/>
              </a:ext>
            </a:extLst>
          </p:cNvPr>
          <p:cNvGrpSpPr/>
          <p:nvPr/>
        </p:nvGrpSpPr>
        <p:grpSpPr>
          <a:xfrm>
            <a:off x="8959271" y="5851528"/>
            <a:ext cx="950976" cy="283465"/>
            <a:chOff x="8066337" y="5874016"/>
            <a:chExt cx="950976" cy="2834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6D23B42-8539-66DC-AB22-3825A9824958}"/>
                </a:ext>
              </a:extLst>
            </p:cNvPr>
            <p:cNvSpPr/>
            <p:nvPr/>
          </p:nvSpPr>
          <p:spPr>
            <a:xfrm>
              <a:off x="8066337" y="5874016"/>
              <a:ext cx="950976" cy="283464"/>
            </a:xfrm>
            <a:prstGeom prst="rect">
              <a:avLst/>
            </a:prstGeom>
            <a:solidFill>
              <a:srgbClr val="BFBFB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751DF6-FB43-F712-6868-FB91E7AC3621}"/>
                </a:ext>
              </a:extLst>
            </p:cNvPr>
            <p:cNvSpPr txBox="1"/>
            <p:nvPr/>
          </p:nvSpPr>
          <p:spPr>
            <a:xfrm>
              <a:off x="8343057" y="5932649"/>
              <a:ext cx="397545" cy="1661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Small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BDA784B-7C8A-BC9F-8E91-F0EE571CE4D6}"/>
              </a:ext>
            </a:extLst>
          </p:cNvPr>
          <p:cNvGrpSpPr/>
          <p:nvPr/>
        </p:nvGrpSpPr>
        <p:grpSpPr>
          <a:xfrm>
            <a:off x="10036968" y="5851526"/>
            <a:ext cx="950976" cy="283465"/>
            <a:chOff x="9237860" y="5874016"/>
            <a:chExt cx="950976" cy="28346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9A6627-9488-B7A1-ED97-8FEF60D61706}"/>
                </a:ext>
              </a:extLst>
            </p:cNvPr>
            <p:cNvSpPr/>
            <p:nvPr/>
          </p:nvSpPr>
          <p:spPr>
            <a:xfrm>
              <a:off x="9237860" y="5874016"/>
              <a:ext cx="950976" cy="28346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28C0F7B-F33C-1C19-BA76-19325CC3D5D9}"/>
                </a:ext>
              </a:extLst>
            </p:cNvPr>
            <p:cNvSpPr txBox="1"/>
            <p:nvPr/>
          </p:nvSpPr>
          <p:spPr>
            <a:xfrm>
              <a:off x="9250080" y="5932649"/>
              <a:ext cx="926536" cy="1661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White space</a:t>
              </a:r>
            </a:p>
          </p:txBody>
        </p:sp>
      </p:grpSp>
      <p:pic>
        <p:nvPicPr>
          <p:cNvPr id="46" name="Graphic 12">
            <a:extLst>
              <a:ext uri="{FF2B5EF4-FFF2-40B4-BE49-F238E27FC236}">
                <a16:creationId xmlns:a16="http://schemas.microsoft.com/office/drawing/2014/main" id="{CECCC1D9-8AC9-5A5E-BBDB-F644635B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9061" y="1790825"/>
            <a:ext cx="277671" cy="277671"/>
          </a:xfrm>
          <a:prstGeom prst="rect">
            <a:avLst/>
          </a:prstGeom>
        </p:spPr>
      </p:pic>
      <p:pic>
        <p:nvPicPr>
          <p:cNvPr id="47" name="Graphic 11">
            <a:extLst>
              <a:ext uri="{FF2B5EF4-FFF2-40B4-BE49-F238E27FC236}">
                <a16:creationId xmlns:a16="http://schemas.microsoft.com/office/drawing/2014/main" id="{416BE447-B187-5C3B-D357-51508888A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7073" y="3524414"/>
            <a:ext cx="281636" cy="281636"/>
          </a:xfrm>
          <a:prstGeom prst="rect">
            <a:avLst/>
          </a:prstGeom>
        </p:spPr>
      </p:pic>
      <p:pic>
        <p:nvPicPr>
          <p:cNvPr id="48" name="Graphic 10">
            <a:extLst>
              <a:ext uri="{FF2B5EF4-FFF2-40B4-BE49-F238E27FC236}">
                <a16:creationId xmlns:a16="http://schemas.microsoft.com/office/drawing/2014/main" id="{4D3328E5-7000-5D3E-33D2-3EB4B31E53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31349" y="5208334"/>
            <a:ext cx="293095" cy="251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549E-C53F-0133-7333-1A76181AD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399" y="-1882417"/>
            <a:ext cx="5915025" cy="600164"/>
          </a:xfrm>
        </p:spPr>
        <p:txBody>
          <a:bodyPr/>
          <a:lstStyle/>
          <a:p>
            <a:r>
              <a:rPr lang="en-GB" dirty="0"/>
              <a:t>Sales Excellence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F23AA-FA39-2291-4130-21185019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38E43033-C6A4-E728-1B82-BD6BDF563475}"/>
              </a:ext>
            </a:extLst>
          </p:cNvPr>
          <p:cNvSpPr txBox="1">
            <a:spLocks/>
          </p:cNvSpPr>
          <p:nvPr/>
        </p:nvSpPr>
        <p:spPr>
          <a:xfrm>
            <a:off x="595342" y="1574878"/>
            <a:ext cx="4500000" cy="3203147"/>
          </a:xfrm>
          <a:prstGeom prst="rect">
            <a:avLst/>
          </a:prstGeom>
          <a:solidFill>
            <a:srgbClr val="E2E4E6"/>
          </a:solidFill>
        </p:spPr>
        <p:txBody>
          <a:bodyPr vert="horz" wrap="square" lIns="180000" tIns="180000" rIns="180000" bIns="180000" rtlCol="0">
            <a:noAutofit/>
          </a:bodyPr>
          <a:lstStyle>
            <a:lvl1pPr marL="180000" indent="-180000" algn="l" defTabSz="914400" rtl="0" eaLnBrk="1" latinLnBrk="0" hangingPunct="1">
              <a:lnSpc>
                <a:spcPct val="95000"/>
              </a:lnSpc>
              <a:spcBef>
                <a:spcPts val="1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Plus Jakarta Sans" pitchFamily="2" charset="0"/>
              <a:buChar char="‒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Light" pitchFamily="2" charset="0"/>
              <a:ea typeface="+mn-ea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B4C164E-543F-99FF-6FF4-975EC1B115AE}"/>
              </a:ext>
            </a:extLst>
          </p:cNvPr>
          <p:cNvSpPr txBox="1">
            <a:spLocks/>
          </p:cNvSpPr>
          <p:nvPr/>
        </p:nvSpPr>
        <p:spPr>
          <a:xfrm>
            <a:off x="6096000" y="1574883"/>
            <a:ext cx="4500000" cy="3203147"/>
          </a:xfrm>
          <a:prstGeom prst="rect">
            <a:avLst/>
          </a:prstGeom>
          <a:solidFill>
            <a:srgbClr val="EEE5F9"/>
          </a:solidFill>
        </p:spPr>
        <p:txBody>
          <a:bodyPr vert="horz" wrap="square" lIns="180000" tIns="180000" rIns="180000" bIns="180000" rtlCol="0">
            <a:noAutofit/>
          </a:bodyPr>
          <a:lstStyle>
            <a:lvl1pPr marL="180000" indent="-180000" algn="l" defTabSz="914400" rtl="0" eaLnBrk="1" latinLnBrk="0" hangingPunct="1">
              <a:lnSpc>
                <a:spcPct val="95000"/>
              </a:lnSpc>
              <a:spcBef>
                <a:spcPts val="1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Plus Jakarta Sans" pitchFamily="2" charset="0"/>
              <a:buChar char="‒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ploma Plus Jakarta Light" pitchFamily="2" charset="0"/>
                <a:ea typeface="+mn-ea"/>
                <a:cs typeface="Diploma Plus Jakarta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Light" pitchFamily="2" charset="0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6A14B-665A-7FAC-ACF3-29AA92E96AF7}"/>
              </a:ext>
            </a:extLst>
          </p:cNvPr>
          <p:cNvSpPr txBox="1"/>
          <p:nvPr/>
        </p:nvSpPr>
        <p:spPr>
          <a:xfrm>
            <a:off x="771723" y="1724480"/>
            <a:ext cx="4307611" cy="6156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195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Light" pitchFamily="2" charset="0"/>
                <a:ea typeface="+mn-ea"/>
                <a:cs typeface="Diploma Plus Jakarta Light" pitchFamily="2" charset="0"/>
              </a:rPr>
              <a:t>GREAT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SemiBold" pitchFamily="2" charset="0"/>
                <a:ea typeface="+mn-ea"/>
                <a:cs typeface="Diploma Plus Jakarta SemiBold" pitchFamily="2" charset="0"/>
              </a:rPr>
            </a:br>
            <a:r>
              <a:rPr kumimoji="0" lang="en-GB" sz="2201" b="1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KEY ACCOUNT MANAGEMENT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70792-EE8E-538C-9620-A80076C11B2D}"/>
              </a:ext>
            </a:extLst>
          </p:cNvPr>
          <p:cNvSpPr txBox="1"/>
          <p:nvPr/>
        </p:nvSpPr>
        <p:spPr>
          <a:xfrm>
            <a:off x="771722" y="2477971"/>
            <a:ext cx="3189656" cy="20005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71459" marR="0" lvl="0" indent="-271459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rPr>
              <a:t>Relationships</a:t>
            </a:r>
          </a:p>
          <a:p>
            <a:pPr marL="271459" marR="0" lvl="0" indent="-271459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rPr>
              <a:t>Agile and responsive</a:t>
            </a:r>
          </a:p>
          <a:p>
            <a:pPr marL="271459" marR="0" lvl="0" indent="-271459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rPr>
              <a:t>Technical know-how</a:t>
            </a:r>
          </a:p>
          <a:p>
            <a:pPr marL="271459" marR="0" lvl="0" indent="-271459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rPr>
              <a:t>Share of wallet</a:t>
            </a:r>
          </a:p>
          <a:p>
            <a:pPr marL="271459" marR="0" lvl="0" indent="-271459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00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rPr>
              <a:t>End market concentrated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A106C-2E80-DF1E-E363-D0EC38FA2DF5}"/>
              </a:ext>
            </a:extLst>
          </p:cNvPr>
          <p:cNvSpPr txBox="1"/>
          <p:nvPr/>
        </p:nvSpPr>
        <p:spPr>
          <a:xfrm>
            <a:off x="6272805" y="1724490"/>
            <a:ext cx="4307611" cy="6156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195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Light" pitchFamily="2" charset="0"/>
                <a:ea typeface="+mn-ea"/>
                <a:cs typeface="Diploma Plus Jakarta Light" pitchFamily="2" charset="0"/>
              </a:rPr>
              <a:t>GREAT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SemiBold" pitchFamily="2" charset="0"/>
                <a:ea typeface="+mn-ea"/>
                <a:cs typeface="Diploma Plus Jakarta SemiBold" pitchFamily="2" charset="0"/>
              </a:rPr>
            </a:br>
            <a:r>
              <a:rPr kumimoji="0" lang="en-GB" sz="2201" b="1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BUSINESS DEVELOPMENT</a:t>
            </a: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E9327C43-1418-689B-E679-C006D23C6E8A}"/>
              </a:ext>
            </a:extLst>
          </p:cNvPr>
          <p:cNvSpPr/>
          <p:nvPr/>
        </p:nvSpPr>
        <p:spPr>
          <a:xfrm>
            <a:off x="5138471" y="2719251"/>
            <a:ext cx="914400" cy="914400"/>
          </a:xfrm>
          <a:prstGeom prst="mathPlus">
            <a:avLst>
              <a:gd name="adj1" fmla="val 1555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 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DB4C0-2B02-C555-D1F5-D5516BBF8F06}"/>
              </a:ext>
            </a:extLst>
          </p:cNvPr>
          <p:cNvSpPr txBox="1"/>
          <p:nvPr/>
        </p:nvSpPr>
        <p:spPr>
          <a:xfrm>
            <a:off x="595342" y="4915963"/>
            <a:ext cx="10000658" cy="478387"/>
          </a:xfrm>
          <a:prstGeom prst="rect">
            <a:avLst/>
          </a:prstGeom>
          <a:solidFill>
            <a:schemeClr val="accent1"/>
          </a:solidFill>
        </p:spPr>
        <p:txBody>
          <a:bodyPr wrap="square" lIns="216000" tIns="54000" rIns="216000" bIns="54000" rtlCol="0" anchor="ctr" anchorCtr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latin typeface="Diploma Plus Jakarta" pitchFamily="2" charset="0"/>
                <a:cs typeface="Diploma Plus Jakarta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Aptos" panose="020B0004020202020204" pitchFamily="34" charset="0"/>
                <a:cs typeface="Diploma Plus Jakarta ExtraBold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Aptos" panose="020B0004020202020204" pitchFamily="34" charset="0"/>
                <a:cs typeface="Diploma Plus Jakarta ExtraBold" pitchFamily="2" charset="0"/>
              </a:rPr>
              <a:t>Improving our growth execution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9948A0-EB97-8C16-5DEC-BFDB43C46C75}"/>
              </a:ext>
            </a:extLst>
          </p:cNvPr>
          <p:cNvSpPr txBox="1">
            <a:spLocks/>
          </p:cNvSpPr>
          <p:nvPr/>
        </p:nvSpPr>
        <p:spPr>
          <a:xfrm>
            <a:off x="6272805" y="2477976"/>
            <a:ext cx="4307611" cy="147796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1pPr>
            <a:lvl2pPr marL="562996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1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/>
                <a:ea typeface="+mn-ea"/>
                <a:cs typeface="+mn-cs"/>
              </a:rPr>
              <a:t>Strategic sales leadership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1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/>
                <a:ea typeface="+mn-ea"/>
                <a:cs typeface="+mn-cs"/>
              </a:rPr>
              <a:t>Developing new markets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1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/>
                <a:ea typeface="+mn-ea"/>
                <a:cs typeface="+mn-cs"/>
              </a:rPr>
              <a:t>Broader end market knowledge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1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/>
                <a:ea typeface="+mn-ea"/>
                <a:cs typeface="+mn-cs"/>
              </a:rPr>
              <a:t>Scalable sales processes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1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/>
                <a:ea typeface="+mn-ea"/>
                <a:cs typeface="+mn-cs"/>
              </a:rPr>
              <a:t>Hunter capability and culture</a:t>
            </a:r>
            <a:endParaRPr kumimoji="0" lang="en-GB" sz="180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iploma Plus Jakarta"/>
              <a:ea typeface="+mn-ea"/>
              <a:cs typeface="+mn-cs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838AD9CB-113F-1A39-C43F-E96EAC68421A}"/>
              </a:ext>
            </a:extLst>
          </p:cNvPr>
          <p:cNvSpPr txBox="1">
            <a:spLocks/>
          </p:cNvSpPr>
          <p:nvPr/>
        </p:nvSpPr>
        <p:spPr>
          <a:xfrm>
            <a:off x="587378" y="441333"/>
            <a:ext cx="11077188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6200C9"/>
                </a:solidFill>
                <a:effectLst/>
                <a:uLnTx/>
                <a:uFillTx/>
                <a:latin typeface="Diploma Plus Jakarta ExtraBold"/>
                <a:ea typeface="+mj-ea"/>
                <a:cs typeface="+mj-cs"/>
              </a:rPr>
              <a:t>Sales Excellence</a:t>
            </a:r>
          </a:p>
        </p:txBody>
      </p:sp>
    </p:spTree>
    <p:extLst>
      <p:ext uri="{BB962C8B-B14F-4D97-AF65-F5344CB8AC3E}">
        <p14:creationId xmlns:p14="http://schemas.microsoft.com/office/powerpoint/2010/main" val="25913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7378" y="441333"/>
            <a:ext cx="11077188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dirty="0"/>
              <a:t>Acquisitions to accelerate organic growth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68C8ACB8-E9AB-B49F-6F71-4F4B43F4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3CBBDF21-76E9-F2EF-397C-BC5E0F1CF631}"/>
              </a:ext>
            </a:extLst>
          </p:cNvPr>
          <p:cNvSpPr txBox="1">
            <a:spLocks/>
          </p:cNvSpPr>
          <p:nvPr/>
        </p:nvSpPr>
        <p:spPr>
          <a:xfrm>
            <a:off x="937237" y="1484314"/>
            <a:ext cx="4860000" cy="1440000"/>
          </a:xfrm>
          <a:prstGeom prst="rect">
            <a:avLst/>
          </a:prstGeom>
          <a:solidFill>
            <a:srgbClr val="EEE5F9"/>
          </a:solidFill>
        </p:spPr>
        <p:txBody>
          <a:bodyPr wrap="none" lIns="144000" tIns="72000" rIns="0" bIns="7200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Plus Jakarta Sans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200C9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Core business characteristics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Value add / high gross margin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601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Organic growth potential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601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Capable management teams we can back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95B14D8-B569-799F-E42C-3907838F8633}"/>
              </a:ext>
            </a:extLst>
          </p:cNvPr>
          <p:cNvSpPr txBox="1">
            <a:spLocks/>
          </p:cNvSpPr>
          <p:nvPr/>
        </p:nvSpPr>
        <p:spPr>
          <a:xfrm>
            <a:off x="937237" y="3029217"/>
            <a:ext cx="4860000" cy="1440000"/>
          </a:xfrm>
          <a:prstGeom prst="rect">
            <a:avLst/>
          </a:prstGeom>
          <a:solidFill>
            <a:srgbClr val="EEE5F9"/>
          </a:solidFill>
        </p:spPr>
        <p:txBody>
          <a:bodyPr wrap="none" lIns="144000" tIns="72000" rIns="0" bIns="7200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Plus Jakarta Sans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200C9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Strategic fit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Accelerates one or more organic growth bucket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Brings expertise / capability / culture to open growth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Bolt-on, lift-and-shift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601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Targets strategic ‘white space’ priorities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9F2984-C76A-BD21-BCA8-F13A4EF35F26}"/>
              </a:ext>
            </a:extLst>
          </p:cNvPr>
          <p:cNvSpPr txBox="1">
            <a:spLocks/>
          </p:cNvSpPr>
          <p:nvPr/>
        </p:nvSpPr>
        <p:spPr>
          <a:xfrm>
            <a:off x="937237" y="4574122"/>
            <a:ext cx="4860000" cy="1440000"/>
          </a:xfrm>
          <a:prstGeom prst="rect">
            <a:avLst/>
          </a:prstGeom>
          <a:solidFill>
            <a:srgbClr val="EEE5F9"/>
          </a:solidFill>
        </p:spPr>
        <p:txBody>
          <a:bodyPr wrap="none" lIns="144000" tIns="72000" rIns="0" bIns="7200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Plus Jakarta Sans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200C9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Discipline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601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Portfolio focus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601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Management bandwidth 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601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20% ROATCE potential / Covers cost of capital in year 1 </a:t>
            </a:r>
          </a:p>
          <a:p>
            <a:pPr marL="143998" marR="0" lvl="0" indent="-143998" algn="l" defTabSz="914400" rtl="0" eaLnBrk="1" fontAlgn="auto" latinLnBrk="0" hangingPunct="1">
              <a:lnSpc>
                <a:spcPct val="95000"/>
              </a:lnSpc>
              <a:spcBef>
                <a:spcPts val="601"/>
              </a:spcBef>
              <a:spcAft>
                <a:spcPts val="0"/>
              </a:spcAft>
              <a:buClr>
                <a:srgbClr val="620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Balance sheet leverage &lt; 2x (c. £700m)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CBF38C-557B-AC8F-F0CF-D2C0DD8A4D53}"/>
              </a:ext>
            </a:extLst>
          </p:cNvPr>
          <p:cNvGrpSpPr/>
          <p:nvPr/>
        </p:nvGrpSpPr>
        <p:grpSpPr>
          <a:xfrm>
            <a:off x="6485006" y="1467732"/>
            <a:ext cx="4977537" cy="4539756"/>
            <a:chOff x="6444062" y="2190751"/>
            <a:chExt cx="4977539" cy="35211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AC2E8C-AD89-CC5B-109D-0DBFB29FB7B7}"/>
                </a:ext>
              </a:extLst>
            </p:cNvPr>
            <p:cNvSpPr/>
            <p:nvPr/>
          </p:nvSpPr>
          <p:spPr>
            <a:xfrm>
              <a:off x="6444062" y="2190751"/>
              <a:ext cx="4977539" cy="3521117"/>
            </a:xfrm>
            <a:prstGeom prst="rect">
              <a:avLst/>
            </a:prstGeom>
            <a:solidFill>
              <a:srgbClr val="ECEE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1E564A1-8C85-B912-4BDC-AB7FE086938B}"/>
                </a:ext>
              </a:extLst>
            </p:cNvPr>
            <p:cNvGrpSpPr/>
            <p:nvPr/>
          </p:nvGrpSpPr>
          <p:grpSpPr>
            <a:xfrm>
              <a:off x="6647254" y="4788538"/>
              <a:ext cx="4327365" cy="716152"/>
              <a:chOff x="6261832" y="5321464"/>
              <a:chExt cx="4327365" cy="716152"/>
            </a:xfrm>
          </p:grpSpPr>
          <p:sp>
            <p:nvSpPr>
              <p:cNvPr id="23" name="Text Placeholder 14">
                <a:extLst>
                  <a:ext uri="{FF2B5EF4-FFF2-40B4-BE49-F238E27FC236}">
                    <a16:creationId xmlns:a16="http://schemas.microsoft.com/office/drawing/2014/main" id="{FF39506F-8A2B-5BF8-C407-DC11DE241E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61832" y="5321464"/>
                <a:ext cx="2039021" cy="716152"/>
              </a:xfrm>
              <a:prstGeom prst="rect">
                <a:avLst/>
              </a:prstGeom>
            </p:spPr>
            <p:txBody>
              <a:bodyPr vert="horz" wrap="none" lIns="0" tIns="0" rIns="0" bIns="0" rtlCol="0" anchor="t" anchorCtr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7200" b="1" i="0" kern="1200" cap="none" baseline="0">
                    <a:solidFill>
                      <a:schemeClr val="accent3"/>
                    </a:solidFill>
                    <a:latin typeface="Plus Jakarta Sans ExtraBold" pitchFamily="2" charset="77"/>
                    <a:ea typeface="+mn-ea"/>
                    <a:cs typeface="Plus Jakarta Sans ExtraBold" pitchFamily="2" charset="77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0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0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00BC"/>
                    </a:solidFill>
                    <a:effectLst/>
                    <a:uLnTx/>
                    <a:uFillTx/>
                    <a:latin typeface="Diploma Plus Jakarta ExtraBold" pitchFamily="2" charset="0"/>
                    <a:ea typeface="+mn-ea"/>
                    <a:cs typeface="Diploma Plus Jakarta ExtraBold" pitchFamily="2" charset="0"/>
                  </a:rPr>
                  <a:t>5-10 </a:t>
                </a:r>
              </a:p>
            </p:txBody>
          </p:sp>
          <p:sp>
            <p:nvSpPr>
              <p:cNvPr id="24" name="Text Placeholder 19">
                <a:extLst>
                  <a:ext uri="{FF2B5EF4-FFF2-40B4-BE49-F238E27FC236}">
                    <a16:creationId xmlns:a16="http://schemas.microsoft.com/office/drawing/2014/main" id="{3A56D310-0F4D-B90D-F453-40D85827BC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73232" y="5369863"/>
                <a:ext cx="2115965" cy="596892"/>
              </a:xfrm>
              <a:prstGeom prst="rect">
                <a:avLst/>
              </a:prstGeom>
            </p:spPr>
            <p:txBody>
              <a:bodyPr vert="horz" wrap="none" lIns="0" tIns="0" rIns="0" bIns="0" rtlCol="0" anchor="t" anchorCtr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800" b="0" i="0" kern="1200" cap="none" baseline="0">
                    <a:solidFill>
                      <a:schemeClr val="accent1"/>
                    </a:solidFill>
                    <a:latin typeface="Plus Jakarta Sans Medium" pitchFamily="2" charset="77"/>
                    <a:ea typeface="+mn-ea"/>
                    <a:cs typeface="Plus Jakarta Sans Medium" pitchFamily="2" charset="77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0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0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00BC"/>
                    </a:solidFill>
                    <a:effectLst/>
                    <a:uLnTx/>
                    <a:uFillTx/>
                    <a:latin typeface="Diploma Plus Jakarta Medium" pitchFamily="2" charset="0"/>
                    <a:ea typeface="+mn-ea"/>
                    <a:cs typeface="Diploma Plus Jakarta Medium" pitchFamily="2" charset="0"/>
                  </a:rPr>
                  <a:t>STRATEGIC AMBITION</a:t>
                </a:r>
                <a:br>
                  <a:rPr kumimoji="0" lang="en-US" sz="140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00BC"/>
                    </a:solidFill>
                    <a:effectLst/>
                    <a:uLnTx/>
                    <a:uFillTx/>
                    <a:latin typeface="Diploma Plus Jakarta Medium" pitchFamily="2" charset="0"/>
                    <a:ea typeface="+mn-ea"/>
                    <a:cs typeface="Diploma Plus Jakarta Medium" pitchFamily="2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BOLT-ONS EACH YEAR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all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OCCASIONAL BIGGER DEAL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6D1726-6D9A-7BB5-B368-9E9108D44003}"/>
                </a:ext>
              </a:extLst>
            </p:cNvPr>
            <p:cNvGrpSpPr/>
            <p:nvPr/>
          </p:nvGrpSpPr>
          <p:grpSpPr>
            <a:xfrm>
              <a:off x="6949471" y="2297005"/>
              <a:ext cx="3637005" cy="716151"/>
              <a:chOff x="6761302" y="2137519"/>
              <a:chExt cx="3637005" cy="716151"/>
            </a:xfrm>
          </p:grpSpPr>
          <p:sp>
            <p:nvSpPr>
              <p:cNvPr id="21" name="Text Placeholder 14">
                <a:extLst>
                  <a:ext uri="{FF2B5EF4-FFF2-40B4-BE49-F238E27FC236}">
                    <a16:creationId xmlns:a16="http://schemas.microsoft.com/office/drawing/2014/main" id="{ADBE8EFC-DE19-4339-BE42-AAB89F760F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1302" y="2137519"/>
                <a:ext cx="968214" cy="716151"/>
              </a:xfrm>
              <a:prstGeom prst="rect">
                <a:avLst/>
              </a:prstGeom>
            </p:spPr>
            <p:txBody>
              <a:bodyPr vert="horz" wrap="none" lIns="0" tIns="0" rIns="0" bIns="0" rtlCol="0" anchor="t" anchorCtr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7200" b="1" i="0" kern="1200" cap="none" baseline="0">
                    <a:solidFill>
                      <a:schemeClr val="accent3"/>
                    </a:solidFill>
                    <a:latin typeface="Plus Jakarta Sans ExtraBold" pitchFamily="2" charset="77"/>
                    <a:ea typeface="+mn-ea"/>
                    <a:cs typeface="Plus Jakarta Sans ExtraBold" pitchFamily="2" charset="77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0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0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00BC"/>
                    </a:solidFill>
                    <a:effectLst/>
                    <a:uLnTx/>
                    <a:uFillTx/>
                    <a:latin typeface="Diploma Plus Jakarta ExtraBold" pitchFamily="2" charset="0"/>
                    <a:ea typeface="+mn-ea"/>
                    <a:cs typeface="Diploma Plus Jakarta ExtraBold" pitchFamily="2" charset="0"/>
                  </a:rPr>
                  <a:t>42</a:t>
                </a:r>
              </a:p>
            </p:txBody>
          </p:sp>
          <p:sp>
            <p:nvSpPr>
              <p:cNvPr id="22" name="Text Placeholder 19">
                <a:extLst>
                  <a:ext uri="{FF2B5EF4-FFF2-40B4-BE49-F238E27FC236}">
                    <a16:creationId xmlns:a16="http://schemas.microsoft.com/office/drawing/2014/main" id="{BDA16162-8D96-4F5B-81C1-593BC6F32E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70485" y="2338700"/>
                <a:ext cx="1727822" cy="334403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800" b="0" i="0" kern="1200" cap="none" baseline="0">
                    <a:solidFill>
                      <a:schemeClr val="accent1"/>
                    </a:solidFill>
                    <a:latin typeface="Plus Jakarta Sans Medium" pitchFamily="2" charset="77"/>
                    <a:ea typeface="+mn-ea"/>
                    <a:cs typeface="Plus Jakarta Sans Medium" pitchFamily="2" charset="77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0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0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00BC"/>
                    </a:solidFill>
                    <a:effectLst/>
                    <a:uLnTx/>
                    <a:uFillTx/>
                    <a:latin typeface="Diploma Plus Jakarta Medium" pitchFamily="2" charset="0"/>
                    <a:ea typeface="+mn-ea"/>
                    <a:cs typeface="Diploma Plus Jakarta Medium" pitchFamily="2" charset="0"/>
                  </a:rPr>
                  <a:t>ACQUISITIONS SINCE 2019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endParaRPr>
              </a:p>
            </p:txBody>
          </p:sp>
        </p:grpSp>
        <p:sp>
          <p:nvSpPr>
            <p:cNvPr id="14" name="Text Placeholder 14">
              <a:extLst>
                <a:ext uri="{FF2B5EF4-FFF2-40B4-BE49-F238E27FC236}">
                  <a16:creationId xmlns:a16="http://schemas.microsoft.com/office/drawing/2014/main" id="{88A24135-384E-DAD2-5744-C6EAE5B420A1}"/>
                </a:ext>
              </a:extLst>
            </p:cNvPr>
            <p:cNvSpPr txBox="1">
              <a:spLocks/>
            </p:cNvSpPr>
            <p:nvPr/>
          </p:nvSpPr>
          <p:spPr>
            <a:xfrm>
              <a:off x="6646174" y="3579272"/>
              <a:ext cx="1731244" cy="620664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7200" b="1" i="0" kern="1200" cap="none" baseline="0">
                  <a:solidFill>
                    <a:schemeClr val="accent3"/>
                  </a:solidFill>
                  <a:latin typeface="Plus Jakarta Sans ExtraBold" pitchFamily="2" charset="77"/>
                  <a:ea typeface="+mn-ea"/>
                  <a:cs typeface="Plus Jakarta Sans ExtraBold" pitchFamily="2" charset="77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D00B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TOTAL SPEND</a:t>
              </a:r>
              <a:br>
                <a:rPr kumimoji="0" lang="en-US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4D00B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</a:b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200C9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£1.3bn</a:t>
              </a:r>
            </a:p>
          </p:txBody>
        </p:sp>
        <p:sp>
          <p:nvSpPr>
            <p:cNvPr id="15" name="Text Placeholder 14">
              <a:extLst>
                <a:ext uri="{FF2B5EF4-FFF2-40B4-BE49-F238E27FC236}">
                  <a16:creationId xmlns:a16="http://schemas.microsoft.com/office/drawing/2014/main" id="{DB117958-2139-0015-C751-04B22F1A5BCF}"/>
                </a:ext>
              </a:extLst>
            </p:cNvPr>
            <p:cNvSpPr txBox="1">
              <a:spLocks/>
            </p:cNvSpPr>
            <p:nvPr/>
          </p:nvSpPr>
          <p:spPr>
            <a:xfrm>
              <a:off x="8561509" y="3579272"/>
              <a:ext cx="1481176" cy="620664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7200" b="1" i="0" kern="1200" cap="none" baseline="0">
                  <a:solidFill>
                    <a:schemeClr val="accent3"/>
                  </a:solidFill>
                  <a:latin typeface="Plus Jakarta Sans ExtraBold" pitchFamily="2" charset="77"/>
                  <a:ea typeface="+mn-ea"/>
                  <a:cs typeface="Plus Jakarta Sans ExtraBold" pitchFamily="2" charset="77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4D00B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ORGANIC GROWTH</a:t>
              </a:r>
              <a:br>
                <a:rPr kumimoji="0" lang="en-US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4D00B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</a:b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200C9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10%</a:t>
              </a:r>
            </a:p>
          </p:txBody>
        </p:sp>
        <p:sp>
          <p:nvSpPr>
            <p:cNvPr id="16" name="Text Placeholder 14">
              <a:extLst>
                <a:ext uri="{FF2B5EF4-FFF2-40B4-BE49-F238E27FC236}">
                  <a16:creationId xmlns:a16="http://schemas.microsoft.com/office/drawing/2014/main" id="{3834F68C-2D2D-D442-64B7-2A67FB9AC2DB}"/>
                </a:ext>
              </a:extLst>
            </p:cNvPr>
            <p:cNvSpPr txBox="1">
              <a:spLocks/>
            </p:cNvSpPr>
            <p:nvPr/>
          </p:nvSpPr>
          <p:spPr>
            <a:xfrm>
              <a:off x="10226773" y="3579272"/>
              <a:ext cx="1048364" cy="620664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7200" b="1" i="0" kern="1200" cap="none" baseline="0">
                  <a:solidFill>
                    <a:schemeClr val="accent3"/>
                  </a:solidFill>
                  <a:latin typeface="Plus Jakarta Sans ExtraBold" pitchFamily="2" charset="77"/>
                  <a:ea typeface="+mn-ea"/>
                  <a:cs typeface="Plus Jakarta Sans ExtraBold" pitchFamily="2" charset="77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4D00B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ROATICE</a:t>
              </a:r>
              <a:br>
                <a:rPr kumimoji="0" lang="en-US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4D00B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</a:b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200C9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Diploma Plus Jakarta ExtraBold" pitchFamily="2" charset="0"/>
                  <a:ea typeface="+mn-ea"/>
                  <a:cs typeface="Diploma Plus Jakarta ExtraBold" pitchFamily="2" charset="0"/>
                </a:rPr>
                <a:t>17%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6405657-442F-B3E9-5BE2-50169D5CFD12}"/>
                </a:ext>
              </a:extLst>
            </p:cNvPr>
            <p:cNvCxnSpPr>
              <a:cxnSpLocks/>
            </p:cNvCxnSpPr>
            <p:nvPr/>
          </p:nvCxnSpPr>
          <p:spPr>
            <a:xfrm>
              <a:off x="6567402" y="3247966"/>
              <a:ext cx="473085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7C7E61-AC82-07B3-234E-94872BC614EE}"/>
                </a:ext>
              </a:extLst>
            </p:cNvPr>
            <p:cNvCxnSpPr>
              <a:cxnSpLocks/>
            </p:cNvCxnSpPr>
            <p:nvPr/>
          </p:nvCxnSpPr>
          <p:spPr>
            <a:xfrm>
              <a:off x="6567402" y="4632195"/>
              <a:ext cx="473085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870E06-45E4-061E-188A-8F0A201D948D}"/>
                </a:ext>
              </a:extLst>
            </p:cNvPr>
            <p:cNvCxnSpPr>
              <a:cxnSpLocks/>
            </p:cNvCxnSpPr>
            <p:nvPr/>
          </p:nvCxnSpPr>
          <p:spPr>
            <a:xfrm>
              <a:off x="8460040" y="3341193"/>
              <a:ext cx="0" cy="11967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2B2539-9020-17FA-81C2-3BA7366652C7}"/>
                </a:ext>
              </a:extLst>
            </p:cNvPr>
            <p:cNvCxnSpPr>
              <a:cxnSpLocks/>
            </p:cNvCxnSpPr>
            <p:nvPr/>
          </p:nvCxnSpPr>
          <p:spPr>
            <a:xfrm>
              <a:off x="10163013" y="3341193"/>
              <a:ext cx="0" cy="11967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E4F764F9-FAFD-825D-8F76-636466D3FE44}"/>
              </a:ext>
            </a:extLst>
          </p:cNvPr>
          <p:cNvSpPr/>
          <p:nvPr/>
        </p:nvSpPr>
        <p:spPr>
          <a:xfrm>
            <a:off x="5917569" y="3005591"/>
            <a:ext cx="516809" cy="1666068"/>
          </a:xfrm>
          <a:prstGeom prst="chevron">
            <a:avLst>
              <a:gd name="adj" fmla="val 9428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4C7C4-6869-81E8-D4E9-378FF538F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Developing our differentiated value-add businesses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CCF126-054D-526E-268C-1509C95E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36" name="Trapezium 35">
            <a:extLst>
              <a:ext uri="{FF2B5EF4-FFF2-40B4-BE49-F238E27FC236}">
                <a16:creationId xmlns:a16="http://schemas.microsoft.com/office/drawing/2014/main" id="{A4BF4462-B4AD-3D24-D7EC-2C5FD8CBC0EC}"/>
              </a:ext>
            </a:extLst>
          </p:cNvPr>
          <p:cNvSpPr/>
          <p:nvPr/>
        </p:nvSpPr>
        <p:spPr>
          <a:xfrm rot="16200000">
            <a:off x="2417132" y="1293495"/>
            <a:ext cx="4681700" cy="5300424"/>
          </a:xfrm>
          <a:prstGeom prst="trapezoid">
            <a:avLst>
              <a:gd name="adj" fmla="val 14621"/>
            </a:avLst>
          </a:prstGeom>
          <a:gradFill>
            <a:gsLst>
              <a:gs pos="0">
                <a:srgbClr val="E5E5E5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6EB5F24-E4A7-9281-8408-89E652D310DA}"/>
              </a:ext>
            </a:extLst>
          </p:cNvPr>
          <p:cNvSpPr/>
          <p:nvPr/>
        </p:nvSpPr>
        <p:spPr>
          <a:xfrm>
            <a:off x="664850" y="2247804"/>
            <a:ext cx="3440626" cy="3440626"/>
          </a:xfrm>
          <a:prstGeom prst="ellipse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AB6C412-9815-2511-4165-46AE3AA9A7D7}"/>
              </a:ext>
            </a:extLst>
          </p:cNvPr>
          <p:cNvSpPr/>
          <p:nvPr/>
        </p:nvSpPr>
        <p:spPr>
          <a:xfrm>
            <a:off x="5626719" y="1484313"/>
            <a:ext cx="4967609" cy="49676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 Placeholder 49">
            <a:extLst>
              <a:ext uri="{FF2B5EF4-FFF2-40B4-BE49-F238E27FC236}">
                <a16:creationId xmlns:a16="http://schemas.microsoft.com/office/drawing/2014/main" id="{5346BB56-0AF1-E9FF-17FB-100E013CF085}"/>
              </a:ext>
            </a:extLst>
          </p:cNvPr>
          <p:cNvSpPr txBox="1">
            <a:spLocks/>
          </p:cNvSpPr>
          <p:nvPr/>
        </p:nvSpPr>
        <p:spPr>
          <a:xfrm>
            <a:off x="1214627" y="2775483"/>
            <a:ext cx="2798843" cy="238526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20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8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5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144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FROM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£10m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Business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D00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Hands-on business leader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D00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Individuals wear many hats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D00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Responsive service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D00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Manual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D00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Family feel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D00BD"/>
              </a:solidFill>
              <a:effectLst/>
              <a:uLnTx/>
              <a:uFillTx/>
              <a:latin typeface="Diploma Plus Jakarta" pitchFamily="2" charset="0"/>
              <a:ea typeface="+mn-ea"/>
              <a:cs typeface="Diploma Plus Jakarta" pitchFamily="2" charset="0"/>
            </a:endParaRPr>
          </a:p>
        </p:txBody>
      </p:sp>
      <p:sp>
        <p:nvSpPr>
          <p:cNvPr id="40" name="Text Placeholder 49">
            <a:extLst>
              <a:ext uri="{FF2B5EF4-FFF2-40B4-BE49-F238E27FC236}">
                <a16:creationId xmlns:a16="http://schemas.microsoft.com/office/drawing/2014/main" id="{89FE0C3C-15C2-A00D-A139-BEC9AD31E815}"/>
              </a:ext>
            </a:extLst>
          </p:cNvPr>
          <p:cNvSpPr txBox="1">
            <a:spLocks/>
          </p:cNvSpPr>
          <p:nvPr/>
        </p:nvSpPr>
        <p:spPr>
          <a:xfrm>
            <a:off x="6565588" y="2132727"/>
            <a:ext cx="3700017" cy="35932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20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8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5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144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 kern="120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TO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£200m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Business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Strategic, structured leadership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Broader management capability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Seamless, customer-led processes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Technology-enabled; data, automation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Commercial, agile, innovative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Retaining culture with a bigger team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ploma Plus Jakarta" pitchFamily="2" charset="0"/>
              <a:ea typeface="+mn-ea"/>
              <a:cs typeface="Diploma Plus Jakarta" pitchFamily="2" charset="0"/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F5FDE667-C3DF-9046-9E43-0D03EB4C52E3}"/>
              </a:ext>
            </a:extLst>
          </p:cNvPr>
          <p:cNvSpPr/>
          <p:nvPr/>
        </p:nvSpPr>
        <p:spPr>
          <a:xfrm>
            <a:off x="4449697" y="3022171"/>
            <a:ext cx="832801" cy="2003944"/>
          </a:xfrm>
          <a:prstGeom prst="chevron">
            <a:avLst>
              <a:gd name="adj" fmla="val 9428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5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2630D-B03E-A8A3-A110-58F1B687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90" y="455615"/>
            <a:ext cx="10674235" cy="600164"/>
          </a:xfrm>
        </p:spPr>
        <p:txBody>
          <a:bodyPr/>
          <a:lstStyle/>
          <a:p>
            <a:r>
              <a:rPr lang="en-US" dirty="0"/>
              <a:t>Leadership in a bigger de-</a:t>
            </a:r>
            <a:r>
              <a:rPr lang="en-US" dirty="0" err="1"/>
              <a:t>centralised</a:t>
            </a:r>
            <a:r>
              <a:rPr lang="en-US" dirty="0"/>
              <a:t> Group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B9D7F1-C7F2-756E-873C-F99B3ED335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| Leadership for Growth 2025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86D2CF-CF41-A8CE-C1C3-F1DBCD42F0B2}"/>
              </a:ext>
            </a:extLst>
          </p:cNvPr>
          <p:cNvGrpSpPr/>
          <p:nvPr/>
        </p:nvGrpSpPr>
        <p:grpSpPr>
          <a:xfrm>
            <a:off x="590550" y="1393999"/>
            <a:ext cx="10373797" cy="4361584"/>
            <a:chOff x="307543" y="1352572"/>
            <a:chExt cx="10851237" cy="4665328"/>
          </a:xfrm>
        </p:grpSpPr>
        <p:sp>
          <p:nvSpPr>
            <p:cNvPr id="3" name="Text Placeholder 6">
              <a:extLst>
                <a:ext uri="{FF2B5EF4-FFF2-40B4-BE49-F238E27FC236}">
                  <a16:creationId xmlns:a16="http://schemas.microsoft.com/office/drawing/2014/main" id="{A3AC5AF2-A44F-F9EB-83AB-0F6DE3280451}"/>
                </a:ext>
              </a:extLst>
            </p:cNvPr>
            <p:cNvSpPr txBox="1">
              <a:spLocks/>
            </p:cNvSpPr>
            <p:nvPr/>
          </p:nvSpPr>
          <p:spPr>
            <a:xfrm>
              <a:off x="307543" y="1891966"/>
              <a:ext cx="1760383" cy="4125934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144000" tIns="21600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18 Business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Units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1" b="1" i="0" u="none" strike="noStrike" kern="1200" cap="none" spc="20" normalizeH="0" baseline="0" noProof="0" dirty="0">
                <a:ln>
                  <a:noFill/>
                </a:ln>
                <a:solidFill>
                  <a:srgbClr val="F3F0F1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5 Sector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Leaders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1" b="1" i="0" u="none" strike="noStrike" kern="1200" cap="none" spc="20" normalizeH="0" baseline="0" noProof="0" dirty="0">
                <a:ln>
                  <a:noFill/>
                </a:ln>
                <a:solidFill>
                  <a:srgbClr val="F3F0F1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Simple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Group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Frameworks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1" b="1" i="0" u="none" strike="noStrike" kern="1200" cap="none" spc="20" normalizeH="0" baseline="0" noProof="0" dirty="0">
                <a:ln>
                  <a:noFill/>
                </a:ln>
                <a:solidFill>
                  <a:srgbClr val="F3F0F1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Lean Structure </a:t>
              </a:r>
              <a:b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</a:br>
              <a:endParaRPr kumimoji="0" lang="en-US" sz="1401" b="1" i="0" u="none" strike="noStrike" kern="1200" cap="none" spc="20" normalizeH="0" baseline="0" noProof="0" dirty="0">
                <a:ln>
                  <a:noFill/>
                </a:ln>
                <a:solidFill>
                  <a:srgbClr val="F3F0F1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Skilled Management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1" b="1" i="0" u="none" strike="noStrike" kern="1200" cap="none" spc="20" normalizeH="0" baseline="0" noProof="0" dirty="0">
                <a:ln>
                  <a:noFill/>
                </a:ln>
                <a:solidFill>
                  <a:srgbClr val="F3F0F1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20" normalizeH="0" baseline="0" noProof="0" dirty="0">
                  <a:ln>
                    <a:noFill/>
                  </a:ln>
                  <a:solidFill>
                    <a:srgbClr val="F3F0F1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Culture/Mood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1B7CF6-9352-8264-41EA-F0532843F17C}"/>
                </a:ext>
              </a:extLst>
            </p:cNvPr>
            <p:cNvGrpSpPr/>
            <p:nvPr/>
          </p:nvGrpSpPr>
          <p:grpSpPr>
            <a:xfrm>
              <a:off x="4021734" y="1910851"/>
              <a:ext cx="1723379" cy="3050479"/>
              <a:chOff x="4315977" y="1679952"/>
              <a:chExt cx="1799807" cy="318576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A8E682-7E7E-6ADF-DFA5-4C2DA216F77D}"/>
                  </a:ext>
                </a:extLst>
              </p:cNvPr>
              <p:cNvSpPr/>
              <p:nvPr/>
            </p:nvSpPr>
            <p:spPr>
              <a:xfrm>
                <a:off x="4315977" y="1679952"/>
                <a:ext cx="1799807" cy="3185761"/>
              </a:xfrm>
              <a:prstGeom prst="rect">
                <a:avLst/>
              </a:prstGeom>
              <a:solidFill>
                <a:srgbClr val="CEF9F0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108000" rIns="0" bIns="72000" rtlCol="0" anchor="t" anchorCtr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0" cap="none" spc="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International</a:t>
                </a:r>
              </a:p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0" cap="none" spc="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Controls</a:t>
                </a:r>
              </a:p>
            </p:txBody>
          </p:sp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9DD0B8AF-2F36-1007-D66F-EFE5032155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6259" y="2406068"/>
                <a:ext cx="1619241" cy="252000"/>
              </a:xfrm>
              <a:prstGeom prst="rect">
                <a:avLst/>
              </a:prstGeom>
              <a:solidFill>
                <a:srgbClr val="52E2AC"/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IS Group </a:t>
                </a:r>
              </a:p>
            </p:txBody>
          </p:sp>
          <p:sp>
            <p:nvSpPr>
              <p:cNvPr id="8" name="Text Placeholder 6">
                <a:extLst>
                  <a:ext uri="{FF2B5EF4-FFF2-40B4-BE49-F238E27FC236}">
                    <a16:creationId xmlns:a16="http://schemas.microsoft.com/office/drawing/2014/main" id="{B48077AA-B527-CEB3-755B-DCFD5E9A54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6259" y="2719259"/>
                <a:ext cx="1619241" cy="252000"/>
              </a:xfrm>
              <a:prstGeom prst="rect">
                <a:avLst/>
              </a:prstGeom>
              <a:solidFill>
                <a:srgbClr val="52E2AC"/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Clarendon</a:t>
                </a:r>
              </a:p>
            </p:txBody>
          </p:sp>
          <p:sp>
            <p:nvSpPr>
              <p:cNvPr id="9" name="Text Placeholder 6">
                <a:extLst>
                  <a:ext uri="{FF2B5EF4-FFF2-40B4-BE49-F238E27FC236}">
                    <a16:creationId xmlns:a16="http://schemas.microsoft.com/office/drawing/2014/main" id="{9F21DD21-611E-343A-FB09-1A481E8397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6259" y="3032186"/>
                <a:ext cx="1619241" cy="252000"/>
              </a:xfrm>
              <a:prstGeom prst="rect">
                <a:avLst/>
              </a:prstGeom>
              <a:solidFill>
                <a:srgbClr val="52E2AC"/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Peerless</a:t>
                </a:r>
              </a:p>
            </p:txBody>
          </p:sp>
          <p:sp>
            <p:nvSpPr>
              <p:cNvPr id="10" name="Text Placeholder 6">
                <a:extLst>
                  <a:ext uri="{FF2B5EF4-FFF2-40B4-BE49-F238E27FC236}">
                    <a16:creationId xmlns:a16="http://schemas.microsoft.com/office/drawing/2014/main" id="{44324F63-EBDE-6663-AC95-61CB9775D9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6259" y="3341582"/>
                <a:ext cx="1619241" cy="252000"/>
              </a:xfrm>
              <a:prstGeom prst="rect">
                <a:avLst/>
              </a:prstGeom>
              <a:solidFill>
                <a:srgbClr val="52E2AC"/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Shoal</a:t>
                </a:r>
              </a:p>
            </p:txBody>
          </p:sp>
          <p:sp>
            <p:nvSpPr>
              <p:cNvPr id="11" name="Text Placeholder 6">
                <a:extLst>
                  <a:ext uri="{FF2B5EF4-FFF2-40B4-BE49-F238E27FC236}">
                    <a16:creationId xmlns:a16="http://schemas.microsoft.com/office/drawing/2014/main" id="{D7E22D61-0CCD-211A-AAB9-070822738C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6259" y="3656791"/>
                <a:ext cx="1619241" cy="252000"/>
              </a:xfrm>
              <a:prstGeom prst="rect">
                <a:avLst/>
              </a:prstGeom>
              <a:solidFill>
                <a:srgbClr val="52E2AC"/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T.I.E. </a:t>
                </a:r>
              </a:p>
            </p:txBody>
          </p:sp>
          <p:sp>
            <p:nvSpPr>
              <p:cNvPr id="12" name="Text Placeholder 49">
                <a:extLst>
                  <a:ext uri="{FF2B5EF4-FFF2-40B4-BE49-F238E27FC236}">
                    <a16:creationId xmlns:a16="http://schemas.microsoft.com/office/drawing/2014/main" id="{9E000FF8-9E0F-D4CC-AE5A-DBFFA765A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3784" y="4405940"/>
                <a:ext cx="703958" cy="412572"/>
              </a:xfrm>
              <a:prstGeom prst="rect">
                <a:avLst/>
              </a:prstGeom>
            </p:spPr>
            <p:txBody>
              <a:bodyPr wrap="none" lIns="0" tIns="0" rIns="0" bIns="0" anchor="b" anchorCtr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20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8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5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1"/>
                  </a:spcBef>
                  <a:spcAft>
                    <a:spcPts val="800"/>
                  </a:spcAft>
                  <a:buClr>
                    <a:srgbClr val="0000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00C9"/>
                    </a:solidFill>
                    <a:effectLst/>
                    <a:uLnTx/>
                    <a:uFillTx/>
                    <a:latin typeface="Diploma Plus Jakarta ExtraBold" pitchFamily="2" charset="0"/>
                    <a:ea typeface="+mn-ea"/>
                    <a:cs typeface="Diploma Plus Jakarta ExtraBold" pitchFamily="2" charset="0"/>
                  </a:rPr>
                  <a:t>31%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963299F-6842-FE9C-37F8-9AD0201F454C}"/>
                </a:ext>
              </a:extLst>
            </p:cNvPr>
            <p:cNvGrpSpPr/>
            <p:nvPr/>
          </p:nvGrpSpPr>
          <p:grpSpPr>
            <a:xfrm>
              <a:off x="5792328" y="1911735"/>
              <a:ext cx="1723379" cy="3050479"/>
              <a:chOff x="6165092" y="1680875"/>
              <a:chExt cx="1799807" cy="318576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902B4B-B160-3210-604C-791610736BF3}"/>
                  </a:ext>
                </a:extLst>
              </p:cNvPr>
              <p:cNvSpPr/>
              <p:nvPr/>
            </p:nvSpPr>
            <p:spPr>
              <a:xfrm>
                <a:off x="6165092" y="1680875"/>
                <a:ext cx="1799807" cy="3185761"/>
              </a:xfrm>
              <a:prstGeom prst="rect">
                <a:avLst/>
              </a:prstGeom>
              <a:solidFill>
                <a:srgbClr val="CEF9F0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108000" rIns="0" bIns="72000" rtlCol="0" anchor="t" anchorCtr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0" cap="none" spc="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Windy City </a:t>
                </a:r>
                <a:br>
                  <a:rPr kumimoji="0" lang="en-US" sz="1401" b="1" i="0" u="none" strike="noStrike" kern="0" cap="none" spc="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</a:br>
                <a:r>
                  <a:rPr kumimoji="0" lang="en-US" sz="1401" b="1" i="0" u="none" strike="noStrike" kern="0" cap="none" spc="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Wire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D324AA5-8503-C544-BE28-9E33140DD729}"/>
                  </a:ext>
                </a:extLst>
              </p:cNvPr>
              <p:cNvGrpSpPr/>
              <p:nvPr/>
            </p:nvGrpSpPr>
            <p:grpSpPr>
              <a:xfrm>
                <a:off x="6223718" y="2355112"/>
                <a:ext cx="1650898" cy="2454635"/>
                <a:chOff x="6223718" y="2355112"/>
                <a:chExt cx="1650898" cy="2454635"/>
              </a:xfrm>
            </p:grpSpPr>
            <p:sp>
              <p:nvSpPr>
                <p:cNvPr id="18" name="Text Placeholder 6">
                  <a:extLst>
                    <a:ext uri="{FF2B5EF4-FFF2-40B4-BE49-F238E27FC236}">
                      <a16:creationId xmlns:a16="http://schemas.microsoft.com/office/drawing/2014/main" id="{1ABC6C8D-5DE8-AD79-5158-E61CD2DD7AF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55375" y="2355112"/>
                  <a:ext cx="1619241" cy="252000"/>
                </a:xfrm>
                <a:prstGeom prst="rect">
                  <a:avLst/>
                </a:prstGeom>
                <a:solidFill>
                  <a:srgbClr val="52E2AC"/>
                </a:solidFill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4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1pPr>
                  <a:lvl2pPr marL="36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2pPr>
                  <a:lvl3pPr marL="72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3pPr>
                  <a:lvl4pPr marL="108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4pPr>
                  <a:lvl5pPr marL="144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1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Diploma Plus Jakarta" pitchFamily="2" charset="0"/>
                      <a:ea typeface="+mn-ea"/>
                      <a:cs typeface="Diploma Plus Jakarta" pitchFamily="2" charset="0"/>
                    </a:rPr>
                    <a:t>Windy City Wire</a:t>
                  </a:r>
                </a:p>
              </p:txBody>
            </p:sp>
            <p:sp>
              <p:nvSpPr>
                <p:cNvPr id="19" name="Text Placeholder 49">
                  <a:extLst>
                    <a:ext uri="{FF2B5EF4-FFF2-40B4-BE49-F238E27FC236}">
                      <a16:creationId xmlns:a16="http://schemas.microsoft.com/office/drawing/2014/main" id="{EC890FF2-FAD4-D892-6A1D-AC6A2713C0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23718" y="4397175"/>
                  <a:ext cx="793267" cy="412572"/>
                </a:xfrm>
                <a:prstGeom prst="rect">
                  <a:avLst/>
                </a:prstGeom>
              </p:spPr>
              <p:txBody>
                <a:bodyPr wrap="none" lIns="0" tIns="0" rIns="0" bIns="0" anchor="b" anchorCtr="0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20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1pPr>
                  <a:lvl2pPr marL="36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8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2pPr>
                  <a:lvl3pPr marL="72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5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3pPr>
                  <a:lvl4pPr marL="108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4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4pPr>
                  <a:lvl5pPr marL="144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601"/>
                    </a:spcBef>
                    <a:spcAft>
                      <a:spcPts val="800"/>
                    </a:spcAft>
                    <a:buClr>
                      <a:srgbClr val="000000"/>
                    </a:buClr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200C9"/>
                      </a:solidFill>
                      <a:effectLst/>
                      <a:uLnTx/>
                      <a:uFillTx/>
                      <a:latin typeface="Diploma Plus Jakarta ExtraBold" pitchFamily="2" charset="0"/>
                      <a:ea typeface="+mn-ea"/>
                      <a:cs typeface="Diploma Plus Jakarta ExtraBold" pitchFamily="2" charset="0"/>
                    </a:rPr>
                    <a:t>20%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183C6FB-6401-8298-0494-F3D43F10E83D}"/>
                </a:ext>
              </a:extLst>
            </p:cNvPr>
            <p:cNvGrpSpPr/>
            <p:nvPr/>
          </p:nvGrpSpPr>
          <p:grpSpPr>
            <a:xfrm>
              <a:off x="7610134" y="1911612"/>
              <a:ext cx="1723379" cy="3050479"/>
              <a:chOff x="8063513" y="1680746"/>
              <a:chExt cx="1799807" cy="318576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A68219D-3FE5-5721-4C26-AB45772C6369}"/>
                  </a:ext>
                </a:extLst>
              </p:cNvPr>
              <p:cNvSpPr/>
              <p:nvPr/>
            </p:nvSpPr>
            <p:spPr>
              <a:xfrm>
                <a:off x="8063513" y="1680746"/>
                <a:ext cx="1799807" cy="3185761"/>
              </a:xfrm>
              <a:prstGeom prst="rect">
                <a:avLst/>
              </a:prstGeom>
              <a:solidFill>
                <a:srgbClr val="CCF7FF"/>
              </a:solidFill>
              <a:ln w="190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108000" rIns="0" bIns="72000" rtlCol="0" anchor="t" anchorCtr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International</a:t>
                </a:r>
              </a:p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Seals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7319F2B-6A67-4FC1-3093-376065A96E27}"/>
                  </a:ext>
                </a:extLst>
              </p:cNvPr>
              <p:cNvGrpSpPr/>
              <p:nvPr/>
            </p:nvGrpSpPr>
            <p:grpSpPr>
              <a:xfrm>
                <a:off x="8142075" y="2371609"/>
                <a:ext cx="1655680" cy="2438137"/>
                <a:chOff x="8142075" y="2371609"/>
                <a:chExt cx="1655680" cy="2438137"/>
              </a:xfrm>
            </p:grpSpPr>
            <p:sp>
              <p:nvSpPr>
                <p:cNvPr id="24" name="Text Placeholder 6">
                  <a:extLst>
                    <a:ext uri="{FF2B5EF4-FFF2-40B4-BE49-F238E27FC236}">
                      <a16:creationId xmlns:a16="http://schemas.microsoft.com/office/drawing/2014/main" id="{0CB19862-A6B3-AA31-344B-43363CB06E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72856" y="2371609"/>
                  <a:ext cx="1619241" cy="252000"/>
                </a:xfrm>
                <a:prstGeom prst="rect">
                  <a:avLst/>
                </a:prstGeom>
                <a:solidFill>
                  <a:schemeClr val="accent5"/>
                </a:solidFill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4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1pPr>
                  <a:lvl2pPr marL="36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2pPr>
                  <a:lvl3pPr marL="72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3pPr>
                  <a:lvl4pPr marL="108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4pPr>
                  <a:lvl5pPr marL="144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1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Diploma Plus Jakarta" pitchFamily="2" charset="0"/>
                      <a:ea typeface="+mn-ea"/>
                      <a:cs typeface="Diploma Plus Jakarta" pitchFamily="2" charset="0"/>
                    </a:rPr>
                    <a:t>R&amp;G</a:t>
                  </a:r>
                </a:p>
              </p:txBody>
            </p:sp>
            <p:sp>
              <p:nvSpPr>
                <p:cNvPr id="25" name="Text Placeholder 6">
                  <a:extLst>
                    <a:ext uri="{FF2B5EF4-FFF2-40B4-BE49-F238E27FC236}">
                      <a16:creationId xmlns:a16="http://schemas.microsoft.com/office/drawing/2014/main" id="{653A5BCE-83FF-0D0C-DE03-666D62D6447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78514" y="2694006"/>
                  <a:ext cx="1619241" cy="252000"/>
                </a:xfrm>
                <a:prstGeom prst="rect">
                  <a:avLst/>
                </a:prstGeom>
                <a:solidFill>
                  <a:schemeClr val="accent5"/>
                </a:solidFill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4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1pPr>
                  <a:lvl2pPr marL="36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2pPr>
                  <a:lvl3pPr marL="72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3pPr>
                  <a:lvl4pPr marL="108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4pPr>
                  <a:lvl5pPr marL="144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1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Diploma Plus Jakarta" pitchFamily="2" charset="0"/>
                      <a:ea typeface="+mn-ea"/>
                      <a:cs typeface="Diploma Plus Jakarta" pitchFamily="2" charset="0"/>
                    </a:rPr>
                    <a:t>DICSA</a:t>
                  </a:r>
                </a:p>
              </p:txBody>
            </p:sp>
            <p:sp>
              <p:nvSpPr>
                <p:cNvPr id="26" name="Text Placeholder 6">
                  <a:extLst>
                    <a:ext uri="{FF2B5EF4-FFF2-40B4-BE49-F238E27FC236}">
                      <a16:creationId xmlns:a16="http://schemas.microsoft.com/office/drawing/2014/main" id="{1890080D-B210-488F-66DE-B741BFD9EA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78514" y="3015649"/>
                  <a:ext cx="1619241" cy="252000"/>
                </a:xfrm>
                <a:prstGeom prst="rect">
                  <a:avLst/>
                </a:prstGeom>
                <a:solidFill>
                  <a:schemeClr val="accent5"/>
                </a:solidFill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4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1pPr>
                  <a:lvl2pPr marL="36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2pPr>
                  <a:lvl3pPr marL="72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3pPr>
                  <a:lvl4pPr marL="108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4pPr>
                  <a:lvl5pPr marL="144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1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Diploma Plus Jakarta" pitchFamily="2" charset="0"/>
                      <a:ea typeface="+mn-ea"/>
                      <a:cs typeface="Diploma Plus Jakarta" pitchFamily="2" charset="0"/>
                    </a:rPr>
                    <a:t>M-Seals</a:t>
                  </a:r>
                </a:p>
              </p:txBody>
            </p:sp>
            <p:sp>
              <p:nvSpPr>
                <p:cNvPr id="27" name="Text Placeholder 49">
                  <a:extLst>
                    <a:ext uri="{FF2B5EF4-FFF2-40B4-BE49-F238E27FC236}">
                      <a16:creationId xmlns:a16="http://schemas.microsoft.com/office/drawing/2014/main" id="{5149EEA3-9544-BF7A-910D-E840663AF5B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42075" y="4397174"/>
                  <a:ext cx="710963" cy="412572"/>
                </a:xfrm>
                <a:prstGeom prst="rect">
                  <a:avLst/>
                </a:prstGeom>
              </p:spPr>
              <p:txBody>
                <a:bodyPr wrap="none" lIns="0" tIns="0" rIns="0" bIns="0" anchor="b" anchorCtr="0">
                  <a:spAutoFit/>
                </a:bodyPr>
                <a:lstStyle>
                  <a:defPPr>
                    <a:defRPr lang="en-US"/>
                  </a:defPPr>
                  <a:lvl1pPr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>
                      <a:schemeClr val="tx2"/>
                    </a:buClr>
                    <a:buSzPct val="100000"/>
                    <a:buFontTx/>
                    <a:buNone/>
                    <a:defRPr sz="2800" b="0" i="0">
                      <a:solidFill>
                        <a:schemeClr val="accent1"/>
                      </a:solidFill>
                      <a:latin typeface="Diploma Plus Jakarta ExtraBold" pitchFamily="2" charset="0"/>
                      <a:cs typeface="Diploma Plus Jakarta ExtraBold" pitchFamily="2" charset="0"/>
                    </a:defRPr>
                  </a:lvl1pPr>
                  <a:lvl2pPr marL="36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2pPr>
                  <a:lvl3pPr marL="72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5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3pPr>
                  <a:lvl4pPr marL="108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4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4pPr>
                  <a:lvl5pPr marL="144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5pPr>
                  <a:lvl6pPr marL="2514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6pPr>
                  <a:lvl7pPr marL="2971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7pPr>
                  <a:lvl8pPr marL="3429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8pPr>
                  <a:lvl9pPr marL="3886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>
                      <a:srgbClr val="000000"/>
                    </a:buClr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00C9"/>
                      </a:solidFill>
                      <a:effectLst/>
                      <a:uLnTx/>
                      <a:uFillTx/>
                      <a:latin typeface="Diploma Plus Jakarta ExtraBold" pitchFamily="2" charset="0"/>
                      <a:cs typeface="Diploma Plus Jakarta ExtraBold" pitchFamily="2" charset="0"/>
                    </a:rPr>
                    <a:t>18%</a:t>
                  </a:r>
                </a:p>
              </p:txBody>
            </p:sp>
            <p:sp>
              <p:nvSpPr>
                <p:cNvPr id="28" name="Text Placeholder 6">
                  <a:extLst>
                    <a:ext uri="{FF2B5EF4-FFF2-40B4-BE49-F238E27FC236}">
                      <a16:creationId xmlns:a16="http://schemas.microsoft.com/office/drawing/2014/main" id="{FEAE5817-089E-9BC4-C3F2-38CB6535CF5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67867" y="3349782"/>
                  <a:ext cx="1619241" cy="377355"/>
                </a:xfrm>
                <a:prstGeom prst="rect">
                  <a:avLst/>
                </a:prstGeom>
                <a:solidFill>
                  <a:schemeClr val="accent5"/>
                </a:solidFill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4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1pPr>
                  <a:lvl2pPr marL="36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2pPr>
                  <a:lvl3pPr marL="72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3pPr>
                  <a:lvl4pPr marL="108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4pPr>
                  <a:lvl5pPr marL="1440000" indent="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 kern="120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ea typeface="+mn-ea"/>
                      <a:cs typeface="Plus Jakarta Sans" pitchFamily="2" charset="77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1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Diploma Plus Jakarta" pitchFamily="2" charset="0"/>
                      <a:ea typeface="+mn-ea"/>
                      <a:cs typeface="Diploma Plus Jakarta" pitchFamily="2" charset="0"/>
                    </a:rPr>
                    <a:t>Diploma </a:t>
                  </a:r>
                  <a:r>
                    <a:rPr kumimoji="0" lang="en-US" sz="1051" b="0" i="0" u="none" strike="noStrike" kern="1200" cap="none" spc="1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Diploma Plus Jakarta" pitchFamily="2" charset="0"/>
                      <a:ea typeface="+mn-ea"/>
                      <a:cs typeface="Diploma Plus Jakarta" pitchFamily="2" charset="0"/>
                    </a:rPr>
                    <a:t>Australia</a:t>
                  </a:r>
                  <a:r>
                    <a:rPr kumimoji="0" lang="en-US" sz="1200" b="0" i="0" u="none" strike="noStrike" kern="1200" cap="none" spc="1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Diploma Plus Jakarta" pitchFamily="2" charset="0"/>
                      <a:ea typeface="+mn-ea"/>
                      <a:cs typeface="Diploma Plus Jakarta" pitchFamily="2" charset="0"/>
                    </a:rPr>
                    <a:t> Seals (DAS) </a:t>
                  </a: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15E976E-2978-F4C6-C78A-16B70D4F7B08}"/>
                </a:ext>
              </a:extLst>
            </p:cNvPr>
            <p:cNvGrpSpPr/>
            <p:nvPr/>
          </p:nvGrpSpPr>
          <p:grpSpPr>
            <a:xfrm>
              <a:off x="9376717" y="1901904"/>
              <a:ext cx="1723386" cy="3050479"/>
              <a:chOff x="9908410" y="1670608"/>
              <a:chExt cx="1799809" cy="3185761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B4357CF-A440-2FD1-1730-2C011DFE0FE0}"/>
                  </a:ext>
                </a:extLst>
              </p:cNvPr>
              <p:cNvSpPr/>
              <p:nvPr/>
            </p:nvSpPr>
            <p:spPr>
              <a:xfrm>
                <a:off x="9908410" y="1670608"/>
                <a:ext cx="1799809" cy="3185761"/>
              </a:xfrm>
              <a:prstGeom prst="rect">
                <a:avLst/>
              </a:prstGeom>
              <a:solidFill>
                <a:srgbClr val="CCF7FF"/>
              </a:solidFill>
              <a:ln w="190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108000" rIns="0" bIns="72000" rtlCol="0" anchor="t" anchorCtr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North American</a:t>
                </a:r>
              </a:p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Seals</a:t>
                </a:r>
              </a:p>
            </p:txBody>
          </p:sp>
          <p:sp>
            <p:nvSpPr>
              <p:cNvPr id="31" name="Text Placeholder 6">
                <a:extLst>
                  <a:ext uri="{FF2B5EF4-FFF2-40B4-BE49-F238E27FC236}">
                    <a16:creationId xmlns:a16="http://schemas.microsoft.com/office/drawing/2014/main" id="{F3198CF0-2347-E642-A31B-F6C6B19B9E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98694" y="2371610"/>
                <a:ext cx="1619241" cy="428070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Hercules Aftermarket</a:t>
                </a:r>
              </a:p>
            </p:txBody>
          </p:sp>
          <p:sp>
            <p:nvSpPr>
              <p:cNvPr id="32" name="Text Placeholder 6">
                <a:extLst>
                  <a:ext uri="{FF2B5EF4-FFF2-40B4-BE49-F238E27FC236}">
                    <a16:creationId xmlns:a16="http://schemas.microsoft.com/office/drawing/2014/main" id="{81624270-E36B-DE50-F2DB-3E3460F502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98694" y="3173517"/>
                <a:ext cx="1619241" cy="252000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Hercules OEM</a:t>
                </a:r>
              </a:p>
            </p:txBody>
          </p:sp>
          <p:sp>
            <p:nvSpPr>
              <p:cNvPr id="33" name="Text Placeholder 6">
                <a:extLst>
                  <a:ext uri="{FF2B5EF4-FFF2-40B4-BE49-F238E27FC236}">
                    <a16:creationId xmlns:a16="http://schemas.microsoft.com/office/drawing/2014/main" id="{E6B2B8FF-660D-4EF8-F130-3D3F69EF9F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98694" y="2850059"/>
                <a:ext cx="1619241" cy="252000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VSP </a:t>
                </a:r>
              </a:p>
            </p:txBody>
          </p:sp>
          <p:sp>
            <p:nvSpPr>
              <p:cNvPr id="34" name="Text Placeholder 49">
                <a:extLst>
                  <a:ext uri="{FF2B5EF4-FFF2-40B4-BE49-F238E27FC236}">
                    <a16:creationId xmlns:a16="http://schemas.microsoft.com/office/drawing/2014/main" id="{C0E3C551-68C4-1E89-74AE-AAC05D72DC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04066" y="4397173"/>
                <a:ext cx="703956" cy="412572"/>
              </a:xfrm>
              <a:prstGeom prst="rect">
                <a:avLst/>
              </a:prstGeom>
            </p:spPr>
            <p:txBody>
              <a:bodyPr wrap="none" lIns="0" tIns="0" rIns="0" bIns="0" anchor="b" anchorCtr="0">
                <a:spAutoFit/>
              </a:bodyPr>
              <a:lstStyle>
                <a:defPPr>
                  <a:defRPr lang="en-US"/>
                </a:defPPr>
                <a:lvl1pPr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chemeClr val="tx2"/>
                  </a:buClr>
                  <a:buSzPct val="100000"/>
                  <a:buFontTx/>
                  <a:buNone/>
                  <a:defRPr sz="2800" b="0" i="0">
                    <a:solidFill>
                      <a:schemeClr val="accent1"/>
                    </a:solidFill>
                    <a:latin typeface="Diploma Plus Jakarta ExtraBold" pitchFamily="2" charset="0"/>
                    <a:cs typeface="Diploma Plus Jakarta ExtraBold" pitchFamily="2" charset="0"/>
                  </a:defRPr>
                </a:lvl1pPr>
                <a:lvl2pPr marL="36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b="0" i="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cs typeface="Plus Jakarta Sans" pitchFamily="2" charset="77"/>
                  </a:defRPr>
                </a:lvl2pPr>
                <a:lvl3pPr marL="72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500" b="0" i="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cs typeface="Plus Jakarta Sans" pitchFamily="2" charset="77"/>
                  </a:defRPr>
                </a:lvl3pPr>
                <a:lvl4pPr marL="108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cs typeface="Plus Jakarta Sans" pitchFamily="2" charset="77"/>
                  </a:defRPr>
                </a:lvl4pPr>
                <a:lvl5pPr marL="144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cs typeface="Plus Jakarta Sans" pitchFamily="2" charset="77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200C9"/>
                    </a:solidFill>
                    <a:effectLst/>
                    <a:uLnTx/>
                    <a:uFillTx/>
                    <a:latin typeface="Diploma Plus Jakarta ExtraBold" pitchFamily="2" charset="0"/>
                    <a:cs typeface="Diploma Plus Jakarta ExtraBold" pitchFamily="2" charset="0"/>
                  </a:rPr>
                  <a:t>15%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D68BAF6-FBEE-761B-0411-33A793903B2C}"/>
                </a:ext>
              </a:extLst>
            </p:cNvPr>
            <p:cNvGrpSpPr/>
            <p:nvPr/>
          </p:nvGrpSpPr>
          <p:grpSpPr>
            <a:xfrm>
              <a:off x="2203929" y="1923228"/>
              <a:ext cx="1723379" cy="3050479"/>
              <a:chOff x="2417555" y="1692877"/>
              <a:chExt cx="1799807" cy="3185761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8FFAB0C-F586-D7CD-E82A-0A9E9B5BA6D5}"/>
                  </a:ext>
                </a:extLst>
              </p:cNvPr>
              <p:cNvSpPr/>
              <p:nvPr/>
            </p:nvSpPr>
            <p:spPr>
              <a:xfrm>
                <a:off x="2417555" y="1692877"/>
                <a:ext cx="1799807" cy="3185761"/>
              </a:xfrm>
              <a:prstGeom prst="rect">
                <a:avLst/>
              </a:prstGeom>
              <a:solidFill>
                <a:srgbClr val="FFF8A6"/>
              </a:solidFill>
              <a:ln w="19050">
                <a:solidFill>
                  <a:srgbClr val="FFE7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108000" rIns="0" bIns="72000" rtlCol="0" anchor="t" anchorCtr="0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Life</a:t>
                </a:r>
              </a:p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Sciences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E45DF1A-6A8D-D601-D357-7DA179886683}"/>
                  </a:ext>
                </a:extLst>
              </p:cNvPr>
              <p:cNvGrpSpPr/>
              <p:nvPr/>
            </p:nvGrpSpPr>
            <p:grpSpPr>
              <a:xfrm>
                <a:off x="2507839" y="2442009"/>
                <a:ext cx="1624533" cy="2376502"/>
                <a:chOff x="2507839" y="2442009"/>
                <a:chExt cx="1624533" cy="2376502"/>
              </a:xfrm>
            </p:grpSpPr>
            <p:sp>
              <p:nvSpPr>
                <p:cNvPr id="38" name="Text Placeholder 6">
                  <a:extLst>
                    <a:ext uri="{FF2B5EF4-FFF2-40B4-BE49-F238E27FC236}">
                      <a16:creationId xmlns:a16="http://schemas.microsoft.com/office/drawing/2014/main" id="{AAD58266-A2AA-7DB0-B5FD-5D24C73D959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07839" y="2442009"/>
                  <a:ext cx="1619241" cy="252000"/>
                </a:xfrm>
                <a:prstGeom prst="rect">
                  <a:avLst/>
                </a:prstGeom>
                <a:solidFill>
                  <a:srgbClr val="FFE710"/>
                </a:solidFill>
              </p:spPr>
              <p:txBody>
                <a:bodyPr vert="horz" lIns="0" tIns="0" rIns="0" bIns="0" rtlCol="0" anchor="ctr" anchorCtr="0">
                  <a:noAutofit/>
                </a:bodyPr>
                <a:lstStyle>
                  <a:defPPr>
                    <a:defRPr lang="en-US"/>
                  </a:defPPr>
                  <a:lvl1pPr indent="0" algn="ctr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1" i="0" spc="20">
                      <a:cs typeface="Plus Jakarta Sans SemiBold" pitchFamily="2" charset="0"/>
                    </a:defRPr>
                  </a:lvl1pPr>
                  <a:lvl2pPr marL="36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2pPr>
                  <a:lvl3pPr marL="72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3pPr>
                  <a:lvl4pPr marL="108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4pPr>
                  <a:lvl5pPr marL="144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5pPr>
                  <a:lvl6pPr marL="25146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6pPr>
                  <a:lvl7pPr marL="29718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7pPr>
                  <a:lvl8pPr marL="34290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8pPr>
                  <a:lvl9pPr marL="38862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11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Diploma Plus Jakarta" pitchFamily="2" charset="0"/>
                      <a:cs typeface="Diploma Plus Jakarta" pitchFamily="2" charset="0"/>
                    </a:rPr>
                    <a:t>North America </a:t>
                  </a:r>
                </a:p>
              </p:txBody>
            </p:sp>
            <p:sp>
              <p:nvSpPr>
                <p:cNvPr id="39" name="Text Placeholder 6">
                  <a:extLst>
                    <a:ext uri="{FF2B5EF4-FFF2-40B4-BE49-F238E27FC236}">
                      <a16:creationId xmlns:a16="http://schemas.microsoft.com/office/drawing/2014/main" id="{7F6B6462-FDFB-1769-8E82-6257E005C8C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13131" y="3419221"/>
                  <a:ext cx="1619241" cy="252000"/>
                </a:xfrm>
                <a:prstGeom prst="rect">
                  <a:avLst/>
                </a:prstGeom>
                <a:solidFill>
                  <a:srgbClr val="FFE710"/>
                </a:solidFill>
              </p:spPr>
              <p:txBody>
                <a:bodyPr vert="horz" lIns="0" tIns="0" rIns="0" bIns="0" rtlCol="0" anchor="ctr" anchorCtr="0">
                  <a:noAutofit/>
                </a:bodyPr>
                <a:lstStyle>
                  <a:defPPr>
                    <a:defRPr lang="en-US"/>
                  </a:defPPr>
                  <a:lvl1pPr indent="0" algn="ctr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1" i="0" spc="20">
                      <a:cs typeface="Plus Jakarta Sans SemiBold" pitchFamily="2" charset="0"/>
                    </a:defRPr>
                  </a:lvl1pPr>
                  <a:lvl2pPr marL="36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2pPr>
                  <a:lvl3pPr marL="72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3pPr>
                  <a:lvl4pPr marL="108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4pPr>
                  <a:lvl5pPr marL="144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5pPr>
                  <a:lvl6pPr marL="25146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6pPr>
                  <a:lvl7pPr marL="29718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7pPr>
                  <a:lvl8pPr marL="34290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8pPr>
                  <a:lvl9pPr marL="38862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11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Diploma Plus Jakarta" pitchFamily="2" charset="0"/>
                      <a:cs typeface="Diploma Plus Jakarta" pitchFamily="2" charset="0"/>
                    </a:rPr>
                    <a:t>Australasia</a:t>
                  </a:r>
                </a:p>
              </p:txBody>
            </p:sp>
            <p:sp>
              <p:nvSpPr>
                <p:cNvPr id="40" name="Text Placeholder 6">
                  <a:extLst>
                    <a:ext uri="{FF2B5EF4-FFF2-40B4-BE49-F238E27FC236}">
                      <a16:creationId xmlns:a16="http://schemas.microsoft.com/office/drawing/2014/main" id="{CE110999-8675-FEBF-4BF0-0396A996F72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08609" y="2755382"/>
                  <a:ext cx="1619241" cy="252000"/>
                </a:xfrm>
                <a:prstGeom prst="rect">
                  <a:avLst/>
                </a:prstGeom>
                <a:solidFill>
                  <a:srgbClr val="FFE710"/>
                </a:solidFill>
              </p:spPr>
              <p:txBody>
                <a:bodyPr vert="horz" lIns="0" tIns="0" rIns="0" bIns="0" rtlCol="0" anchor="ctr" anchorCtr="0">
                  <a:noAutofit/>
                </a:bodyPr>
                <a:lstStyle>
                  <a:defPPr>
                    <a:defRPr lang="en-US"/>
                  </a:defPPr>
                  <a:lvl1pPr indent="0" algn="ctr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1" i="0" spc="20">
                      <a:cs typeface="Plus Jakarta Sans SemiBold" pitchFamily="2" charset="0"/>
                    </a:defRPr>
                  </a:lvl1pPr>
                  <a:lvl2pPr marL="36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2pPr>
                  <a:lvl3pPr marL="72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3pPr>
                  <a:lvl4pPr marL="108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4pPr>
                  <a:lvl5pPr marL="1440000" indent="0" defTabSz="9144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5pPr>
                  <a:lvl6pPr marL="25146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6pPr>
                  <a:lvl7pPr marL="29718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7pPr>
                  <a:lvl8pPr marL="34290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8pPr>
                  <a:lvl9pPr marL="3886200" indent="-228600" defTabSz="9144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11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Diploma Plus Jakarta" pitchFamily="2" charset="0"/>
                      <a:cs typeface="Diploma Plus Jakarta" pitchFamily="2" charset="0"/>
                    </a:rPr>
                    <a:t>Europe</a:t>
                  </a:r>
                </a:p>
              </p:txBody>
            </p:sp>
            <p:sp>
              <p:nvSpPr>
                <p:cNvPr id="41" name="Text Placeholder 49">
                  <a:extLst>
                    <a:ext uri="{FF2B5EF4-FFF2-40B4-BE49-F238E27FC236}">
                      <a16:creationId xmlns:a16="http://schemas.microsoft.com/office/drawing/2014/main" id="{B73826FF-42B5-ED12-10E0-EEB375BDBC1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13684" y="4405939"/>
                  <a:ext cx="700456" cy="412572"/>
                </a:xfrm>
                <a:prstGeom prst="rect">
                  <a:avLst/>
                </a:prstGeom>
              </p:spPr>
              <p:txBody>
                <a:bodyPr wrap="none" lIns="0" tIns="0" rIns="0" bIns="0" anchor="b" anchorCtr="0">
                  <a:spAutoFit/>
                </a:bodyPr>
                <a:lstStyle>
                  <a:defPPr>
                    <a:defRPr lang="en-US"/>
                  </a:defPPr>
                  <a:lvl1pPr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>
                      <a:schemeClr val="tx2"/>
                    </a:buClr>
                    <a:buSzPct val="100000"/>
                    <a:buFontTx/>
                    <a:buNone/>
                    <a:defRPr sz="2800" b="0" i="0">
                      <a:solidFill>
                        <a:schemeClr val="accent1"/>
                      </a:solidFill>
                      <a:latin typeface="Diploma Plus Jakarta ExtraBold" pitchFamily="2" charset="0"/>
                      <a:cs typeface="Diploma Plus Jakarta ExtraBold" pitchFamily="2" charset="0"/>
                    </a:defRPr>
                  </a:lvl1pPr>
                  <a:lvl2pPr marL="36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2pPr>
                  <a:lvl3pPr marL="72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5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3pPr>
                  <a:lvl4pPr marL="108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4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4pPr>
                  <a:lvl5pPr marL="144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Tx/>
                    <a:buNone/>
                    <a:defRPr sz="1200" b="0" i="0">
                      <a:solidFill>
                        <a:schemeClr val="bg2">
                          <a:lumMod val="50000"/>
                        </a:schemeClr>
                      </a:solidFill>
                      <a:latin typeface="Plus Jakarta Sans" pitchFamily="2" charset="77"/>
                      <a:cs typeface="Plus Jakarta Sans" pitchFamily="2" charset="77"/>
                    </a:defRPr>
                  </a:lvl5pPr>
                  <a:lvl6pPr marL="2514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6pPr>
                  <a:lvl7pPr marL="2971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7pPr>
                  <a:lvl8pPr marL="3429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8pPr>
                  <a:lvl9pPr marL="3886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>
                      <a:srgbClr val="000000"/>
                    </a:buClr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00C9"/>
                      </a:solidFill>
                      <a:effectLst/>
                      <a:uLnTx/>
                      <a:uFillTx/>
                      <a:latin typeface="Diploma Plus Jakarta ExtraBold" pitchFamily="2" charset="0"/>
                      <a:cs typeface="Diploma Plus Jakarta ExtraBold" pitchFamily="2" charset="0"/>
                    </a:rPr>
                    <a:t>16%</a:t>
                  </a:r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3EA5E49-4CA4-BA25-8218-004520A8EC39}"/>
                </a:ext>
              </a:extLst>
            </p:cNvPr>
            <p:cNvSpPr txBox="1"/>
            <p:nvPr/>
          </p:nvSpPr>
          <p:spPr>
            <a:xfrm>
              <a:off x="4070788" y="1583156"/>
              <a:ext cx="1081116" cy="2305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0" i="0" u="none" strike="noStrike" kern="0" cap="none" spc="0" normalizeH="0" baseline="0" noProof="0" dirty="0">
                  <a:ln>
                    <a:noFill/>
                  </a:ln>
                  <a:solidFill>
                    <a:srgbClr val="031FE5">
                      <a:lumMod val="75000"/>
                    </a:srgbClr>
                  </a:solidFill>
                  <a:effectLst/>
                  <a:uLnTx/>
                  <a:uFillTx/>
                  <a:latin typeface="Diploma Plus Jakarta ExtraBold" pitchFamily="2" charset="0"/>
                  <a:cs typeface="Diploma Plus Jakarta ExtraBold" pitchFamily="2" charset="0"/>
                </a:rPr>
                <a:t>Controls</a:t>
              </a:r>
              <a:endParaRPr kumimoji="0" lang="en-GB" sz="1401" b="0" i="0" u="none" strike="noStrike" kern="0" cap="none" spc="0" normalizeH="0" baseline="0" noProof="0" dirty="0">
                <a:ln>
                  <a:noFill/>
                </a:ln>
                <a:solidFill>
                  <a:srgbClr val="031FE5">
                    <a:lumMod val="75000"/>
                  </a:srgbClr>
                </a:solidFill>
                <a:effectLst/>
                <a:uLnTx/>
                <a:uFillTx/>
                <a:latin typeface="Diploma Plus Jakarta ExtraBold" pitchFamily="2" charset="0"/>
                <a:cs typeface="Diploma Plus Jakarta ExtraBold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7F8256-B8C8-C4D3-029A-D52ED7F25208}"/>
                </a:ext>
              </a:extLst>
            </p:cNvPr>
            <p:cNvSpPr txBox="1"/>
            <p:nvPr/>
          </p:nvSpPr>
          <p:spPr>
            <a:xfrm>
              <a:off x="7673755" y="1542070"/>
              <a:ext cx="786746" cy="2305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0" i="0" u="none" strike="noStrike" kern="0" cap="none" spc="0" normalizeH="0" baseline="0" noProof="0" dirty="0">
                  <a:ln>
                    <a:noFill/>
                  </a:ln>
                  <a:solidFill>
                    <a:srgbClr val="1FC3FC">
                      <a:lumMod val="75000"/>
                    </a:srgbClr>
                  </a:solidFill>
                  <a:effectLst/>
                  <a:uLnTx/>
                  <a:uFillTx/>
                  <a:latin typeface="Diploma Plus Jakarta ExtraBold" pitchFamily="2" charset="0"/>
                  <a:cs typeface="Diploma Plus Jakarta ExtraBold" pitchFamily="2" charset="0"/>
                </a:rPr>
                <a:t>Seals</a:t>
              </a:r>
              <a:endParaRPr kumimoji="0" lang="en-GB" sz="1401" b="0" i="0" u="none" strike="noStrike" kern="0" cap="none" spc="0" normalizeH="0" baseline="0" noProof="0" dirty="0">
                <a:ln>
                  <a:noFill/>
                </a:ln>
                <a:solidFill>
                  <a:srgbClr val="1FC3FC">
                    <a:lumMod val="75000"/>
                  </a:srgbClr>
                </a:solidFill>
                <a:effectLst/>
                <a:uLnTx/>
                <a:uFillTx/>
                <a:latin typeface="Diploma Plus Jakarta ExtraBold" pitchFamily="2" charset="0"/>
                <a:cs typeface="Diploma Plus Jakarta ExtraBold" pitchFamily="2" charset="0"/>
              </a:endParaRPr>
            </a:p>
          </p:txBody>
        </p:sp>
        <p:sp>
          <p:nvSpPr>
            <p:cNvPr id="48" name="Text Placeholder 49">
              <a:extLst>
                <a:ext uri="{FF2B5EF4-FFF2-40B4-BE49-F238E27FC236}">
                  <a16:creationId xmlns:a16="http://schemas.microsoft.com/office/drawing/2014/main" id="{DEC46972-0C74-DBEA-D7AB-4F0E3B542764}"/>
                </a:ext>
              </a:extLst>
            </p:cNvPr>
            <p:cNvSpPr txBox="1">
              <a:spLocks/>
            </p:cNvSpPr>
            <p:nvPr/>
          </p:nvSpPr>
          <p:spPr>
            <a:xfrm>
              <a:off x="2282912" y="1352572"/>
              <a:ext cx="914340" cy="461169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en-US"/>
              </a:defPPr>
              <a:lvl1pPr indent="0" defTabSz="914400">
                <a:lnSpc>
                  <a:spcPct val="100000"/>
                </a:lnSpc>
                <a:spcBef>
                  <a:spcPts val="600"/>
                </a:spcBef>
                <a:spcAft>
                  <a:spcPts val="800"/>
                </a:spcAft>
                <a:buClr>
                  <a:schemeClr val="tx2"/>
                </a:buClr>
                <a:buSzPct val="100000"/>
                <a:buFontTx/>
                <a:buNone/>
                <a:defRPr sz="1600" b="0" i="0">
                  <a:solidFill>
                    <a:schemeClr val="accent1"/>
                  </a:solidFill>
                  <a:latin typeface="Plus Jakarta Sans" pitchFamily="2" charset="77"/>
                  <a:cs typeface="Plus Jakarta Sans" pitchFamily="2" charset="77"/>
                </a:defRPr>
              </a:lvl1pPr>
              <a:lvl2pPr marL="360000" indent="0" defTabSz="914400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b="0" i="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cs typeface="Plus Jakarta Sans" pitchFamily="2" charset="77"/>
                </a:defRPr>
              </a:lvl2pPr>
              <a:lvl3pPr marL="720000" indent="0" defTabSz="914400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500" b="0" i="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cs typeface="Plus Jakarta Sans" pitchFamily="2" charset="77"/>
                </a:defRPr>
              </a:lvl3pPr>
              <a:lvl4pPr marL="1080000" indent="0" defTabSz="914400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cs typeface="Plus Jakarta Sans" pitchFamily="2" charset="77"/>
                </a:defRPr>
              </a:lvl4pPr>
              <a:lvl5pPr marL="1440000" indent="0" defTabSz="914400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cs typeface="Plus Jakarta Sans" pitchFamily="2" charset="77"/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80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401" b="0" i="0" u="none" strike="noStrike" kern="0" cap="none" spc="0" normalizeH="0" baseline="0" noProof="0" dirty="0">
                  <a:ln>
                    <a:noFill/>
                  </a:ln>
                  <a:solidFill>
                    <a:srgbClr val="DEA900"/>
                  </a:solidFill>
                  <a:effectLst/>
                  <a:uLnTx/>
                  <a:uFillTx/>
                  <a:latin typeface="Diploma Plus Jakarta ExtraBold" pitchFamily="2" charset="0"/>
                  <a:cs typeface="Diploma Plus Jakarta ExtraBold" pitchFamily="2" charset="0"/>
                </a:rPr>
                <a:t>Life Sciences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FEB3675-36E4-6DDF-F4DF-51776D57958D}"/>
                </a:ext>
              </a:extLst>
            </p:cNvPr>
            <p:cNvGrpSpPr/>
            <p:nvPr/>
          </p:nvGrpSpPr>
          <p:grpSpPr>
            <a:xfrm>
              <a:off x="2163833" y="5020807"/>
              <a:ext cx="8986010" cy="635082"/>
              <a:chOff x="2375681" y="4927828"/>
              <a:chExt cx="9384519" cy="663247"/>
            </a:xfrm>
          </p:grpSpPr>
          <p:sp>
            <p:nvSpPr>
              <p:cNvPr id="51" name="Text Placeholder 6">
                <a:extLst>
                  <a:ext uri="{FF2B5EF4-FFF2-40B4-BE49-F238E27FC236}">
                    <a16:creationId xmlns:a16="http://schemas.microsoft.com/office/drawing/2014/main" id="{6DB49FD0-DBFD-7745-42DF-E861542E8B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682" y="4927828"/>
                <a:ext cx="9384518" cy="31922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3F0F1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Sector Management</a:t>
                </a:r>
              </a:p>
            </p:txBody>
          </p:sp>
          <p:sp>
            <p:nvSpPr>
              <p:cNvPr id="52" name="Text Placeholder 6">
                <a:extLst>
                  <a:ext uri="{FF2B5EF4-FFF2-40B4-BE49-F238E27FC236}">
                    <a16:creationId xmlns:a16="http://schemas.microsoft.com/office/drawing/2014/main" id="{25F274F6-5B47-645F-DBED-7ED013E297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681" y="5301985"/>
                <a:ext cx="1094482" cy="2890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00C9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Growth</a:t>
                </a:r>
              </a:p>
            </p:txBody>
          </p:sp>
          <p:sp>
            <p:nvSpPr>
              <p:cNvPr id="53" name="Text Placeholder 6">
                <a:extLst>
                  <a:ext uri="{FF2B5EF4-FFF2-40B4-BE49-F238E27FC236}">
                    <a16:creationId xmlns:a16="http://schemas.microsoft.com/office/drawing/2014/main" id="{C93F84F1-48C3-7E44-102D-9A8F54C137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5550" y="5301985"/>
                <a:ext cx="1094482" cy="2890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00C9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Scaling</a:t>
                </a:r>
              </a:p>
            </p:txBody>
          </p:sp>
          <p:sp>
            <p:nvSpPr>
              <p:cNvPr id="54" name="Text Placeholder 6">
                <a:extLst>
                  <a:ext uri="{FF2B5EF4-FFF2-40B4-BE49-F238E27FC236}">
                    <a16:creationId xmlns:a16="http://schemas.microsoft.com/office/drawing/2014/main" id="{6CCCB46E-D989-78FD-C4CF-423C07AEC1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15419" y="5301985"/>
                <a:ext cx="1094482" cy="2890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00C9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Performance</a:t>
                </a:r>
              </a:p>
            </p:txBody>
          </p:sp>
          <p:sp>
            <p:nvSpPr>
              <p:cNvPr id="55" name="Text Placeholder 6">
                <a:extLst>
                  <a:ext uri="{FF2B5EF4-FFF2-40B4-BE49-F238E27FC236}">
                    <a16:creationId xmlns:a16="http://schemas.microsoft.com/office/drawing/2014/main" id="{75CDF9AD-A4C5-86DE-4A89-46F6C3D2B8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1893" y="5301985"/>
                <a:ext cx="1268306" cy="27479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00C9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DVR</a:t>
                </a:r>
              </a:p>
            </p:txBody>
          </p:sp>
          <p:sp>
            <p:nvSpPr>
              <p:cNvPr id="56" name="Text Placeholder 6">
                <a:extLst>
                  <a:ext uri="{FF2B5EF4-FFF2-40B4-BE49-F238E27FC236}">
                    <a16:creationId xmlns:a16="http://schemas.microsoft.com/office/drawing/2014/main" id="{EE01854E-349C-E294-5F1A-4C234CFFEC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0392" y="5301985"/>
                <a:ext cx="1506116" cy="2890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00C9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Financial Control</a:t>
                </a:r>
              </a:p>
            </p:txBody>
          </p:sp>
          <p:sp>
            <p:nvSpPr>
              <p:cNvPr id="57" name="Text Placeholder 6">
                <a:extLst>
                  <a:ext uri="{FF2B5EF4-FFF2-40B4-BE49-F238E27FC236}">
                    <a16:creationId xmlns:a16="http://schemas.microsoft.com/office/drawing/2014/main" id="{784EB733-69E1-4AD8-5BE0-5A4F3F79F1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0729" y="5301985"/>
                <a:ext cx="1334277" cy="2890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4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36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72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08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144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None/>
                  <a:defRPr sz="1200" b="0" i="0" kern="1200">
                    <a:solidFill>
                      <a:schemeClr val="bg2">
                        <a:lumMod val="50000"/>
                      </a:schemeClr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00C9"/>
                    </a:solidFill>
                    <a:effectLst/>
                    <a:uLnTx/>
                    <a:uFillTx/>
                    <a:latin typeface="Diploma Plus Jakarta" pitchFamily="2" charset="0"/>
                    <a:ea typeface="+mn-ea"/>
                    <a:cs typeface="Diploma Plus Jakarta" pitchFamily="2" charset="0"/>
                  </a:rPr>
                  <a:t>Talent &amp; Mood</a:t>
                </a:r>
              </a:p>
            </p:txBody>
          </p:sp>
        </p:grpSp>
        <p:sp>
          <p:nvSpPr>
            <p:cNvPr id="58" name="Text Placeholder 6">
              <a:extLst>
                <a:ext uri="{FF2B5EF4-FFF2-40B4-BE49-F238E27FC236}">
                  <a16:creationId xmlns:a16="http://schemas.microsoft.com/office/drawing/2014/main" id="{3A4EA840-9BB1-00C7-7BDC-89E3370AD8F2}"/>
                </a:ext>
              </a:extLst>
            </p:cNvPr>
            <p:cNvSpPr txBox="1">
              <a:spLocks/>
            </p:cNvSpPr>
            <p:nvPr/>
          </p:nvSpPr>
          <p:spPr>
            <a:xfrm>
              <a:off x="2172771" y="5712230"/>
              <a:ext cx="8986009" cy="30566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Group</a:t>
              </a:r>
            </a:p>
          </p:txBody>
        </p:sp>
        <p:sp>
          <p:nvSpPr>
            <p:cNvPr id="14" name="Text Placeholder 6">
              <a:extLst>
                <a:ext uri="{FF2B5EF4-FFF2-40B4-BE49-F238E27FC236}">
                  <a16:creationId xmlns:a16="http://schemas.microsoft.com/office/drawing/2014/main" id="{6F1DF985-E45C-9359-B9F9-B41835D4CBC7}"/>
                </a:ext>
              </a:extLst>
            </p:cNvPr>
            <p:cNvSpPr txBox="1">
              <a:spLocks/>
            </p:cNvSpPr>
            <p:nvPr/>
          </p:nvSpPr>
          <p:spPr>
            <a:xfrm>
              <a:off x="4108183" y="4110544"/>
              <a:ext cx="1550481" cy="241299"/>
            </a:xfrm>
            <a:prstGeom prst="rect">
              <a:avLst/>
            </a:prstGeom>
            <a:solidFill>
              <a:srgbClr val="52E2AC"/>
            </a:solidFill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11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Techsil</a:t>
              </a:r>
              <a:endParaRPr kumimoji="0" lang="en-US" sz="11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endParaRPr>
            </a:p>
          </p:txBody>
        </p:sp>
        <p:sp>
          <p:nvSpPr>
            <p:cNvPr id="45" name="Text Placeholder 6">
              <a:extLst>
                <a:ext uri="{FF2B5EF4-FFF2-40B4-BE49-F238E27FC236}">
                  <a16:creationId xmlns:a16="http://schemas.microsoft.com/office/drawing/2014/main" id="{D366D51D-A4EA-D9E5-951B-9FFA68432A18}"/>
                </a:ext>
              </a:extLst>
            </p:cNvPr>
            <p:cNvSpPr txBox="1">
              <a:spLocks/>
            </p:cNvSpPr>
            <p:nvPr/>
          </p:nvSpPr>
          <p:spPr>
            <a:xfrm>
              <a:off x="5524406" y="5385190"/>
              <a:ext cx="1474656" cy="2768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4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36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72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08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144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FontTx/>
                <a:buNone/>
                <a:defRPr sz="1200" b="0" i="0" kern="1200">
                  <a:solidFill>
                    <a:schemeClr val="bg2">
                      <a:lumMod val="50000"/>
                    </a:schemeClr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200C9"/>
                  </a:solidFill>
                  <a:effectLst/>
                  <a:uLnTx/>
                  <a:uFillTx/>
                  <a:latin typeface="Diploma Plus Jakarta" pitchFamily="2" charset="0"/>
                  <a:ea typeface="+mn-ea"/>
                  <a:cs typeface="Diploma Plus Jakarta" pitchFamily="2" charset="0"/>
                </a:rPr>
                <a:t>Sales Excellence</a:t>
              </a:r>
            </a:p>
          </p:txBody>
        </p:sp>
      </p:grpSp>
      <p:pic>
        <p:nvPicPr>
          <p:cNvPr id="44" name="Graphic 43">
            <a:extLst>
              <a:ext uri="{FF2B5EF4-FFF2-40B4-BE49-F238E27FC236}">
                <a16:creationId xmlns:a16="http://schemas.microsoft.com/office/drawing/2014/main" id="{6C9954E3-64F4-59D6-2B3A-E47F231B9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7920" y="1484617"/>
            <a:ext cx="329524" cy="32952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CBFA37E-8CFF-84EA-8C00-40C5B0138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2315" y="1507875"/>
            <a:ext cx="329524" cy="32952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C68F380A-87C2-000A-4CDE-7D2A27872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29987" y="1469062"/>
            <a:ext cx="395324" cy="339844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2ABD71B-5624-84A7-E557-AE6D8085F434}"/>
              </a:ext>
            </a:extLst>
          </p:cNvPr>
          <p:cNvSpPr txBox="1">
            <a:spLocks/>
          </p:cNvSpPr>
          <p:nvPr/>
        </p:nvSpPr>
        <p:spPr>
          <a:xfrm>
            <a:off x="2486150" y="2878655"/>
            <a:ext cx="1482263" cy="225589"/>
          </a:xfrm>
          <a:prstGeom prst="rect">
            <a:avLst/>
          </a:prstGeom>
          <a:solidFill>
            <a:srgbClr val="FFE710"/>
          </a:solidFill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1" i="0" spc="20">
                <a:cs typeface="Plus Jakarta Sans SemiBold" pitchFamily="2" charset="0"/>
              </a:defRPr>
            </a:lvl1pPr>
            <a:lvl2pPr marL="360000" indent="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cs typeface="Plus Jakarta Sans" pitchFamily="2" charset="77"/>
              </a:defRPr>
            </a:lvl2pPr>
            <a:lvl3pPr marL="720000" indent="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cs typeface="Plus Jakarta Sans" pitchFamily="2" charset="77"/>
              </a:defRPr>
            </a:lvl3pPr>
            <a:lvl4pPr marL="1080000" indent="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cs typeface="Plus Jakarta Sans" pitchFamily="2" charset="77"/>
              </a:defRPr>
            </a:lvl4pPr>
            <a:lvl5pPr marL="1440000" indent="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cs typeface="Plus Jakarta Sans" pitchFamily="2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Ireland / UK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FD5F6483-7035-DDDD-FFDA-FDDF1D039AA9}"/>
              </a:ext>
            </a:extLst>
          </p:cNvPr>
          <p:cNvSpPr txBox="1">
            <a:spLocks/>
          </p:cNvSpPr>
          <p:nvPr/>
        </p:nvSpPr>
        <p:spPr>
          <a:xfrm>
            <a:off x="2481622" y="3159503"/>
            <a:ext cx="1482263" cy="225589"/>
          </a:xfrm>
          <a:prstGeom prst="rect">
            <a:avLst/>
          </a:prstGeom>
          <a:solidFill>
            <a:srgbClr val="FFE710"/>
          </a:solidFill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1" i="0" spc="20">
                <a:cs typeface="Plus Jakarta Sans SemiBold" pitchFamily="2" charset="0"/>
              </a:defRPr>
            </a:lvl1pPr>
            <a:lvl2pPr marL="360000" indent="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cs typeface="Plus Jakarta Sans" pitchFamily="2" charset="77"/>
              </a:defRPr>
            </a:lvl2pPr>
            <a:lvl3pPr marL="720000" indent="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cs typeface="Plus Jakarta Sans" pitchFamily="2" charset="77"/>
              </a:defRPr>
            </a:lvl3pPr>
            <a:lvl4pPr marL="1080000" indent="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cs typeface="Plus Jakarta Sans" pitchFamily="2" charset="77"/>
              </a:defRPr>
            </a:lvl4pPr>
            <a:lvl5pPr marL="1440000" indent="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Plus Jakarta Sans" pitchFamily="2" charset="77"/>
                <a:cs typeface="Plus Jakarta Sans" pitchFamily="2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Diploma Plus Jakarta" pitchFamily="2" charset="0"/>
              </a:rPr>
              <a:t>Nordics</a:t>
            </a:r>
          </a:p>
        </p:txBody>
      </p:sp>
    </p:spTree>
    <p:extLst>
      <p:ext uri="{BB962C8B-B14F-4D97-AF65-F5344CB8AC3E}">
        <p14:creationId xmlns:p14="http://schemas.microsoft.com/office/powerpoint/2010/main" val="29663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DA136-43FD-1392-3731-C1792553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376" y="1952629"/>
            <a:ext cx="7301262" cy="784830"/>
          </a:xfrm>
        </p:spPr>
        <p:txBody>
          <a:bodyPr/>
          <a:lstStyle/>
          <a:p>
            <a:r>
              <a:rPr lang="en-GB" dirty="0"/>
              <a:t>Leadership for Growth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89CFC-B384-6D10-E458-78C9CD6C4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10515600" cy="560996"/>
          </a:xfrm>
        </p:spPr>
        <p:txBody>
          <a:bodyPr vert="horz" wrap="square" lIns="0" tIns="6932" rIns="0" bIns="0" rtlCol="0" anchor="t">
            <a:spAutoFit/>
          </a:bodyPr>
          <a:lstStyle/>
          <a:p>
            <a:r>
              <a:rPr lang="en-GB" dirty="0"/>
              <a:t>Sustainable Quality Compounding</a:t>
            </a:r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0005EE1E-DDFF-F4F9-187B-E91F0BA9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C046F3-DA28-53CD-9303-BDEFE3C5ECBB}"/>
              </a:ext>
            </a:extLst>
          </p:cNvPr>
          <p:cNvSpPr txBox="1"/>
          <p:nvPr/>
        </p:nvSpPr>
        <p:spPr>
          <a:xfrm>
            <a:off x="628974" y="1604511"/>
            <a:ext cx="150041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Ambitious…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8342AA-2850-EE9E-AAC0-623D2639C65C}"/>
              </a:ext>
            </a:extLst>
          </p:cNvPr>
          <p:cNvSpPr/>
          <p:nvPr/>
        </p:nvSpPr>
        <p:spPr>
          <a:xfrm>
            <a:off x="597976" y="2010876"/>
            <a:ext cx="4985164" cy="684000"/>
          </a:xfrm>
          <a:prstGeom prst="rect">
            <a:avLst/>
          </a:prstGeom>
          <a:solidFill>
            <a:srgbClr val="EEE5F9"/>
          </a:solidFill>
          <a:ln w="28575">
            <a:noFill/>
          </a:ln>
          <a:effectLst/>
        </p:spPr>
        <p:txBody>
          <a:bodyPr lIns="0" rIns="0" rtlCol="0" anchor="ctr"/>
          <a:lstStyle/>
          <a:p>
            <a:pPr marL="0" marR="0" lvl="0" indent="0" algn="ct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Organic revenue growth is our first priority</a:t>
            </a:r>
            <a:b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Diploma Plus Jakarta" pitchFamily="2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10%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5E8901-D438-5B21-9E18-07609A7BB72C}"/>
              </a:ext>
            </a:extLst>
          </p:cNvPr>
          <p:cNvSpPr/>
          <p:nvPr/>
        </p:nvSpPr>
        <p:spPr>
          <a:xfrm>
            <a:off x="597976" y="2784654"/>
            <a:ext cx="4985164" cy="684000"/>
          </a:xfrm>
          <a:prstGeom prst="rect">
            <a:avLst/>
          </a:prstGeom>
          <a:solidFill>
            <a:srgbClr val="EEE5F9"/>
          </a:solidFill>
          <a:ln w="28575">
            <a:noFill/>
          </a:ln>
          <a:effectLst/>
        </p:spPr>
        <p:txBody>
          <a:bodyPr lIns="0" rIns="0" rtlCol="0" anchor="ctr"/>
          <a:lstStyle/>
          <a:p>
            <a:pPr marL="0" marR="0" lvl="0" indent="0" algn="ct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Total revenue growth, including quality acquisitions</a:t>
            </a:r>
            <a:b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Diploma Plus Jakarta" pitchFamily="2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20%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444210-7CAF-7FF4-ABE7-1A56E67A70BD}"/>
              </a:ext>
            </a:extLst>
          </p:cNvPr>
          <p:cNvSpPr/>
          <p:nvPr/>
        </p:nvSpPr>
        <p:spPr>
          <a:xfrm>
            <a:off x="597976" y="3558433"/>
            <a:ext cx="4985164" cy="684000"/>
          </a:xfrm>
          <a:prstGeom prst="rect">
            <a:avLst/>
          </a:prstGeom>
          <a:solidFill>
            <a:srgbClr val="EEE5F9"/>
          </a:solidFill>
          <a:ln w="28575">
            <a:noFill/>
          </a:ln>
          <a:effectLst/>
        </p:spPr>
        <p:txBody>
          <a:bodyPr lIns="0" rIns="0" rtlCol="0" anchor="ctr"/>
          <a:lstStyle/>
          <a:p>
            <a:pPr marL="0" marR="0" lvl="0" indent="0" algn="ct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Value-add drives strong operating margins</a:t>
            </a:r>
            <a:b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Diploma Plus Jakarta" pitchFamily="2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20%+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4F420C-F8D3-5FD0-1C49-3CCA8F02367D}"/>
              </a:ext>
            </a:extLst>
          </p:cNvPr>
          <p:cNvSpPr/>
          <p:nvPr/>
        </p:nvSpPr>
        <p:spPr>
          <a:xfrm>
            <a:off x="597976" y="4332213"/>
            <a:ext cx="4985164" cy="684000"/>
          </a:xfrm>
          <a:prstGeom prst="rect">
            <a:avLst/>
          </a:prstGeom>
          <a:solidFill>
            <a:srgbClr val="EEE5F9"/>
          </a:solidFill>
          <a:ln w="28575">
            <a:noFill/>
          </a:ln>
          <a:effectLst/>
        </p:spPr>
        <p:txBody>
          <a:bodyPr lIns="0" rIns="0" rtlCol="0" anchor="ctr"/>
          <a:lstStyle/>
          <a:p>
            <a:pPr marL="0" marR="0" lvl="0" indent="0" algn="ct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Compounding EPS growth</a:t>
            </a:r>
            <a:b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Diploma Plus Jakarta" pitchFamily="2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20%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8429B9-63AB-A8E9-1550-371223321AE3}"/>
              </a:ext>
            </a:extLst>
          </p:cNvPr>
          <p:cNvSpPr txBox="1"/>
          <p:nvPr/>
        </p:nvSpPr>
        <p:spPr>
          <a:xfrm>
            <a:off x="5665106" y="1604518"/>
            <a:ext cx="207428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…with Discipline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5EC1C0-01EE-24AA-AAF8-2AC14CD20162}"/>
              </a:ext>
            </a:extLst>
          </p:cNvPr>
          <p:cNvSpPr/>
          <p:nvPr/>
        </p:nvSpPr>
        <p:spPr>
          <a:xfrm>
            <a:off x="5672855" y="2010876"/>
            <a:ext cx="5112000" cy="684000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txBody>
          <a:bodyPr lIns="0" rIns="0" rtlCol="0" anchor="ctr"/>
          <a:lstStyle/>
          <a:p>
            <a:pPr marL="0" marR="0" lvl="0" indent="0" algn="ct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Capital-light business model drives strong cash conversion</a:t>
            </a:r>
            <a:b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Diploma Plus Jakarta" pitchFamily="2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90%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3343EF-289F-67CB-27A8-CA25B7C7A7DE}"/>
              </a:ext>
            </a:extLst>
          </p:cNvPr>
          <p:cNvSpPr/>
          <p:nvPr/>
        </p:nvSpPr>
        <p:spPr>
          <a:xfrm>
            <a:off x="5672855" y="2784654"/>
            <a:ext cx="5112000" cy="684000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txBody>
          <a:bodyPr lIns="0" rIns="0" rtlCol="0" anchor="ctr"/>
          <a:lstStyle/>
          <a:p>
            <a:pPr marL="0" marR="0" lvl="0" indent="0" algn="ct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Capital stewardship focused on strong returns (ROATCE)</a:t>
            </a:r>
            <a:b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high teens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F00AFA-D924-3F03-BAF3-A42237944E7A}"/>
              </a:ext>
            </a:extLst>
          </p:cNvPr>
          <p:cNvSpPr/>
          <p:nvPr/>
        </p:nvSpPr>
        <p:spPr>
          <a:xfrm>
            <a:off x="5672855" y="3558433"/>
            <a:ext cx="5112000" cy="684000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txBody>
          <a:bodyPr lIns="0" rIns="0" rtlCol="0" anchor="ctr"/>
          <a:lstStyle/>
          <a:p>
            <a:pPr marL="0" marR="0" lvl="0" indent="0" algn="ct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Balance sheet discipline maintains modest debt</a:t>
            </a:r>
            <a:b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Diploma Plus Jakarta" pitchFamily="2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&lt; 2.0x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860073-DA37-8D61-E587-E153DA198E3D}"/>
              </a:ext>
            </a:extLst>
          </p:cNvPr>
          <p:cNvSpPr/>
          <p:nvPr/>
        </p:nvSpPr>
        <p:spPr>
          <a:xfrm>
            <a:off x="5672855" y="4332213"/>
            <a:ext cx="5112000" cy="684000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</p:spPr>
        <p:txBody>
          <a:bodyPr lIns="0" rIns="0" rtlCol="0" anchor="ctr"/>
          <a:lstStyle/>
          <a:p>
            <a:pPr marL="0" marR="0" lvl="0" indent="0" algn="ct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Return to shareholders with a progressive dividend</a:t>
            </a:r>
            <a:b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5%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CEC4234C-25E1-B06A-A62C-5ABDBA30E47D}"/>
              </a:ext>
            </a:extLst>
          </p:cNvPr>
          <p:cNvSpPr txBox="1">
            <a:spLocks/>
          </p:cNvSpPr>
          <p:nvPr/>
        </p:nvSpPr>
        <p:spPr>
          <a:xfrm>
            <a:off x="597976" y="5105991"/>
            <a:ext cx="10186878" cy="500514"/>
          </a:xfrm>
          <a:prstGeom prst="rect">
            <a:avLst/>
          </a:prstGeom>
          <a:solidFill>
            <a:srgbClr val="4D00BD"/>
          </a:solidFill>
          <a:ln>
            <a:noFill/>
          </a:ln>
          <a:effectLst/>
        </p:spPr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lt1"/>
                </a:solidFill>
                <a:latin typeface="Plus Jakarta Sans" pitchFamily="2" charset="77"/>
                <a:cs typeface="Plus Jakarta Sans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ploma Plus Jakarta SemiBold" pitchFamily="2" charset="0"/>
                <a:ea typeface="+mn-ea"/>
                <a:cs typeface="Diploma Plus Jakarta SemiBold" pitchFamily="2" charset="0"/>
              </a:rPr>
              <a:t>Double Every 4 Years?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11F29-5AB2-050D-E647-24D13EB1B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83451E-F2A6-AFE1-D1D5-22245EBC7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499" y="2520866"/>
            <a:ext cx="8646022" cy="1815882"/>
          </a:xfrm>
        </p:spPr>
        <p:txBody>
          <a:bodyPr/>
          <a:lstStyle/>
          <a:p>
            <a:r>
              <a:rPr lang="en-GB" sz="11500" dirty="0"/>
              <a:t>Welcome</a:t>
            </a:r>
          </a:p>
        </p:txBody>
      </p:sp>
      <p:pic>
        <p:nvPicPr>
          <p:cNvPr id="8" name="Picture Placeholder 28">
            <a:extLst>
              <a:ext uri="{FF2B5EF4-FFF2-40B4-BE49-F238E27FC236}">
                <a16:creationId xmlns:a16="http://schemas.microsoft.com/office/drawing/2014/main" id="{6CE1973D-631E-FF96-9D00-DD6CEBB66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9868" r="41343" b="34997"/>
          <a:stretch/>
        </p:blipFill>
        <p:spPr>
          <a:xfrm>
            <a:off x="523038" y="2205792"/>
            <a:ext cx="1820863" cy="1822450"/>
          </a:xfrm>
          <a:prstGeom prst="ellipse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C13C89C6-5956-E849-2432-A9DB166C6ED1}"/>
              </a:ext>
            </a:extLst>
          </p:cNvPr>
          <p:cNvSpPr txBox="1">
            <a:spLocks/>
          </p:cNvSpPr>
          <p:nvPr/>
        </p:nvSpPr>
        <p:spPr>
          <a:xfrm>
            <a:off x="122830" y="4252357"/>
            <a:ext cx="2621278" cy="4994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ea typeface="+mn-ea"/>
                <a:cs typeface="Diploma Plus Jakarta ExtraBold" pitchFamily="2" charset="0"/>
              </a:defRPr>
            </a:lvl1pPr>
            <a:lvl2pPr marL="0" lvl="1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Jill Tennant </a:t>
            </a:r>
          </a:p>
          <a:p>
            <a:r>
              <a:rPr lang="en-GB" dirty="0">
                <a:solidFill>
                  <a:schemeClr val="accent1"/>
                </a:solidFill>
                <a:latin typeface="+mn-lt"/>
              </a:rPr>
              <a:t>Group Strategy Director</a:t>
            </a:r>
          </a:p>
        </p:txBody>
      </p:sp>
    </p:spTree>
    <p:extLst>
      <p:ext uri="{BB962C8B-B14F-4D97-AF65-F5344CB8AC3E}">
        <p14:creationId xmlns:p14="http://schemas.microsoft.com/office/powerpoint/2010/main" val="19677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10515600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dirty="0"/>
              <a:t>Grow: Sales Excellence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80097234-A4E2-09F9-F3E9-90CD1BF44C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8387" y="1396850"/>
            <a:ext cx="9598025" cy="4386201"/>
          </a:xfrm>
        </p:spPr>
        <p:txBody>
          <a:bodyPr/>
          <a:lstStyle/>
          <a:p>
            <a:pPr marL="0" marR="3792833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spc="-107" dirty="0">
                <a:solidFill>
                  <a:srgbClr val="6A0DD4"/>
                </a:solidFill>
                <a:latin typeface="Diploma Plus Jakarta"/>
                <a:cs typeface="Diploma Plus Jakarta"/>
              </a:rPr>
              <a:t>You</a:t>
            </a:r>
            <a:r>
              <a:rPr lang="en-GB" spc="-6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36" dirty="0">
                <a:solidFill>
                  <a:srgbClr val="6A0DD4"/>
                </a:solidFill>
                <a:latin typeface="Diploma Plus Jakarta"/>
                <a:cs typeface="Diploma Plus Jakarta"/>
              </a:rPr>
              <a:t>have</a:t>
            </a:r>
            <a:r>
              <a:rPr lang="en-GB" spc="-103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39" dirty="0">
                <a:solidFill>
                  <a:srgbClr val="6A0DD4"/>
                </a:solidFill>
                <a:latin typeface="Diploma Plus Jakarta"/>
                <a:cs typeface="Diploma Plus Jakarta"/>
              </a:rPr>
              <a:t>grown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34" dirty="0">
                <a:solidFill>
                  <a:srgbClr val="6A0DD4"/>
                </a:solidFill>
                <a:latin typeface="Diploma Plus Jakarta"/>
                <a:cs typeface="Diploma Plus Jakarta"/>
              </a:rPr>
              <a:t>your</a:t>
            </a:r>
            <a:r>
              <a:rPr lang="en-GB" spc="-89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7" dirty="0">
                <a:solidFill>
                  <a:srgbClr val="6A0DD4"/>
                </a:solidFill>
                <a:latin typeface="Diploma Plus Jakarta"/>
                <a:cs typeface="Diploma Plus Jakarta"/>
              </a:rPr>
              <a:t>businesses</a:t>
            </a:r>
            <a:r>
              <a:rPr lang="en-GB" spc="-85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7" dirty="0">
                <a:solidFill>
                  <a:srgbClr val="6A0DD4"/>
                </a:solidFill>
                <a:latin typeface="Diploma Plus Jakarta"/>
                <a:cs typeface="Diploma Plus Jakarta"/>
              </a:rPr>
              <a:t>really</a:t>
            </a:r>
            <a:r>
              <a:rPr lang="en-GB" spc="-89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well. </a:t>
            </a:r>
          </a:p>
          <a:p>
            <a:pPr marL="0" marR="3792833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spc="-30" dirty="0">
                <a:solidFill>
                  <a:srgbClr val="6A0DD4"/>
                </a:solidFill>
                <a:latin typeface="Diploma Plus Jakarta"/>
                <a:cs typeface="Diploma Plus Jakarta"/>
              </a:rPr>
              <a:t>Why the focus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?</a:t>
            </a:r>
            <a:endParaRPr lang="en-GB" dirty="0">
              <a:latin typeface="Diploma Plus Jakarta"/>
              <a:cs typeface="Diploma Plus Jakarta"/>
            </a:endParaRPr>
          </a:p>
          <a:p>
            <a:pPr marL="608779" indent="-200230">
              <a:lnSpc>
                <a:spcPct val="110000"/>
              </a:lnSpc>
              <a:tabLst>
                <a:tab pos="608779" algn="l"/>
              </a:tabLst>
            </a:pPr>
            <a:r>
              <a:rPr lang="en-GB" spc="-73" dirty="0">
                <a:solidFill>
                  <a:srgbClr val="6A0DD4"/>
                </a:solidFill>
                <a:latin typeface="Diploma Plus Jakarta"/>
                <a:cs typeface="Diploma Plus Jakarta"/>
              </a:rPr>
              <a:t>We</a:t>
            </a:r>
            <a:r>
              <a:rPr lang="en-GB" spc="-68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12" dirty="0">
                <a:solidFill>
                  <a:srgbClr val="6A0DD4"/>
                </a:solidFill>
                <a:latin typeface="Diploma Plus Jakarta"/>
                <a:cs typeface="Diploma Plus Jakarta"/>
              </a:rPr>
              <a:t>are</a:t>
            </a:r>
            <a:r>
              <a:rPr lang="en-GB" spc="-119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14" dirty="0">
                <a:solidFill>
                  <a:srgbClr val="6A0DD4"/>
                </a:solidFill>
                <a:latin typeface="Diploma Plus Jakarta"/>
                <a:cs typeface="Diploma Plus Jakarta"/>
              </a:rPr>
              <a:t>sales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43" dirty="0">
                <a:solidFill>
                  <a:srgbClr val="6A0DD4"/>
                </a:solidFill>
                <a:latin typeface="Diploma Plus Jakarta"/>
                <a:cs typeface="Diploma Plus Jakarta"/>
              </a:rPr>
              <a:t>businesses…continuously</a:t>
            </a:r>
            <a:r>
              <a:rPr lang="en-GB" spc="-9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44" dirty="0">
                <a:solidFill>
                  <a:srgbClr val="6A0DD4"/>
                </a:solidFill>
                <a:latin typeface="Diploma Plus Jakarta"/>
                <a:cs typeface="Diploma Plus Jakarta"/>
              </a:rPr>
              <a:t>improve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0" dirty="0">
                <a:solidFill>
                  <a:srgbClr val="6A0DD4"/>
                </a:solidFill>
                <a:latin typeface="Diploma Plus Jakarta"/>
                <a:cs typeface="Diploma Plus Jakarta"/>
              </a:rPr>
              <a:t>out</a:t>
            </a:r>
            <a:r>
              <a:rPr lang="en-GB" spc="-9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7" dirty="0">
                <a:solidFill>
                  <a:srgbClr val="6A0DD4"/>
                </a:solidFill>
                <a:latin typeface="Diploma Plus Jakarta"/>
                <a:cs typeface="Diploma Plus Jakarta"/>
              </a:rPr>
              <a:t>core</a:t>
            </a:r>
            <a:r>
              <a:rPr lang="en-GB" spc="-9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competence.</a:t>
            </a:r>
            <a:endParaRPr lang="en-GB" dirty="0">
              <a:latin typeface="Diploma Plus Jakarta"/>
              <a:cs typeface="Diploma Plus Jakarta"/>
            </a:endParaRPr>
          </a:p>
          <a:p>
            <a:pPr marL="608779" indent="-200230">
              <a:lnSpc>
                <a:spcPct val="110000"/>
              </a:lnSpc>
              <a:tabLst>
                <a:tab pos="608779" algn="l"/>
              </a:tabLst>
            </a:pPr>
            <a:r>
              <a:rPr lang="en-GB" spc="-30" dirty="0">
                <a:solidFill>
                  <a:srgbClr val="6A0DD4"/>
                </a:solidFill>
                <a:latin typeface="Diploma Plus Jakarta"/>
                <a:cs typeface="Diploma Plus Jakarta"/>
              </a:rPr>
              <a:t>Breaking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36" dirty="0">
                <a:solidFill>
                  <a:srgbClr val="6A0DD4"/>
                </a:solidFill>
                <a:latin typeface="Diploma Plus Jakarta"/>
                <a:cs typeface="Diploma Plus Jakarta"/>
              </a:rPr>
              <a:t>into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1" dirty="0">
                <a:solidFill>
                  <a:srgbClr val="6A0DD4"/>
                </a:solidFill>
                <a:latin typeface="Diploma Plus Jakarta"/>
                <a:cs typeface="Diploma Plus Jakarta"/>
              </a:rPr>
              <a:t>new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36" dirty="0">
                <a:solidFill>
                  <a:srgbClr val="6A0DD4"/>
                </a:solidFill>
                <a:latin typeface="Diploma Plus Jakarta"/>
                <a:cs typeface="Diploma Plus Jakarta"/>
              </a:rPr>
              <a:t>markets: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14" dirty="0">
                <a:solidFill>
                  <a:srgbClr val="6A0DD4"/>
                </a:solidFill>
                <a:latin typeface="Diploma Plus Jakarta"/>
                <a:cs typeface="Diploma Plus Jakarta"/>
              </a:rPr>
              <a:t>Bus</a:t>
            </a:r>
            <a:r>
              <a:rPr lang="en-GB" spc="-9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7" dirty="0">
                <a:solidFill>
                  <a:srgbClr val="6A0DD4"/>
                </a:solidFill>
                <a:latin typeface="Diploma Plus Jakarta"/>
                <a:cs typeface="Diploma Plus Jakarta"/>
              </a:rPr>
              <a:t>Dev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39" dirty="0">
                <a:solidFill>
                  <a:srgbClr val="6A0DD4"/>
                </a:solidFill>
                <a:latin typeface="Diploma Plus Jakarta"/>
                <a:cs typeface="Diploma Plus Jakarta"/>
              </a:rPr>
              <a:t>and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30" dirty="0">
                <a:solidFill>
                  <a:srgbClr val="6A0DD4"/>
                </a:solidFill>
                <a:latin typeface="Diploma Plus Jakarta"/>
                <a:cs typeface="Diploma Plus Jakarta"/>
              </a:rPr>
              <a:t>Key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44" dirty="0">
                <a:solidFill>
                  <a:srgbClr val="6A0DD4"/>
                </a:solidFill>
                <a:latin typeface="Diploma Plus Jakarta"/>
                <a:cs typeface="Diploma Plus Jakarta"/>
              </a:rPr>
              <a:t>Account</a:t>
            </a:r>
            <a:r>
              <a:rPr lang="en-GB" spc="-9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Management.</a:t>
            </a:r>
          </a:p>
          <a:p>
            <a:pPr marL="608779" indent="-200230">
              <a:lnSpc>
                <a:spcPct val="110000"/>
              </a:lnSpc>
              <a:tabLst>
                <a:tab pos="608779" algn="l"/>
              </a:tabLst>
            </a:pPr>
            <a:r>
              <a:rPr lang="en-GB" spc="-21" dirty="0">
                <a:solidFill>
                  <a:srgbClr val="6A0DD4"/>
                </a:solidFill>
                <a:latin typeface="Diploma Plus Jakarta"/>
                <a:cs typeface="Diploma Plus Jakarta"/>
              </a:rPr>
              <a:t>Bigger</a:t>
            </a:r>
            <a:r>
              <a:rPr lang="en-GB" spc="-108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7" dirty="0">
                <a:solidFill>
                  <a:srgbClr val="6A0DD4"/>
                </a:solidFill>
                <a:latin typeface="Diploma Plus Jakarta"/>
                <a:cs typeface="Diploma Plus Jakarta"/>
              </a:rPr>
              <a:t>businesses:</a:t>
            </a:r>
            <a:r>
              <a:rPr lang="en-GB" spc="-103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5" dirty="0">
                <a:solidFill>
                  <a:srgbClr val="6A0DD4"/>
                </a:solidFill>
                <a:latin typeface="Diploma Plus Jakarta"/>
                <a:cs typeface="Diploma Plus Jakarta"/>
              </a:rPr>
              <a:t>leading</a:t>
            </a:r>
            <a:r>
              <a:rPr lang="en-GB" spc="-100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1" dirty="0">
                <a:solidFill>
                  <a:srgbClr val="6A0DD4"/>
                </a:solidFill>
                <a:latin typeface="Diploma Plus Jakarta"/>
                <a:cs typeface="Diploma Plus Jakarta"/>
              </a:rPr>
              <a:t>thru</a:t>
            </a:r>
            <a:r>
              <a:rPr lang="en-GB" spc="-103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43" dirty="0">
                <a:solidFill>
                  <a:srgbClr val="6A0DD4"/>
                </a:solidFill>
                <a:latin typeface="Diploma Plus Jakarta"/>
                <a:cs typeface="Diploma Plus Jakarta"/>
              </a:rPr>
              <a:t>process/people,</a:t>
            </a:r>
            <a:r>
              <a:rPr lang="en-GB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5" dirty="0">
                <a:solidFill>
                  <a:srgbClr val="6A0DD4"/>
                </a:solidFill>
                <a:latin typeface="Diploma Plus Jakarta"/>
                <a:cs typeface="Diploma Plus Jakarta"/>
              </a:rPr>
              <a:t>not</a:t>
            </a:r>
            <a:r>
              <a:rPr lang="en-GB" spc="-103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1" dirty="0">
                <a:solidFill>
                  <a:srgbClr val="6A0DD4"/>
                </a:solidFill>
                <a:latin typeface="Diploma Plus Jakarta"/>
                <a:cs typeface="Diploma Plus Jakarta"/>
              </a:rPr>
              <a:t>thru</a:t>
            </a:r>
            <a:r>
              <a:rPr lang="en-GB" spc="-100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self.</a:t>
            </a:r>
            <a:endParaRPr lang="en-GB" dirty="0">
              <a:latin typeface="Diploma Plus Jakarta"/>
              <a:cs typeface="Diploma Plus Jakarta"/>
            </a:endParaRPr>
          </a:p>
          <a:p>
            <a:pPr marL="608779" indent="-200230">
              <a:lnSpc>
                <a:spcPct val="110000"/>
              </a:lnSpc>
              <a:spcAft>
                <a:spcPts val="1200"/>
              </a:spcAft>
              <a:tabLst>
                <a:tab pos="608779" algn="l"/>
              </a:tabLst>
            </a:pPr>
            <a:r>
              <a:rPr lang="en-GB" spc="-43" dirty="0">
                <a:solidFill>
                  <a:srgbClr val="6A0DD4"/>
                </a:solidFill>
                <a:latin typeface="Diploma Plus Jakarta"/>
                <a:cs typeface="Diploma Plus Jakarta"/>
              </a:rPr>
              <a:t>Investment</a:t>
            </a:r>
            <a:r>
              <a:rPr lang="en-GB" spc="-85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dirty="0">
                <a:solidFill>
                  <a:srgbClr val="6A0DD4"/>
                </a:solidFill>
                <a:latin typeface="Diploma Plus Jakarta"/>
                <a:cs typeface="Diploma Plus Jakarta"/>
              </a:rPr>
              <a:t>/</a:t>
            </a:r>
            <a:r>
              <a:rPr lang="en-GB" spc="-78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39" dirty="0">
                <a:solidFill>
                  <a:srgbClr val="6A0DD4"/>
                </a:solidFill>
                <a:latin typeface="Diploma Plus Jakarta"/>
                <a:cs typeface="Diploma Plus Jakarta"/>
              </a:rPr>
              <a:t>shareholder</a:t>
            </a:r>
            <a:r>
              <a:rPr lang="en-GB" spc="-78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14" dirty="0">
                <a:solidFill>
                  <a:srgbClr val="6A0DD4"/>
                </a:solidFill>
                <a:latin typeface="Diploma Plus Jakarta"/>
                <a:cs typeface="Diploma Plus Jakarta"/>
              </a:rPr>
              <a:t>perspective. </a:t>
            </a:r>
          </a:p>
          <a:p>
            <a:pPr marL="7701" marR="3884479" indent="0">
              <a:lnSpc>
                <a:spcPct val="110000"/>
              </a:lnSpc>
              <a:buNone/>
              <a:tabLst>
                <a:tab pos="608779" algn="l"/>
              </a:tabLst>
            </a:pPr>
            <a:r>
              <a:rPr lang="en-GB" spc="-30" dirty="0">
                <a:solidFill>
                  <a:srgbClr val="6A0DD4"/>
                </a:solidFill>
                <a:latin typeface="Diploma Plus Jakarta"/>
                <a:cs typeface="Diploma Plus Jakarta"/>
              </a:rPr>
              <a:t>Key</a:t>
            </a:r>
            <a:r>
              <a:rPr lang="en-GB" spc="-9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21" dirty="0">
                <a:solidFill>
                  <a:srgbClr val="6A0DD4"/>
                </a:solidFill>
                <a:latin typeface="Diploma Plus Jakarta"/>
                <a:cs typeface="Diploma Plus Jakarta"/>
              </a:rPr>
              <a:t>success</a:t>
            </a:r>
            <a:r>
              <a:rPr lang="en-GB" spc="-9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52" dirty="0">
                <a:solidFill>
                  <a:srgbClr val="6A0DD4"/>
                </a:solidFill>
                <a:latin typeface="Diploma Plus Jakarta"/>
                <a:cs typeface="Diploma Plus Jakarta"/>
              </a:rPr>
              <a:t>factors</a:t>
            </a:r>
            <a:r>
              <a:rPr lang="en-GB" spc="-85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43" dirty="0">
                <a:solidFill>
                  <a:srgbClr val="6A0DD4"/>
                </a:solidFill>
                <a:latin typeface="Diploma Plus Jakarta"/>
                <a:cs typeface="Diploma Plus Jakarta"/>
              </a:rPr>
              <a:t>for</a:t>
            </a:r>
            <a:r>
              <a:rPr lang="en-GB" spc="-9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you….?</a:t>
            </a:r>
            <a:endParaRPr lang="en-GB" dirty="0">
              <a:latin typeface="Diploma Plus Jakarta"/>
              <a:cs typeface="Diploma Plus Jakarta"/>
            </a:endParaRPr>
          </a:p>
          <a:p>
            <a:pPr marL="608779" indent="-200230">
              <a:lnSpc>
                <a:spcPct val="110000"/>
              </a:lnSpc>
              <a:tabLst>
                <a:tab pos="608779" algn="l"/>
              </a:tabLst>
            </a:pPr>
            <a:r>
              <a:rPr lang="en-GB" spc="-14" dirty="0">
                <a:solidFill>
                  <a:srgbClr val="6A0DD4"/>
                </a:solidFill>
                <a:latin typeface="Diploma Plus Jakarta"/>
                <a:cs typeface="Diploma Plus Jakarta"/>
              </a:rPr>
              <a:t>Right</a:t>
            </a:r>
            <a:r>
              <a:rPr lang="en-GB" spc="-12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14" dirty="0">
                <a:solidFill>
                  <a:srgbClr val="6A0DD4"/>
                </a:solidFill>
                <a:latin typeface="Diploma Plus Jakarta"/>
                <a:cs typeface="Diploma Plus Jakarta"/>
              </a:rPr>
              <a:t>sales</a:t>
            </a:r>
            <a:r>
              <a:rPr lang="en-GB" spc="-12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processes</a:t>
            </a:r>
            <a:endParaRPr lang="en-GB" dirty="0">
              <a:latin typeface="Diploma Plus Jakarta"/>
              <a:cs typeface="Diploma Plus Jakarta"/>
            </a:endParaRPr>
          </a:p>
          <a:p>
            <a:pPr marL="608779" indent="-200230">
              <a:lnSpc>
                <a:spcPct val="110000"/>
              </a:lnSpc>
              <a:tabLst>
                <a:tab pos="608779" algn="l"/>
              </a:tabLst>
            </a:pPr>
            <a:r>
              <a:rPr lang="en-GB" spc="-14" dirty="0">
                <a:solidFill>
                  <a:srgbClr val="6A0DD4"/>
                </a:solidFill>
                <a:latin typeface="Diploma Plus Jakarta"/>
                <a:cs typeface="Diploma Plus Jakarta"/>
              </a:rPr>
              <a:t>Right</a:t>
            </a:r>
            <a:r>
              <a:rPr lang="en-GB" spc="-12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14" dirty="0">
                <a:solidFill>
                  <a:srgbClr val="6A0DD4"/>
                </a:solidFill>
                <a:latin typeface="Diploma Plus Jakarta"/>
                <a:cs typeface="Diploma Plus Jakarta"/>
              </a:rPr>
              <a:t>sales</a:t>
            </a:r>
            <a:r>
              <a:rPr lang="en-GB" spc="-12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people</a:t>
            </a:r>
            <a:endParaRPr lang="en-GB" dirty="0">
              <a:latin typeface="Diploma Plus Jakarta"/>
              <a:cs typeface="Diploma Plus Jakarta"/>
            </a:endParaRPr>
          </a:p>
          <a:p>
            <a:pPr marL="608779" indent="-200230">
              <a:lnSpc>
                <a:spcPct val="110000"/>
              </a:lnSpc>
              <a:spcAft>
                <a:spcPts val="1200"/>
              </a:spcAft>
              <a:tabLst>
                <a:tab pos="608779" algn="l"/>
              </a:tabLst>
            </a:pPr>
            <a:r>
              <a:rPr lang="en-GB" spc="-14" dirty="0">
                <a:solidFill>
                  <a:srgbClr val="6A0DD4"/>
                </a:solidFill>
                <a:latin typeface="Diploma Plus Jakarta"/>
                <a:cs typeface="Diploma Plus Jakarta"/>
              </a:rPr>
              <a:t>Right</a:t>
            </a:r>
            <a:r>
              <a:rPr lang="en-GB" spc="-12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14" dirty="0">
                <a:solidFill>
                  <a:srgbClr val="6A0DD4"/>
                </a:solidFill>
                <a:latin typeface="Diploma Plus Jakarta"/>
                <a:cs typeface="Diploma Plus Jakarta"/>
              </a:rPr>
              <a:t>sales</a:t>
            </a:r>
            <a:r>
              <a:rPr lang="en-GB" spc="-12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execution</a:t>
            </a:r>
            <a:endParaRPr lang="en-GB" dirty="0">
              <a:latin typeface="Diploma Plus Jakarta"/>
              <a:cs typeface="Diploma Plus Jakarta"/>
            </a:endParaRPr>
          </a:p>
          <a:p>
            <a:pPr marL="0" indent="0">
              <a:lnSpc>
                <a:spcPct val="110000"/>
              </a:lnSpc>
              <a:spcBef>
                <a:spcPts val="601"/>
              </a:spcBef>
              <a:spcAft>
                <a:spcPts val="601"/>
              </a:spcAft>
              <a:buNone/>
            </a:pPr>
            <a:r>
              <a:rPr lang="en-GB" spc="-34" dirty="0">
                <a:solidFill>
                  <a:srgbClr val="6A0DD4"/>
                </a:solidFill>
                <a:latin typeface="Diploma Plus Jakarta"/>
                <a:cs typeface="Diploma Plus Jakarta"/>
              </a:rPr>
              <a:t>Sales excellence Plan</a:t>
            </a:r>
            <a:r>
              <a:rPr lang="en-GB" spc="-7" dirty="0">
                <a:solidFill>
                  <a:srgbClr val="6A0DD4"/>
                </a:solidFill>
                <a:latin typeface="Diploma Plus Jakarta"/>
                <a:cs typeface="Diploma Plus Jakarta"/>
              </a:rPr>
              <a:t>.</a:t>
            </a:r>
            <a:endParaRPr lang="en-GB" dirty="0">
              <a:latin typeface="Diploma Plus Jakarta"/>
              <a:cs typeface="Diploma Plus Jakarta"/>
            </a:endParaRP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A78DF1ED-DDDD-3B4E-0D64-C1E99463E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87376" y="1433145"/>
            <a:ext cx="262613" cy="285332"/>
            <a:chOff x="740591" y="2873323"/>
            <a:chExt cx="433070" cy="470534"/>
          </a:xfrm>
        </p:grpSpPr>
        <p:sp>
          <p:nvSpPr>
            <p:cNvPr id="14" name="object 14"/>
            <p:cNvSpPr/>
            <p:nvPr/>
          </p:nvSpPr>
          <p:spPr>
            <a:xfrm>
              <a:off x="740591" y="2873323"/>
              <a:ext cx="433070" cy="208279"/>
            </a:xfrm>
            <a:custGeom>
              <a:avLst/>
              <a:gdLst/>
              <a:ahLst/>
              <a:cxnLst/>
              <a:rect l="l" t="t" r="r" b="b"/>
              <a:pathLst>
                <a:path w="433069" h="208280">
                  <a:moveTo>
                    <a:pt x="214380" y="0"/>
                  </a:moveTo>
                  <a:lnTo>
                    <a:pt x="0" y="104468"/>
                  </a:lnTo>
                  <a:lnTo>
                    <a:pt x="212590" y="207700"/>
                  </a:lnTo>
                  <a:lnTo>
                    <a:pt x="432656" y="103850"/>
                  </a:lnTo>
                  <a:lnTo>
                    <a:pt x="214380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40592" y="2977483"/>
              <a:ext cx="212725" cy="365760"/>
            </a:xfrm>
            <a:custGeom>
              <a:avLst/>
              <a:gdLst/>
              <a:ahLst/>
              <a:cxnLst/>
              <a:rect l="l" t="t" r="r" b="b"/>
              <a:pathLst>
                <a:path w="212725" h="365760">
                  <a:moveTo>
                    <a:pt x="0" y="0"/>
                  </a:moveTo>
                  <a:lnTo>
                    <a:pt x="2355" y="259950"/>
                  </a:lnTo>
                  <a:lnTo>
                    <a:pt x="211920" y="365580"/>
                  </a:lnTo>
                  <a:lnTo>
                    <a:pt x="212590" y="10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952505" y="2977179"/>
              <a:ext cx="220979" cy="366395"/>
            </a:xfrm>
            <a:custGeom>
              <a:avLst/>
              <a:gdLst/>
              <a:ahLst/>
              <a:cxnLst/>
              <a:rect l="l" t="t" r="r" b="b"/>
              <a:pathLst>
                <a:path w="220980" h="366395">
                  <a:moveTo>
                    <a:pt x="220747" y="0"/>
                  </a:moveTo>
                  <a:lnTo>
                    <a:pt x="680" y="103839"/>
                  </a:lnTo>
                  <a:lnTo>
                    <a:pt x="0" y="366198"/>
                  </a:lnTo>
                  <a:lnTo>
                    <a:pt x="220747" y="260557"/>
                  </a:lnTo>
                  <a:lnTo>
                    <a:pt x="220747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87376" y="1904275"/>
            <a:ext cx="262613" cy="285332"/>
            <a:chOff x="740591" y="3457104"/>
            <a:chExt cx="433070" cy="470534"/>
          </a:xfrm>
        </p:grpSpPr>
        <p:sp>
          <p:nvSpPr>
            <p:cNvPr id="18" name="object 18"/>
            <p:cNvSpPr/>
            <p:nvPr/>
          </p:nvSpPr>
          <p:spPr>
            <a:xfrm>
              <a:off x="740591" y="3457104"/>
              <a:ext cx="433070" cy="208279"/>
            </a:xfrm>
            <a:custGeom>
              <a:avLst/>
              <a:gdLst/>
              <a:ahLst/>
              <a:cxnLst/>
              <a:rect l="l" t="t" r="r" b="b"/>
              <a:pathLst>
                <a:path w="433069" h="208279">
                  <a:moveTo>
                    <a:pt x="214380" y="0"/>
                  </a:moveTo>
                  <a:lnTo>
                    <a:pt x="0" y="104468"/>
                  </a:lnTo>
                  <a:lnTo>
                    <a:pt x="212590" y="207700"/>
                  </a:lnTo>
                  <a:lnTo>
                    <a:pt x="432656" y="103850"/>
                  </a:lnTo>
                  <a:lnTo>
                    <a:pt x="214380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40592" y="3561264"/>
              <a:ext cx="212725" cy="365760"/>
            </a:xfrm>
            <a:custGeom>
              <a:avLst/>
              <a:gdLst/>
              <a:ahLst/>
              <a:cxnLst/>
              <a:rect l="l" t="t" r="r" b="b"/>
              <a:pathLst>
                <a:path w="212725" h="365760">
                  <a:moveTo>
                    <a:pt x="0" y="0"/>
                  </a:moveTo>
                  <a:lnTo>
                    <a:pt x="2355" y="259950"/>
                  </a:lnTo>
                  <a:lnTo>
                    <a:pt x="211920" y="365580"/>
                  </a:lnTo>
                  <a:lnTo>
                    <a:pt x="212590" y="10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52505" y="3560960"/>
              <a:ext cx="220979" cy="366395"/>
            </a:xfrm>
            <a:custGeom>
              <a:avLst/>
              <a:gdLst/>
              <a:ahLst/>
              <a:cxnLst/>
              <a:rect l="l" t="t" r="r" b="b"/>
              <a:pathLst>
                <a:path w="220980" h="366395">
                  <a:moveTo>
                    <a:pt x="220747" y="0"/>
                  </a:moveTo>
                  <a:lnTo>
                    <a:pt x="680" y="103839"/>
                  </a:lnTo>
                  <a:lnTo>
                    <a:pt x="0" y="366187"/>
                  </a:lnTo>
                  <a:lnTo>
                    <a:pt x="220747" y="260557"/>
                  </a:lnTo>
                  <a:lnTo>
                    <a:pt x="220747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0214" y="3900201"/>
            <a:ext cx="262613" cy="285332"/>
            <a:chOff x="740591" y="6787603"/>
            <a:chExt cx="433070" cy="470534"/>
          </a:xfrm>
        </p:grpSpPr>
        <p:sp>
          <p:nvSpPr>
            <p:cNvPr id="26" name="object 26"/>
            <p:cNvSpPr/>
            <p:nvPr/>
          </p:nvSpPr>
          <p:spPr>
            <a:xfrm>
              <a:off x="740591" y="6787603"/>
              <a:ext cx="433070" cy="208279"/>
            </a:xfrm>
            <a:custGeom>
              <a:avLst/>
              <a:gdLst/>
              <a:ahLst/>
              <a:cxnLst/>
              <a:rect l="l" t="t" r="r" b="b"/>
              <a:pathLst>
                <a:path w="433069" h="208279">
                  <a:moveTo>
                    <a:pt x="214380" y="0"/>
                  </a:moveTo>
                  <a:lnTo>
                    <a:pt x="0" y="104468"/>
                  </a:lnTo>
                  <a:lnTo>
                    <a:pt x="212590" y="207700"/>
                  </a:lnTo>
                  <a:lnTo>
                    <a:pt x="432656" y="103850"/>
                  </a:lnTo>
                  <a:lnTo>
                    <a:pt x="214380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40592" y="6891763"/>
              <a:ext cx="212725" cy="365760"/>
            </a:xfrm>
            <a:custGeom>
              <a:avLst/>
              <a:gdLst/>
              <a:ahLst/>
              <a:cxnLst/>
              <a:rect l="l" t="t" r="r" b="b"/>
              <a:pathLst>
                <a:path w="212725" h="365759">
                  <a:moveTo>
                    <a:pt x="0" y="0"/>
                  </a:moveTo>
                  <a:lnTo>
                    <a:pt x="2355" y="259950"/>
                  </a:lnTo>
                  <a:lnTo>
                    <a:pt x="211920" y="365580"/>
                  </a:lnTo>
                  <a:lnTo>
                    <a:pt x="212590" y="10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52505" y="6891460"/>
              <a:ext cx="220979" cy="366395"/>
            </a:xfrm>
            <a:custGeom>
              <a:avLst/>
              <a:gdLst/>
              <a:ahLst/>
              <a:cxnLst/>
              <a:rect l="l" t="t" r="r" b="b"/>
              <a:pathLst>
                <a:path w="220980" h="366395">
                  <a:moveTo>
                    <a:pt x="220747" y="0"/>
                  </a:moveTo>
                  <a:lnTo>
                    <a:pt x="680" y="103839"/>
                  </a:lnTo>
                  <a:lnTo>
                    <a:pt x="0" y="366187"/>
                  </a:lnTo>
                  <a:lnTo>
                    <a:pt x="220747" y="260557"/>
                  </a:lnTo>
                  <a:lnTo>
                    <a:pt x="220747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51186" y="5449450"/>
            <a:ext cx="262613" cy="285332"/>
            <a:chOff x="740591" y="9145627"/>
            <a:chExt cx="433070" cy="470534"/>
          </a:xfrm>
        </p:grpSpPr>
        <p:sp>
          <p:nvSpPr>
            <p:cNvPr id="30" name="object 30"/>
            <p:cNvSpPr/>
            <p:nvPr/>
          </p:nvSpPr>
          <p:spPr>
            <a:xfrm>
              <a:off x="740591" y="9145627"/>
              <a:ext cx="433070" cy="208279"/>
            </a:xfrm>
            <a:custGeom>
              <a:avLst/>
              <a:gdLst/>
              <a:ahLst/>
              <a:cxnLst/>
              <a:rect l="l" t="t" r="r" b="b"/>
              <a:pathLst>
                <a:path w="433069" h="208279">
                  <a:moveTo>
                    <a:pt x="214380" y="0"/>
                  </a:moveTo>
                  <a:lnTo>
                    <a:pt x="0" y="104457"/>
                  </a:lnTo>
                  <a:lnTo>
                    <a:pt x="212590" y="207690"/>
                  </a:lnTo>
                  <a:lnTo>
                    <a:pt x="432656" y="103839"/>
                  </a:lnTo>
                  <a:lnTo>
                    <a:pt x="214380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40592" y="9249776"/>
              <a:ext cx="212725" cy="365760"/>
            </a:xfrm>
            <a:custGeom>
              <a:avLst/>
              <a:gdLst/>
              <a:ahLst/>
              <a:cxnLst/>
              <a:rect l="l" t="t" r="r" b="b"/>
              <a:pathLst>
                <a:path w="212725" h="365759">
                  <a:moveTo>
                    <a:pt x="0" y="0"/>
                  </a:moveTo>
                  <a:lnTo>
                    <a:pt x="2355" y="259950"/>
                  </a:lnTo>
                  <a:lnTo>
                    <a:pt x="211920" y="365580"/>
                  </a:lnTo>
                  <a:lnTo>
                    <a:pt x="212590" y="103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952505" y="9249473"/>
              <a:ext cx="220979" cy="366395"/>
            </a:xfrm>
            <a:custGeom>
              <a:avLst/>
              <a:gdLst/>
              <a:ahLst/>
              <a:cxnLst/>
              <a:rect l="l" t="t" r="r" b="b"/>
              <a:pathLst>
                <a:path w="220980" h="366395">
                  <a:moveTo>
                    <a:pt x="220747" y="0"/>
                  </a:moveTo>
                  <a:lnTo>
                    <a:pt x="680" y="103839"/>
                  </a:lnTo>
                  <a:lnTo>
                    <a:pt x="0" y="366187"/>
                  </a:lnTo>
                  <a:lnTo>
                    <a:pt x="220747" y="260557"/>
                  </a:lnTo>
                  <a:lnTo>
                    <a:pt x="220747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B59F6-3B47-9C20-F67B-1F0B17D02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1E09F2E8-18D7-639B-47BB-654DBD5298F3}"/>
              </a:ext>
            </a:extLst>
          </p:cNvPr>
          <p:cNvSpPr txBox="1">
            <a:spLocks/>
          </p:cNvSpPr>
          <p:nvPr/>
        </p:nvSpPr>
        <p:spPr>
          <a:xfrm>
            <a:off x="122830" y="4252357"/>
            <a:ext cx="2621278" cy="4994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ea typeface="+mn-ea"/>
                <a:cs typeface="Diploma Plus Jakarta ExtraBold" pitchFamily="2" charset="0"/>
              </a:defRPr>
            </a:lvl1pPr>
            <a:lvl2pPr marL="0" lvl="1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Jill Tennant </a:t>
            </a:r>
          </a:p>
          <a:p>
            <a:r>
              <a:rPr lang="en-GB" dirty="0">
                <a:solidFill>
                  <a:schemeClr val="accent1"/>
                </a:solidFill>
                <a:latin typeface="+mn-lt"/>
              </a:rPr>
              <a:t>Group Strategy Director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5A736F-B573-F085-9189-E6FBD55A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978" y="2396352"/>
            <a:ext cx="8646022" cy="287771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1500" dirty="0"/>
              <a:t>Sales Excellence</a:t>
            </a:r>
          </a:p>
        </p:txBody>
      </p:sp>
      <p:pic>
        <p:nvPicPr>
          <p:cNvPr id="8" name="Picture Placeholder 28">
            <a:extLst>
              <a:ext uri="{FF2B5EF4-FFF2-40B4-BE49-F238E27FC236}">
                <a16:creationId xmlns:a16="http://schemas.microsoft.com/office/drawing/2014/main" id="{D455B579-C363-E6FF-2161-4F394575C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9868" r="41343" b="34997"/>
          <a:stretch/>
        </p:blipFill>
        <p:spPr>
          <a:xfrm>
            <a:off x="523038" y="2205792"/>
            <a:ext cx="1820863" cy="18224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6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955D8-0AA0-A153-4536-C8BA6772F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683C63BA-AD9E-8C09-3A29-77CDEC2E5A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375" y="2637261"/>
            <a:ext cx="7216022" cy="154743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3081">
              <a:lnSpc>
                <a:spcPts val="6003"/>
              </a:lnSpc>
              <a:spcBef>
                <a:spcPts val="1179"/>
              </a:spcBef>
            </a:pPr>
            <a:r>
              <a:rPr lang="en-GB" sz="6000" dirty="0"/>
              <a:t>Why do we need Sales Excellence?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2F6B1-BC6A-9FDB-2978-C3D5EB28C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</p:spTree>
    <p:extLst>
      <p:ext uri="{BB962C8B-B14F-4D97-AF65-F5344CB8AC3E}">
        <p14:creationId xmlns:p14="http://schemas.microsoft.com/office/powerpoint/2010/main" val="33024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 rot="19680000">
            <a:off x="303946" y="4894056"/>
            <a:ext cx="1356916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32"/>
              </a:lnSpc>
            </a:pPr>
            <a:r>
              <a:rPr sz="3032" b="1" spc="-15" dirty="0">
                <a:solidFill>
                  <a:srgbClr val="FFFFFF"/>
                </a:solidFill>
                <a:latin typeface="Diploma Plus Jakarta ExtraBold"/>
                <a:cs typeface="Diploma Plus Jakarta ExtraBold"/>
              </a:rPr>
              <a:t>SMA</a:t>
            </a:r>
            <a:r>
              <a:rPr sz="4548" b="1" spc="-22" baseline="1666" dirty="0">
                <a:solidFill>
                  <a:srgbClr val="FFFFFF"/>
                </a:solidFill>
                <a:latin typeface="Diploma Plus Jakarta ExtraBold"/>
                <a:cs typeface="Diploma Plus Jakarta ExtraBold"/>
              </a:rPr>
              <a:t>LL</a:t>
            </a:r>
            <a:endParaRPr sz="4548" baseline="1666" dirty="0">
              <a:latin typeface="Diploma Plus Jakarta ExtraBold"/>
              <a:cs typeface="Diploma Plus Jakarta ExtraBold"/>
            </a:endParaRPr>
          </a:p>
        </p:txBody>
      </p:sp>
      <p:sp>
        <p:nvSpPr>
          <p:cNvPr id="9" name="object 9"/>
          <p:cNvSpPr txBox="1"/>
          <p:nvPr/>
        </p:nvSpPr>
        <p:spPr>
          <a:xfrm rot="19680000">
            <a:off x="466109" y="5047450"/>
            <a:ext cx="1927972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32"/>
              </a:lnSpc>
            </a:pPr>
            <a:r>
              <a:rPr sz="3032" b="1" spc="-36" dirty="0">
                <a:solidFill>
                  <a:srgbClr val="FFFFFF"/>
                </a:solidFill>
                <a:latin typeface="Diploma Plus Jakarta ExtraBold"/>
                <a:cs typeface="Diploma Plus Jakarta ExtraBold"/>
              </a:rPr>
              <a:t>BUSINESS</a:t>
            </a:r>
            <a:endParaRPr sz="3032" dirty="0">
              <a:latin typeface="Diploma Plus Jakarta ExtraBold"/>
              <a:cs typeface="Diploma Plus Jakarta ExtraBold"/>
            </a:endParaRPr>
          </a:p>
        </p:txBody>
      </p:sp>
      <p:sp>
        <p:nvSpPr>
          <p:cNvPr id="10" name="object 10"/>
          <p:cNvSpPr txBox="1"/>
          <p:nvPr/>
        </p:nvSpPr>
        <p:spPr>
          <a:xfrm rot="19680000">
            <a:off x="265940" y="5008514"/>
            <a:ext cx="45967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37"/>
              </a:lnSpc>
            </a:pPr>
            <a:r>
              <a:rPr sz="1122" b="1" spc="-12" dirty="0">
                <a:solidFill>
                  <a:srgbClr val="FFFFFF"/>
                </a:solidFill>
                <a:latin typeface="Diploma Plus Jakarta ExtraBold"/>
                <a:cs typeface="Diploma Plus Jakarta ExtraBold"/>
              </a:rPr>
              <a:t>FROM</a:t>
            </a:r>
            <a:endParaRPr sz="1122">
              <a:latin typeface="Diploma Plus Jakarta ExtraBold"/>
              <a:cs typeface="Diploma Plus Jakarta ExtraBold"/>
            </a:endParaRPr>
          </a:p>
        </p:txBody>
      </p:sp>
      <p:sp>
        <p:nvSpPr>
          <p:cNvPr id="11" name="object 11"/>
          <p:cNvSpPr txBox="1"/>
          <p:nvPr/>
        </p:nvSpPr>
        <p:spPr>
          <a:xfrm rot="1980000">
            <a:off x="5967286" y="1159794"/>
            <a:ext cx="85971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26"/>
              </a:lnSpc>
            </a:pPr>
            <a:r>
              <a:rPr sz="4033" b="1" spc="-209" dirty="0">
                <a:solidFill>
                  <a:srgbClr val="FFFFFF"/>
                </a:solidFill>
                <a:latin typeface="Diploma Plus Jakarta ExtraBold"/>
                <a:cs typeface="Diploma Plus Jakarta ExtraBold"/>
              </a:rPr>
              <a:t>TO</a:t>
            </a:r>
            <a:endParaRPr sz="4033">
              <a:latin typeface="Diploma Plus Jakarta ExtraBold"/>
              <a:cs typeface="Diploma Plus Jakarta Extra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14189" y="6857519"/>
            <a:ext cx="1348496" cy="0"/>
          </a:xfrm>
          <a:custGeom>
            <a:avLst/>
            <a:gdLst/>
            <a:ahLst/>
            <a:cxnLst/>
            <a:rect l="l" t="t" r="r" b="b"/>
            <a:pathLst>
              <a:path w="2223769">
                <a:moveTo>
                  <a:pt x="2223272" y="0"/>
                </a:moveTo>
                <a:lnTo>
                  <a:pt x="0" y="0"/>
                </a:lnTo>
              </a:path>
            </a:pathLst>
          </a:custGeom>
          <a:solidFill>
            <a:srgbClr val="5758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1980000">
            <a:off x="4998601" y="2757702"/>
            <a:ext cx="5574386" cy="137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730"/>
              </a:lnSpc>
            </a:pPr>
            <a:r>
              <a:rPr sz="10733" b="1" spc="-188" dirty="0">
                <a:solidFill>
                  <a:srgbClr val="FFFFFF"/>
                </a:solidFill>
                <a:latin typeface="Diploma Plus Jakarta ExtraBold"/>
                <a:cs typeface="Diploma Plus Jakarta ExtraBold"/>
              </a:rPr>
              <a:t>SCALED</a:t>
            </a:r>
            <a:endParaRPr sz="10733">
              <a:latin typeface="Diploma Plus Jakarta ExtraBold"/>
              <a:cs typeface="Diploma Plus Jakarta ExtraBold"/>
            </a:endParaRPr>
          </a:p>
        </p:txBody>
      </p:sp>
      <p:sp>
        <p:nvSpPr>
          <p:cNvPr id="14" name="object 14"/>
          <p:cNvSpPr txBox="1"/>
          <p:nvPr/>
        </p:nvSpPr>
        <p:spPr>
          <a:xfrm rot="1980000">
            <a:off x="4200420" y="4197657"/>
            <a:ext cx="6806442" cy="137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730"/>
              </a:lnSpc>
            </a:pPr>
            <a:r>
              <a:rPr sz="10733" b="1" spc="-182" dirty="0">
                <a:solidFill>
                  <a:srgbClr val="FFFFFF"/>
                </a:solidFill>
                <a:latin typeface="Diploma Plus Jakarta ExtraBold"/>
                <a:cs typeface="Diploma Plus Jakarta ExtraBold"/>
              </a:rPr>
              <a:t>BUSINESS</a:t>
            </a:r>
            <a:endParaRPr sz="10733">
              <a:latin typeface="Diploma Plus Jakarta ExtraBold"/>
              <a:cs typeface="Diploma Plus Jakarta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1201B25-059E-0FDC-20A0-02BD3A8F5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C170-2B8A-A51E-C1DF-A42C72F6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Delivering bold ambitions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72ACC-E775-EEED-C1AD-6848302A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266F82-E2CC-70D9-D205-89FBD1B2139F}"/>
              </a:ext>
            </a:extLst>
          </p:cNvPr>
          <p:cNvGrpSpPr/>
          <p:nvPr/>
        </p:nvGrpSpPr>
        <p:grpSpPr>
          <a:xfrm>
            <a:off x="2693877" y="4263181"/>
            <a:ext cx="1057657" cy="1337018"/>
            <a:chOff x="2693877" y="4263181"/>
            <a:chExt cx="1057657" cy="1337018"/>
          </a:xfrm>
        </p:grpSpPr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DB752AB2-E06B-0337-5CB4-A384E970F5EF}"/>
                </a:ext>
              </a:extLst>
            </p:cNvPr>
            <p:cNvSpPr/>
            <p:nvPr/>
          </p:nvSpPr>
          <p:spPr>
            <a:xfrm>
              <a:off x="2693877" y="4570729"/>
              <a:ext cx="529311" cy="1029470"/>
            </a:xfrm>
            <a:custGeom>
              <a:avLst/>
              <a:gdLst>
                <a:gd name="connsiteX0" fmla="*/ 0 w 529311"/>
                <a:gd name="connsiteY0" fmla="*/ 0 h 1029470"/>
                <a:gd name="connsiteX1" fmla="*/ 0 w 529311"/>
                <a:gd name="connsiteY1" fmla="*/ 704161 h 1029470"/>
                <a:gd name="connsiteX2" fmla="*/ 529311 w 529311"/>
                <a:gd name="connsiteY2" fmla="*/ 1029470 h 1029470"/>
                <a:gd name="connsiteX3" fmla="*/ 529311 w 529311"/>
                <a:gd name="connsiteY3" fmla="*/ 333482 h 1029470"/>
                <a:gd name="connsiteX4" fmla="*/ 0 w 529311"/>
                <a:gd name="connsiteY4" fmla="*/ 0 h 102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311" h="1029470">
                  <a:moveTo>
                    <a:pt x="0" y="0"/>
                  </a:moveTo>
                  <a:lnTo>
                    <a:pt x="0" y="704161"/>
                  </a:lnTo>
                  <a:lnTo>
                    <a:pt x="529311" y="1029470"/>
                  </a:lnTo>
                  <a:lnTo>
                    <a:pt x="529311" y="333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CFFF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290031B-D512-D0F4-C175-AE9BDD316095}"/>
                </a:ext>
              </a:extLst>
            </p:cNvPr>
            <p:cNvSpPr/>
            <p:nvPr/>
          </p:nvSpPr>
          <p:spPr>
            <a:xfrm>
              <a:off x="3223188" y="4570729"/>
              <a:ext cx="528346" cy="1029470"/>
            </a:xfrm>
            <a:custGeom>
              <a:avLst/>
              <a:gdLst>
                <a:gd name="connsiteX0" fmla="*/ 0 w 528346"/>
                <a:gd name="connsiteY0" fmla="*/ 1029470 h 1029470"/>
                <a:gd name="connsiteX1" fmla="*/ 0 w 528346"/>
                <a:gd name="connsiteY1" fmla="*/ 333482 h 1029470"/>
                <a:gd name="connsiteX2" fmla="*/ 528346 w 528346"/>
                <a:gd name="connsiteY2" fmla="*/ 0 h 1029470"/>
                <a:gd name="connsiteX3" fmla="*/ 528346 w 528346"/>
                <a:gd name="connsiteY3" fmla="*/ 688973 h 1029470"/>
                <a:gd name="connsiteX4" fmla="*/ 0 w 528346"/>
                <a:gd name="connsiteY4" fmla="*/ 1029470 h 102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346" h="1029470">
                  <a:moveTo>
                    <a:pt x="0" y="1029470"/>
                  </a:moveTo>
                  <a:lnTo>
                    <a:pt x="0" y="333482"/>
                  </a:lnTo>
                  <a:lnTo>
                    <a:pt x="528346" y="0"/>
                  </a:lnTo>
                  <a:lnTo>
                    <a:pt x="528346" y="688973"/>
                  </a:lnTo>
                  <a:lnTo>
                    <a:pt x="0" y="1029470"/>
                  </a:lnTo>
                  <a:close/>
                </a:path>
              </a:pathLst>
            </a:custGeom>
            <a:solidFill>
              <a:srgbClr val="6B0DD5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094F8AD0-8B09-93B2-F6F9-3042EEB8B7CA}"/>
                </a:ext>
              </a:extLst>
            </p:cNvPr>
            <p:cNvSpPr/>
            <p:nvPr/>
          </p:nvSpPr>
          <p:spPr>
            <a:xfrm>
              <a:off x="2693877" y="4263181"/>
              <a:ext cx="1057657" cy="641029"/>
            </a:xfrm>
            <a:custGeom>
              <a:avLst/>
              <a:gdLst>
                <a:gd name="connsiteX0" fmla="*/ 529311 w 1057657"/>
                <a:gd name="connsiteY0" fmla="*/ 641030 h 641029"/>
                <a:gd name="connsiteX1" fmla="*/ 1057657 w 1057657"/>
                <a:gd name="connsiteY1" fmla="*/ 307547 h 641029"/>
                <a:gd name="connsiteX2" fmla="*/ 529311 w 1057657"/>
                <a:gd name="connsiteY2" fmla="*/ 0 h 641029"/>
                <a:gd name="connsiteX3" fmla="*/ 0 w 1057657"/>
                <a:gd name="connsiteY3" fmla="*/ 307547 h 641029"/>
                <a:gd name="connsiteX4" fmla="*/ 529311 w 1057657"/>
                <a:gd name="connsiteY4" fmla="*/ 641030 h 64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657" h="641029">
                  <a:moveTo>
                    <a:pt x="529311" y="641030"/>
                  </a:moveTo>
                  <a:lnTo>
                    <a:pt x="1057657" y="307547"/>
                  </a:lnTo>
                  <a:lnTo>
                    <a:pt x="529311" y="0"/>
                  </a:lnTo>
                  <a:lnTo>
                    <a:pt x="0" y="307547"/>
                  </a:lnTo>
                  <a:lnTo>
                    <a:pt x="529311" y="641030"/>
                  </a:lnTo>
                  <a:close/>
                </a:path>
              </a:pathLst>
            </a:custGeom>
            <a:solidFill>
              <a:srgbClr val="FFEA03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8DCE98-3284-D09C-58ED-131B17CE460D}"/>
              </a:ext>
            </a:extLst>
          </p:cNvPr>
          <p:cNvGrpSpPr/>
          <p:nvPr/>
        </p:nvGrpSpPr>
        <p:grpSpPr>
          <a:xfrm>
            <a:off x="5386768" y="2798357"/>
            <a:ext cx="1057657" cy="2801841"/>
            <a:chOff x="5386768" y="2798357"/>
            <a:chExt cx="1057657" cy="2801841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AE7E8C7A-865E-B512-2037-6C5380F4B820}"/>
                </a:ext>
              </a:extLst>
            </p:cNvPr>
            <p:cNvSpPr/>
            <p:nvPr/>
          </p:nvSpPr>
          <p:spPr>
            <a:xfrm>
              <a:off x="5386768" y="3105968"/>
              <a:ext cx="529246" cy="2494230"/>
            </a:xfrm>
            <a:custGeom>
              <a:avLst/>
              <a:gdLst>
                <a:gd name="connsiteX0" fmla="*/ 0 w 529246"/>
                <a:gd name="connsiteY0" fmla="*/ 0 h 2494230"/>
                <a:gd name="connsiteX1" fmla="*/ 0 w 529246"/>
                <a:gd name="connsiteY1" fmla="*/ 2168921 h 2494230"/>
                <a:gd name="connsiteX2" fmla="*/ 529247 w 529246"/>
                <a:gd name="connsiteY2" fmla="*/ 2494231 h 2494230"/>
                <a:gd name="connsiteX3" fmla="*/ 529247 w 529246"/>
                <a:gd name="connsiteY3" fmla="*/ 333482 h 2494230"/>
                <a:gd name="connsiteX4" fmla="*/ 0 w 529246"/>
                <a:gd name="connsiteY4" fmla="*/ 0 h 24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246" h="2494230">
                  <a:moveTo>
                    <a:pt x="0" y="0"/>
                  </a:moveTo>
                  <a:lnTo>
                    <a:pt x="0" y="2168921"/>
                  </a:lnTo>
                  <a:lnTo>
                    <a:pt x="529247" y="2494231"/>
                  </a:lnTo>
                  <a:lnTo>
                    <a:pt x="529247" y="333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CFFF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A6FB5308-38EB-D220-D0AB-15F9096D1604}"/>
                </a:ext>
              </a:extLst>
            </p:cNvPr>
            <p:cNvSpPr/>
            <p:nvPr/>
          </p:nvSpPr>
          <p:spPr>
            <a:xfrm>
              <a:off x="5916015" y="3105968"/>
              <a:ext cx="528410" cy="2494230"/>
            </a:xfrm>
            <a:custGeom>
              <a:avLst/>
              <a:gdLst>
                <a:gd name="connsiteX0" fmla="*/ 0 w 528410"/>
                <a:gd name="connsiteY0" fmla="*/ 2494231 h 2494230"/>
                <a:gd name="connsiteX1" fmla="*/ 0 w 528410"/>
                <a:gd name="connsiteY1" fmla="*/ 333482 h 2494230"/>
                <a:gd name="connsiteX2" fmla="*/ 528410 w 528410"/>
                <a:gd name="connsiteY2" fmla="*/ 0 h 2494230"/>
                <a:gd name="connsiteX3" fmla="*/ 528410 w 528410"/>
                <a:gd name="connsiteY3" fmla="*/ 2153734 h 2494230"/>
                <a:gd name="connsiteX4" fmla="*/ 0 w 528410"/>
                <a:gd name="connsiteY4" fmla="*/ 2494231 h 24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410" h="2494230">
                  <a:moveTo>
                    <a:pt x="0" y="2494231"/>
                  </a:moveTo>
                  <a:lnTo>
                    <a:pt x="0" y="333482"/>
                  </a:lnTo>
                  <a:lnTo>
                    <a:pt x="528410" y="0"/>
                  </a:lnTo>
                  <a:lnTo>
                    <a:pt x="528410" y="2153734"/>
                  </a:lnTo>
                  <a:lnTo>
                    <a:pt x="0" y="2494231"/>
                  </a:lnTo>
                  <a:close/>
                </a:path>
              </a:pathLst>
            </a:custGeom>
            <a:solidFill>
              <a:srgbClr val="6B0DD5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6BEEFA1D-B4FE-5A0B-E2D4-7E5039269E8B}"/>
                </a:ext>
              </a:extLst>
            </p:cNvPr>
            <p:cNvSpPr/>
            <p:nvPr/>
          </p:nvSpPr>
          <p:spPr>
            <a:xfrm>
              <a:off x="5386768" y="2798357"/>
              <a:ext cx="1057657" cy="641094"/>
            </a:xfrm>
            <a:custGeom>
              <a:avLst/>
              <a:gdLst>
                <a:gd name="connsiteX0" fmla="*/ 529247 w 1057657"/>
                <a:gd name="connsiteY0" fmla="*/ 641094 h 641094"/>
                <a:gd name="connsiteX1" fmla="*/ 1057657 w 1057657"/>
                <a:gd name="connsiteY1" fmla="*/ 307612 h 641094"/>
                <a:gd name="connsiteX2" fmla="*/ 529247 w 1057657"/>
                <a:gd name="connsiteY2" fmla="*/ 0 h 641094"/>
                <a:gd name="connsiteX3" fmla="*/ 0 w 1057657"/>
                <a:gd name="connsiteY3" fmla="*/ 307612 h 641094"/>
                <a:gd name="connsiteX4" fmla="*/ 529247 w 1057657"/>
                <a:gd name="connsiteY4" fmla="*/ 641094 h 64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657" h="641094">
                  <a:moveTo>
                    <a:pt x="529247" y="641094"/>
                  </a:moveTo>
                  <a:lnTo>
                    <a:pt x="1057657" y="307612"/>
                  </a:lnTo>
                  <a:lnTo>
                    <a:pt x="529247" y="0"/>
                  </a:lnTo>
                  <a:lnTo>
                    <a:pt x="0" y="307612"/>
                  </a:lnTo>
                  <a:lnTo>
                    <a:pt x="529247" y="641094"/>
                  </a:lnTo>
                  <a:close/>
                </a:path>
              </a:pathLst>
            </a:custGeom>
            <a:solidFill>
              <a:srgbClr val="FFEA03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B267E4-6A61-C8EF-9650-BFBBF32940E8}"/>
              </a:ext>
            </a:extLst>
          </p:cNvPr>
          <p:cNvGrpSpPr/>
          <p:nvPr/>
        </p:nvGrpSpPr>
        <p:grpSpPr>
          <a:xfrm>
            <a:off x="8177735" y="1246912"/>
            <a:ext cx="1057657" cy="4353286"/>
            <a:chOff x="8177735" y="1246912"/>
            <a:chExt cx="1057657" cy="4353286"/>
          </a:xfrm>
        </p:grpSpPr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9E5A0E6-38AA-5099-B896-23F57BA3DE8E}"/>
                </a:ext>
              </a:extLst>
            </p:cNvPr>
            <p:cNvSpPr/>
            <p:nvPr/>
          </p:nvSpPr>
          <p:spPr>
            <a:xfrm>
              <a:off x="8177735" y="1554459"/>
              <a:ext cx="529311" cy="4045739"/>
            </a:xfrm>
            <a:custGeom>
              <a:avLst/>
              <a:gdLst>
                <a:gd name="connsiteX0" fmla="*/ 0 w 529311"/>
                <a:gd name="connsiteY0" fmla="*/ 0 h 4045739"/>
                <a:gd name="connsiteX1" fmla="*/ 0 w 529311"/>
                <a:gd name="connsiteY1" fmla="*/ 3720430 h 4045739"/>
                <a:gd name="connsiteX2" fmla="*/ 529311 w 529311"/>
                <a:gd name="connsiteY2" fmla="*/ 4045740 h 4045739"/>
                <a:gd name="connsiteX3" fmla="*/ 529311 w 529311"/>
                <a:gd name="connsiteY3" fmla="*/ 333482 h 4045739"/>
                <a:gd name="connsiteX4" fmla="*/ 0 w 529311"/>
                <a:gd name="connsiteY4" fmla="*/ 0 h 404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311" h="4045739">
                  <a:moveTo>
                    <a:pt x="0" y="0"/>
                  </a:moveTo>
                  <a:lnTo>
                    <a:pt x="0" y="3720430"/>
                  </a:lnTo>
                  <a:lnTo>
                    <a:pt x="529311" y="4045740"/>
                  </a:lnTo>
                  <a:lnTo>
                    <a:pt x="529311" y="333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CFFF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FB2D06A7-BC6A-5A23-5504-74882856AB5A}"/>
                </a:ext>
              </a:extLst>
            </p:cNvPr>
            <p:cNvSpPr/>
            <p:nvPr/>
          </p:nvSpPr>
          <p:spPr>
            <a:xfrm>
              <a:off x="8707046" y="1554459"/>
              <a:ext cx="528345" cy="4045739"/>
            </a:xfrm>
            <a:custGeom>
              <a:avLst/>
              <a:gdLst>
                <a:gd name="connsiteX0" fmla="*/ 0 w 528345"/>
                <a:gd name="connsiteY0" fmla="*/ 4045740 h 4045739"/>
                <a:gd name="connsiteX1" fmla="*/ 0 w 528345"/>
                <a:gd name="connsiteY1" fmla="*/ 333482 h 4045739"/>
                <a:gd name="connsiteX2" fmla="*/ 528346 w 528345"/>
                <a:gd name="connsiteY2" fmla="*/ 0 h 4045739"/>
                <a:gd name="connsiteX3" fmla="*/ 528346 w 528345"/>
                <a:gd name="connsiteY3" fmla="*/ 3705243 h 4045739"/>
                <a:gd name="connsiteX4" fmla="*/ 0 w 528345"/>
                <a:gd name="connsiteY4" fmla="*/ 4045740 h 404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345" h="4045739">
                  <a:moveTo>
                    <a:pt x="0" y="4045740"/>
                  </a:moveTo>
                  <a:lnTo>
                    <a:pt x="0" y="333482"/>
                  </a:lnTo>
                  <a:lnTo>
                    <a:pt x="528346" y="0"/>
                  </a:lnTo>
                  <a:lnTo>
                    <a:pt x="528346" y="3705243"/>
                  </a:lnTo>
                  <a:lnTo>
                    <a:pt x="0" y="4045740"/>
                  </a:lnTo>
                  <a:close/>
                </a:path>
              </a:pathLst>
            </a:custGeom>
            <a:solidFill>
              <a:srgbClr val="6B0DD5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FBC5B3F-FA6E-681D-EDBB-357E9617BFB9}"/>
                </a:ext>
              </a:extLst>
            </p:cNvPr>
            <p:cNvSpPr/>
            <p:nvPr/>
          </p:nvSpPr>
          <p:spPr>
            <a:xfrm>
              <a:off x="8177735" y="1246912"/>
              <a:ext cx="1057657" cy="641029"/>
            </a:xfrm>
            <a:custGeom>
              <a:avLst/>
              <a:gdLst>
                <a:gd name="connsiteX0" fmla="*/ 529311 w 1057657"/>
                <a:gd name="connsiteY0" fmla="*/ 641030 h 641029"/>
                <a:gd name="connsiteX1" fmla="*/ 1057657 w 1057657"/>
                <a:gd name="connsiteY1" fmla="*/ 307548 h 641029"/>
                <a:gd name="connsiteX2" fmla="*/ 529311 w 1057657"/>
                <a:gd name="connsiteY2" fmla="*/ 0 h 641029"/>
                <a:gd name="connsiteX3" fmla="*/ 0 w 1057657"/>
                <a:gd name="connsiteY3" fmla="*/ 307548 h 641029"/>
                <a:gd name="connsiteX4" fmla="*/ 529311 w 1057657"/>
                <a:gd name="connsiteY4" fmla="*/ 641030 h 64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657" h="641029">
                  <a:moveTo>
                    <a:pt x="529311" y="641030"/>
                  </a:moveTo>
                  <a:lnTo>
                    <a:pt x="1057657" y="307548"/>
                  </a:lnTo>
                  <a:lnTo>
                    <a:pt x="529311" y="0"/>
                  </a:lnTo>
                  <a:lnTo>
                    <a:pt x="0" y="307548"/>
                  </a:lnTo>
                  <a:lnTo>
                    <a:pt x="529311" y="641030"/>
                  </a:lnTo>
                  <a:close/>
                </a:path>
              </a:pathLst>
            </a:custGeom>
            <a:solidFill>
              <a:srgbClr val="FFEA03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EFAE53-C1FB-0572-0A72-7E01550100A9}"/>
              </a:ext>
            </a:extLst>
          </p:cNvPr>
          <p:cNvCxnSpPr/>
          <p:nvPr/>
        </p:nvCxnSpPr>
        <p:spPr>
          <a:xfrm flipV="1">
            <a:off x="3222222" y="1311568"/>
            <a:ext cx="5875596" cy="3269670"/>
          </a:xfrm>
          <a:prstGeom prst="line">
            <a:avLst/>
          </a:prstGeom>
          <a:ln w="69850">
            <a:solidFill>
              <a:srgbClr val="6B0DD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64778C99-8D00-ACC1-3E07-F1C4670D93BB}"/>
              </a:ext>
            </a:extLst>
          </p:cNvPr>
          <p:cNvSpPr txBox="1">
            <a:spLocks/>
          </p:cNvSpPr>
          <p:nvPr/>
        </p:nvSpPr>
        <p:spPr>
          <a:xfrm>
            <a:off x="6513719" y="4172000"/>
            <a:ext cx="996661" cy="600164"/>
          </a:xfrm>
          <a:prstGeom prst="rect">
            <a:avLst/>
          </a:prstGeom>
        </p:spPr>
        <p:txBody>
          <a:bodyPr vert="horz" wrap="square" lIns="0" tIns="0" rIns="0" bIns="4572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2x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F55B833-A098-FB90-DF18-FD24BD49A319}"/>
              </a:ext>
            </a:extLst>
          </p:cNvPr>
          <p:cNvSpPr txBox="1">
            <a:spLocks/>
          </p:cNvSpPr>
          <p:nvPr/>
        </p:nvSpPr>
        <p:spPr>
          <a:xfrm>
            <a:off x="9321788" y="3277246"/>
            <a:ext cx="996661" cy="600164"/>
          </a:xfrm>
          <a:prstGeom prst="rect">
            <a:avLst/>
          </a:prstGeom>
        </p:spPr>
        <p:txBody>
          <a:bodyPr vert="horz" wrap="square" lIns="0" tIns="0" rIns="0" bIns="4572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3x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B48961A-E75E-9E3E-8125-2F235C022A89}"/>
              </a:ext>
            </a:extLst>
          </p:cNvPr>
          <p:cNvSpPr txBox="1">
            <a:spLocks/>
          </p:cNvSpPr>
          <p:nvPr/>
        </p:nvSpPr>
        <p:spPr>
          <a:xfrm>
            <a:off x="2449718" y="5824209"/>
            <a:ext cx="1540390" cy="353943"/>
          </a:xfrm>
          <a:prstGeom prst="rect">
            <a:avLst/>
          </a:prstGeom>
        </p:spPr>
        <p:txBody>
          <a:bodyPr vert="horz" wrap="square" lIns="0" tIns="0" rIns="0" bIns="4572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/>
              <a:t>Today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9AE222-0418-45F7-0171-5223BFB72256}"/>
              </a:ext>
            </a:extLst>
          </p:cNvPr>
          <p:cNvCxnSpPr/>
          <p:nvPr/>
        </p:nvCxnSpPr>
        <p:spPr>
          <a:xfrm>
            <a:off x="2382983" y="5660676"/>
            <a:ext cx="768465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30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D39344-0BB4-D040-EF30-2CEA4A2B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" t="10364" r="8390" b="22031"/>
          <a:stretch/>
        </p:blipFill>
        <p:spPr>
          <a:xfrm>
            <a:off x="0" y="-1"/>
            <a:ext cx="12320337" cy="6858001"/>
          </a:xfrm>
          <a:custGeom>
            <a:avLst/>
            <a:gdLst>
              <a:gd name="connsiteX0" fmla="*/ -446 w 13525500"/>
              <a:gd name="connsiteY0" fmla="*/ -492 h 10144125"/>
              <a:gd name="connsiteX1" fmla="*/ 13525054 w 13525500"/>
              <a:gd name="connsiteY1" fmla="*/ -492 h 10144125"/>
              <a:gd name="connsiteX2" fmla="*/ 13525054 w 13525500"/>
              <a:gd name="connsiteY2" fmla="*/ 10143633 h 10144125"/>
              <a:gd name="connsiteX3" fmla="*/ -446 w 13525500"/>
              <a:gd name="connsiteY3" fmla="*/ 10143633 h 1014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25500" h="10144125">
                <a:moveTo>
                  <a:pt x="-446" y="-492"/>
                </a:moveTo>
                <a:lnTo>
                  <a:pt x="13525054" y="-492"/>
                </a:lnTo>
                <a:lnTo>
                  <a:pt x="13525054" y="10143633"/>
                </a:lnTo>
                <a:lnTo>
                  <a:pt x="-446" y="10143633"/>
                </a:lnTo>
                <a:close/>
              </a:path>
            </a:pathLst>
          </a:cu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AFFDFA4-3EFE-5E47-F30D-7502CD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4129004" cy="2344676"/>
          </a:xfrm>
        </p:spPr>
        <p:txBody>
          <a:bodyPr/>
          <a:lstStyle/>
          <a:p>
            <a:r>
              <a:rPr lang="en-GB" sz="5000" dirty="0"/>
              <a:t>Ideas</a:t>
            </a:r>
            <a:br>
              <a:rPr lang="en-GB" sz="5000" dirty="0"/>
            </a:br>
            <a:r>
              <a:rPr lang="en-GB" sz="5000" dirty="0"/>
              <a:t>Inspiration</a:t>
            </a:r>
            <a:br>
              <a:rPr lang="en-GB" sz="5000" dirty="0"/>
            </a:br>
            <a:r>
              <a:rPr lang="en-GB" sz="5000" dirty="0"/>
              <a:t>Contacts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8ECE5DA-ADAD-6255-F56A-3328AC2054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</p:spTree>
    <p:extLst>
      <p:ext uri="{BB962C8B-B14F-4D97-AF65-F5344CB8AC3E}">
        <p14:creationId xmlns:p14="http://schemas.microsoft.com/office/powerpoint/2010/main" val="9959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D5B7F-307C-E0EB-5307-0976D2961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AA25B291-6B75-22D7-3677-2D7FFAB567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375" y="2637261"/>
            <a:ext cx="7216022" cy="77799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3081">
              <a:lnSpc>
                <a:spcPts val="6003"/>
              </a:lnSpc>
              <a:spcBef>
                <a:spcPts val="1179"/>
              </a:spcBef>
            </a:pPr>
            <a:r>
              <a:rPr lang="en-GB" sz="6000" dirty="0"/>
              <a:t>Mindset matters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BA0C96-09FE-E819-0DD1-6B6C19CE1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3DC37C02-2331-9B0D-1E03-12DD9EB8F51C}"/>
              </a:ext>
            </a:extLst>
          </p:cNvPr>
          <p:cNvSpPr txBox="1">
            <a:spLocks/>
          </p:cNvSpPr>
          <p:nvPr/>
        </p:nvSpPr>
        <p:spPr>
          <a:xfrm>
            <a:off x="587375" y="3867957"/>
            <a:ext cx="7216022" cy="704963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6003"/>
              </a:lnSpc>
              <a:spcBef>
                <a:spcPts val="1179"/>
              </a:spcBef>
            </a:pPr>
            <a:r>
              <a:rPr lang="en-GB" sz="4400" b="1" dirty="0">
                <a:latin typeface="Diploma Plus Jakarta Medium" pitchFamily="2" charset="0"/>
                <a:cs typeface="Diploma Plus Jakarta Medium" pitchFamily="2" charset="0"/>
              </a:rPr>
              <a:t>Aware</a:t>
            </a:r>
            <a:r>
              <a:rPr lang="en-GB" sz="4000" dirty="0">
                <a:latin typeface="Diploma Plus Jakarta Medium" pitchFamily="2" charset="0"/>
                <a:cs typeface="Diploma Plus Jakarta Medium" pitchFamily="2" charset="0"/>
              </a:rPr>
              <a:t>. Learn. Confidence.</a:t>
            </a:r>
          </a:p>
        </p:txBody>
      </p:sp>
    </p:spTree>
    <p:extLst>
      <p:ext uri="{BB962C8B-B14F-4D97-AF65-F5344CB8AC3E}">
        <p14:creationId xmlns:p14="http://schemas.microsoft.com/office/powerpoint/2010/main" val="39280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CF359-4D14-3544-0596-2D5F9635D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A560E1D-4886-B103-BBEA-108A948D75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547">
              <a:spcBef>
                <a:spcPts val="79"/>
              </a:spcBef>
            </a:pPr>
            <a:r>
              <a:rPr spc="-49" dirty="0"/>
              <a:t>Introduction</a:t>
            </a:r>
            <a:r>
              <a:rPr spc="-176" dirty="0"/>
              <a:t> </a:t>
            </a:r>
            <a:r>
              <a:rPr dirty="0"/>
              <a:t>to</a:t>
            </a:r>
            <a:r>
              <a:rPr spc="-176" dirty="0"/>
              <a:t> </a:t>
            </a:r>
            <a:r>
              <a:rPr spc="-15" dirty="0"/>
              <a:t>Sales</a:t>
            </a:r>
            <a:r>
              <a:rPr spc="-176" dirty="0"/>
              <a:t> </a:t>
            </a:r>
            <a:r>
              <a:rPr spc="-15" dirty="0"/>
              <a:t>Excellence</a:t>
            </a:r>
          </a:p>
        </p:txBody>
      </p:sp>
      <p:sp>
        <p:nvSpPr>
          <p:cNvPr id="71" name="Footer Placeholder 70">
            <a:extLst>
              <a:ext uri="{FF2B5EF4-FFF2-40B4-BE49-F238E27FC236}">
                <a16:creationId xmlns:a16="http://schemas.microsoft.com/office/drawing/2014/main" id="{D3417A42-E247-9C49-4D35-2B310A8296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73" name="object 4">
            <a:extLst>
              <a:ext uri="{FF2B5EF4-FFF2-40B4-BE49-F238E27FC236}">
                <a16:creationId xmlns:a16="http://schemas.microsoft.com/office/drawing/2014/main" id="{EA6B3EF4-0D83-8F14-34D9-872814EFC924}"/>
              </a:ext>
            </a:extLst>
          </p:cNvPr>
          <p:cNvSpPr/>
          <p:nvPr/>
        </p:nvSpPr>
        <p:spPr>
          <a:xfrm>
            <a:off x="457849" y="1970983"/>
            <a:ext cx="11337071" cy="4334286"/>
          </a:xfrm>
          <a:custGeom>
            <a:avLst/>
            <a:gdLst/>
            <a:ahLst/>
            <a:cxnLst/>
            <a:rect l="l" t="t" r="r" b="b"/>
            <a:pathLst>
              <a:path w="18695670" h="7147559">
                <a:moveTo>
                  <a:pt x="18695221" y="0"/>
                </a:moveTo>
                <a:lnTo>
                  <a:pt x="0" y="0"/>
                </a:lnTo>
                <a:lnTo>
                  <a:pt x="0" y="7147017"/>
                </a:lnTo>
                <a:lnTo>
                  <a:pt x="18695221" y="7147017"/>
                </a:lnTo>
                <a:lnTo>
                  <a:pt x="18695221" y="0"/>
                </a:lnTo>
                <a:close/>
              </a:path>
            </a:pathLst>
          </a:custGeom>
          <a:solidFill>
            <a:srgbClr val="E8E5F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01920AE-6348-5FDC-5331-F44669E6A0A9}"/>
              </a:ext>
            </a:extLst>
          </p:cNvPr>
          <p:cNvGrpSpPr/>
          <p:nvPr/>
        </p:nvGrpSpPr>
        <p:grpSpPr>
          <a:xfrm>
            <a:off x="6189155" y="1192560"/>
            <a:ext cx="2308295" cy="2308093"/>
            <a:chOff x="6189155" y="1360304"/>
            <a:chExt cx="2308295" cy="2308093"/>
          </a:xfrm>
        </p:grpSpPr>
        <p:sp>
          <p:nvSpPr>
            <p:cNvPr id="75" name="object 5">
              <a:extLst>
                <a:ext uri="{FF2B5EF4-FFF2-40B4-BE49-F238E27FC236}">
                  <a16:creationId xmlns:a16="http://schemas.microsoft.com/office/drawing/2014/main" id="{81A09913-F964-2D3A-AC93-F1D6837315DD}"/>
                </a:ext>
              </a:extLst>
            </p:cNvPr>
            <p:cNvSpPr/>
            <p:nvPr/>
          </p:nvSpPr>
          <p:spPr>
            <a:xfrm>
              <a:off x="6929467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19" h="2585720">
                  <a:moveTo>
                    <a:pt x="2585125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25" y="2585104"/>
                  </a:lnTo>
                  <a:lnTo>
                    <a:pt x="258512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">
              <a:extLst>
                <a:ext uri="{FF2B5EF4-FFF2-40B4-BE49-F238E27FC236}">
                  <a16:creationId xmlns:a16="http://schemas.microsoft.com/office/drawing/2014/main" id="{8C442AAE-04BB-ECBD-68D0-760A2D627DBE}"/>
                </a:ext>
              </a:extLst>
            </p:cNvPr>
            <p:cNvSpPr/>
            <p:nvPr/>
          </p:nvSpPr>
          <p:spPr>
            <a:xfrm>
              <a:off x="6189155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4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">
              <a:extLst>
                <a:ext uri="{FF2B5EF4-FFF2-40B4-BE49-F238E27FC236}">
                  <a16:creationId xmlns:a16="http://schemas.microsoft.com/office/drawing/2014/main" id="{15764AFF-2A92-7186-30E6-23FFEF48D083}"/>
                </a:ext>
              </a:extLst>
            </p:cNvPr>
            <p:cNvSpPr/>
            <p:nvPr/>
          </p:nvSpPr>
          <p:spPr>
            <a:xfrm>
              <a:off x="6189160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57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57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3505D1-2FC8-9006-052E-D261065DFF91}"/>
              </a:ext>
            </a:extLst>
          </p:cNvPr>
          <p:cNvGrpSpPr/>
          <p:nvPr/>
        </p:nvGrpSpPr>
        <p:grpSpPr>
          <a:xfrm>
            <a:off x="3135366" y="1192560"/>
            <a:ext cx="2308298" cy="2308093"/>
            <a:chOff x="3135366" y="1360304"/>
            <a:chExt cx="2308298" cy="2308093"/>
          </a:xfrm>
        </p:grpSpPr>
        <p:sp>
          <p:nvSpPr>
            <p:cNvPr id="79" name="object 8">
              <a:extLst>
                <a:ext uri="{FF2B5EF4-FFF2-40B4-BE49-F238E27FC236}">
                  <a16:creationId xmlns:a16="http://schemas.microsoft.com/office/drawing/2014/main" id="{17A4185D-4F24-4ECD-2DE5-D0F1AE688E6A}"/>
                </a:ext>
              </a:extLst>
            </p:cNvPr>
            <p:cNvSpPr/>
            <p:nvPr/>
          </p:nvSpPr>
          <p:spPr>
            <a:xfrm>
              <a:off x="3875681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20" h="2585720">
                  <a:moveTo>
                    <a:pt x="2585125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25" y="2585104"/>
                  </a:lnTo>
                  <a:lnTo>
                    <a:pt x="258512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9">
              <a:extLst>
                <a:ext uri="{FF2B5EF4-FFF2-40B4-BE49-F238E27FC236}">
                  <a16:creationId xmlns:a16="http://schemas.microsoft.com/office/drawing/2014/main" id="{C80EF260-414E-A2B5-E75A-05A580716308}"/>
                </a:ext>
              </a:extLst>
            </p:cNvPr>
            <p:cNvSpPr/>
            <p:nvPr/>
          </p:nvSpPr>
          <p:spPr>
            <a:xfrm>
              <a:off x="3135366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4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0">
              <a:extLst>
                <a:ext uri="{FF2B5EF4-FFF2-40B4-BE49-F238E27FC236}">
                  <a16:creationId xmlns:a16="http://schemas.microsoft.com/office/drawing/2014/main" id="{B42127D5-8606-422B-2CB4-93FEA968B003}"/>
                </a:ext>
              </a:extLst>
            </p:cNvPr>
            <p:cNvSpPr/>
            <p:nvPr/>
          </p:nvSpPr>
          <p:spPr>
            <a:xfrm>
              <a:off x="3135369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57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57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E271B2C-0B49-7A3E-9164-E66C4A10A391}"/>
              </a:ext>
            </a:extLst>
          </p:cNvPr>
          <p:cNvGrpSpPr/>
          <p:nvPr/>
        </p:nvGrpSpPr>
        <p:grpSpPr>
          <a:xfrm>
            <a:off x="9129308" y="1192560"/>
            <a:ext cx="2308303" cy="2308093"/>
            <a:chOff x="9129308" y="1360304"/>
            <a:chExt cx="2308303" cy="2308093"/>
          </a:xfrm>
        </p:grpSpPr>
        <p:sp>
          <p:nvSpPr>
            <p:cNvPr id="83" name="object 11">
              <a:extLst>
                <a:ext uri="{FF2B5EF4-FFF2-40B4-BE49-F238E27FC236}">
                  <a16:creationId xmlns:a16="http://schemas.microsoft.com/office/drawing/2014/main" id="{7560667E-BA43-D621-8FB2-2ABA5A0C09C7}"/>
                </a:ext>
              </a:extLst>
            </p:cNvPr>
            <p:cNvSpPr/>
            <p:nvPr/>
          </p:nvSpPr>
          <p:spPr>
            <a:xfrm>
              <a:off x="9869628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19" h="2585720">
                  <a:moveTo>
                    <a:pt x="2585104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04" y="2585104"/>
                  </a:lnTo>
                  <a:lnTo>
                    <a:pt x="2585104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2">
              <a:extLst>
                <a:ext uri="{FF2B5EF4-FFF2-40B4-BE49-F238E27FC236}">
                  <a16:creationId xmlns:a16="http://schemas.microsoft.com/office/drawing/2014/main" id="{96D803F2-C977-523D-20BA-9DAB08985894}"/>
                </a:ext>
              </a:extLst>
            </p:cNvPr>
            <p:cNvSpPr/>
            <p:nvPr/>
          </p:nvSpPr>
          <p:spPr>
            <a:xfrm>
              <a:off x="9129308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5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3">
              <a:extLst>
                <a:ext uri="{FF2B5EF4-FFF2-40B4-BE49-F238E27FC236}">
                  <a16:creationId xmlns:a16="http://schemas.microsoft.com/office/drawing/2014/main" id="{FC02406A-3FF7-B76A-F87E-F8402D5ED0E6}"/>
                </a:ext>
              </a:extLst>
            </p:cNvPr>
            <p:cNvSpPr/>
            <p:nvPr/>
          </p:nvSpPr>
          <p:spPr>
            <a:xfrm>
              <a:off x="9129308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36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36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14">
            <a:extLst>
              <a:ext uri="{FF2B5EF4-FFF2-40B4-BE49-F238E27FC236}">
                <a16:creationId xmlns:a16="http://schemas.microsoft.com/office/drawing/2014/main" id="{2EF448E0-8B7C-3F7D-F3D1-09F23E6358D5}"/>
              </a:ext>
            </a:extLst>
          </p:cNvPr>
          <p:cNvSpPr txBox="1"/>
          <p:nvPr/>
        </p:nvSpPr>
        <p:spPr>
          <a:xfrm>
            <a:off x="6649856" y="3894793"/>
            <a:ext cx="1128624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lang="en-GB"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L</a:t>
            </a:r>
            <a:r>
              <a:rPr sz="1400" b="1" dirty="0" err="1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eader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87" name="object 15">
            <a:extLst>
              <a:ext uri="{FF2B5EF4-FFF2-40B4-BE49-F238E27FC236}">
                <a16:creationId xmlns:a16="http://schemas.microsoft.com/office/drawing/2014/main" id="{CE3586C4-1746-AEF4-4C6E-2593DD3BB245}"/>
              </a:ext>
            </a:extLst>
          </p:cNvPr>
          <p:cNvSpPr txBox="1"/>
          <p:nvPr/>
        </p:nvSpPr>
        <p:spPr>
          <a:xfrm>
            <a:off x="6175973" y="3819763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925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3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88" name="object 16">
            <a:extLst>
              <a:ext uri="{FF2B5EF4-FFF2-40B4-BE49-F238E27FC236}">
                <a16:creationId xmlns:a16="http://schemas.microsoft.com/office/drawing/2014/main" id="{2B8ED555-8F1C-AD92-2178-42662C83ABB5}"/>
              </a:ext>
            </a:extLst>
          </p:cNvPr>
          <p:cNvSpPr txBox="1"/>
          <p:nvPr/>
        </p:nvSpPr>
        <p:spPr>
          <a:xfrm>
            <a:off x="6649856" y="4367217"/>
            <a:ext cx="836745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Structure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89" name="object 17">
            <a:extLst>
              <a:ext uri="{FF2B5EF4-FFF2-40B4-BE49-F238E27FC236}">
                <a16:creationId xmlns:a16="http://schemas.microsoft.com/office/drawing/2014/main" id="{0EF2BE72-DD77-9A49-9DAC-90B9ECB84E58}"/>
              </a:ext>
            </a:extLst>
          </p:cNvPr>
          <p:cNvSpPr txBox="1"/>
          <p:nvPr/>
        </p:nvSpPr>
        <p:spPr>
          <a:xfrm>
            <a:off x="6175973" y="4292189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4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0" name="object 18">
            <a:extLst>
              <a:ext uri="{FF2B5EF4-FFF2-40B4-BE49-F238E27FC236}">
                <a16:creationId xmlns:a16="http://schemas.microsoft.com/office/drawing/2014/main" id="{AD232306-FA3E-C039-4B1B-454429F1A633}"/>
              </a:ext>
            </a:extLst>
          </p:cNvPr>
          <p:cNvSpPr txBox="1"/>
          <p:nvPr/>
        </p:nvSpPr>
        <p:spPr>
          <a:xfrm>
            <a:off x="3135368" y="3819763"/>
            <a:ext cx="360000" cy="36000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R="13092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1" name="object 19">
            <a:extLst>
              <a:ext uri="{FF2B5EF4-FFF2-40B4-BE49-F238E27FC236}">
                <a16:creationId xmlns:a16="http://schemas.microsoft.com/office/drawing/2014/main" id="{44AC9791-4840-80CD-FECE-A593C63E30D3}"/>
              </a:ext>
            </a:extLst>
          </p:cNvPr>
          <p:cNvSpPr txBox="1"/>
          <p:nvPr/>
        </p:nvSpPr>
        <p:spPr>
          <a:xfrm>
            <a:off x="3609244" y="3771573"/>
            <a:ext cx="1834202" cy="467437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 marR="3081">
              <a:spcBef>
                <a:spcPts val="285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Market &amp;</a:t>
            </a:r>
            <a:r>
              <a:rPr lang="en-GB"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</a:t>
            </a: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Customer </a:t>
            </a:r>
            <a:r>
              <a:rPr lang="en-GB"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Segmentation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92" name="object 20">
            <a:extLst>
              <a:ext uri="{FF2B5EF4-FFF2-40B4-BE49-F238E27FC236}">
                <a16:creationId xmlns:a16="http://schemas.microsoft.com/office/drawing/2014/main" id="{99B6C819-C837-E552-11DD-DE4F6F7894E8}"/>
              </a:ext>
            </a:extLst>
          </p:cNvPr>
          <p:cNvSpPr txBox="1"/>
          <p:nvPr/>
        </p:nvSpPr>
        <p:spPr>
          <a:xfrm>
            <a:off x="3135368" y="4292189"/>
            <a:ext cx="360000" cy="36000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3" name="object 21">
            <a:extLst>
              <a:ext uri="{FF2B5EF4-FFF2-40B4-BE49-F238E27FC236}">
                <a16:creationId xmlns:a16="http://schemas.microsoft.com/office/drawing/2014/main" id="{ECE3834F-9296-94CB-5736-7FC1430F14D8}"/>
              </a:ext>
            </a:extLst>
          </p:cNvPr>
          <p:cNvSpPr txBox="1"/>
          <p:nvPr/>
        </p:nvSpPr>
        <p:spPr>
          <a:xfrm>
            <a:off x="6649856" y="4839642"/>
            <a:ext cx="908752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Capability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94" name="object 22">
            <a:extLst>
              <a:ext uri="{FF2B5EF4-FFF2-40B4-BE49-F238E27FC236}">
                <a16:creationId xmlns:a16="http://schemas.microsoft.com/office/drawing/2014/main" id="{500257DE-838E-80FD-7DBA-3E614531C6EC}"/>
              </a:ext>
            </a:extLst>
          </p:cNvPr>
          <p:cNvSpPr txBox="1"/>
          <p:nvPr/>
        </p:nvSpPr>
        <p:spPr>
          <a:xfrm>
            <a:off x="6175973" y="4764615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5017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5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5" name="object 23">
            <a:extLst>
              <a:ext uri="{FF2B5EF4-FFF2-40B4-BE49-F238E27FC236}">
                <a16:creationId xmlns:a16="http://schemas.microsoft.com/office/drawing/2014/main" id="{28F33650-035D-AC57-AF2D-21ADD1C75973}"/>
              </a:ext>
            </a:extLst>
          </p:cNvPr>
          <p:cNvSpPr txBox="1"/>
          <p:nvPr/>
        </p:nvSpPr>
        <p:spPr>
          <a:xfrm>
            <a:off x="6649856" y="5312067"/>
            <a:ext cx="909908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Incentives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96" name="object 24">
            <a:extLst>
              <a:ext uri="{FF2B5EF4-FFF2-40B4-BE49-F238E27FC236}">
                <a16:creationId xmlns:a16="http://schemas.microsoft.com/office/drawing/2014/main" id="{AD2652DA-59FA-E3FB-637B-CAD959C84B62}"/>
              </a:ext>
            </a:extLst>
          </p:cNvPr>
          <p:cNvSpPr txBox="1"/>
          <p:nvPr/>
        </p:nvSpPr>
        <p:spPr>
          <a:xfrm>
            <a:off x="6175973" y="5237040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385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6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7" name="object 25">
            <a:extLst>
              <a:ext uri="{FF2B5EF4-FFF2-40B4-BE49-F238E27FC236}">
                <a16:creationId xmlns:a16="http://schemas.microsoft.com/office/drawing/2014/main" id="{3E2C9A20-D1AB-0DF1-93EA-E655425D1857}"/>
              </a:ext>
            </a:extLst>
          </p:cNvPr>
          <p:cNvSpPr txBox="1"/>
          <p:nvPr/>
        </p:nvSpPr>
        <p:spPr>
          <a:xfrm>
            <a:off x="6649856" y="5784492"/>
            <a:ext cx="657690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Culture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98" name="object 26">
            <a:extLst>
              <a:ext uri="{FF2B5EF4-FFF2-40B4-BE49-F238E27FC236}">
                <a16:creationId xmlns:a16="http://schemas.microsoft.com/office/drawing/2014/main" id="{EE80DD26-5CB9-0265-1313-FB4A10137D0F}"/>
              </a:ext>
            </a:extLst>
          </p:cNvPr>
          <p:cNvSpPr txBox="1"/>
          <p:nvPr/>
        </p:nvSpPr>
        <p:spPr>
          <a:xfrm>
            <a:off x="6175973" y="5709467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6546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7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9" name="object 27">
            <a:extLst>
              <a:ext uri="{FF2B5EF4-FFF2-40B4-BE49-F238E27FC236}">
                <a16:creationId xmlns:a16="http://schemas.microsoft.com/office/drawing/2014/main" id="{5C41EBA8-9908-671A-25A7-5B203807B3CB}"/>
              </a:ext>
            </a:extLst>
          </p:cNvPr>
          <p:cNvSpPr txBox="1"/>
          <p:nvPr/>
        </p:nvSpPr>
        <p:spPr>
          <a:xfrm>
            <a:off x="9965933" y="1262380"/>
            <a:ext cx="1562215" cy="3478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sz="22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00" name="object 28">
            <a:extLst>
              <a:ext uri="{FF2B5EF4-FFF2-40B4-BE49-F238E27FC236}">
                <a16:creationId xmlns:a16="http://schemas.microsoft.com/office/drawing/2014/main" id="{B4C05EE2-3CDB-06BE-E753-2CB3B2B57F3A}"/>
              </a:ext>
            </a:extLst>
          </p:cNvPr>
          <p:cNvSpPr txBox="1"/>
          <p:nvPr/>
        </p:nvSpPr>
        <p:spPr>
          <a:xfrm>
            <a:off x="7023864" y="1262380"/>
            <a:ext cx="1419253" cy="3478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sz="2200">
              <a:latin typeface="Diploma Plus Jakarta ExtraBold"/>
              <a:cs typeface="Diploma Plus Jakarta ExtraBold"/>
            </a:endParaRPr>
          </a:p>
        </p:txBody>
      </p:sp>
      <p:sp>
        <p:nvSpPr>
          <p:cNvPr id="101" name="object 29">
            <a:extLst>
              <a:ext uri="{FF2B5EF4-FFF2-40B4-BE49-F238E27FC236}">
                <a16:creationId xmlns:a16="http://schemas.microsoft.com/office/drawing/2014/main" id="{C0F1E1BC-4CAB-FB24-24C1-03E3115F9652}"/>
              </a:ext>
            </a:extLst>
          </p:cNvPr>
          <p:cNvSpPr txBox="1"/>
          <p:nvPr/>
        </p:nvSpPr>
        <p:spPr>
          <a:xfrm>
            <a:off x="3969824" y="1262380"/>
            <a:ext cx="1623361" cy="3478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sz="22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02" name="object 30">
            <a:extLst>
              <a:ext uri="{FF2B5EF4-FFF2-40B4-BE49-F238E27FC236}">
                <a16:creationId xmlns:a16="http://schemas.microsoft.com/office/drawing/2014/main" id="{7DC8033F-0460-31BF-0772-6EC29EFD2EC3}"/>
              </a:ext>
            </a:extLst>
          </p:cNvPr>
          <p:cNvSpPr txBox="1"/>
          <p:nvPr/>
        </p:nvSpPr>
        <p:spPr>
          <a:xfrm>
            <a:off x="9133569" y="3819763"/>
            <a:ext cx="360000" cy="360000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5391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8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103" name="object 31">
            <a:extLst>
              <a:ext uri="{FF2B5EF4-FFF2-40B4-BE49-F238E27FC236}">
                <a16:creationId xmlns:a16="http://schemas.microsoft.com/office/drawing/2014/main" id="{747B2C3B-CF38-CAC3-757D-80A0011088E2}"/>
              </a:ext>
            </a:extLst>
          </p:cNvPr>
          <p:cNvSpPr txBox="1"/>
          <p:nvPr/>
        </p:nvSpPr>
        <p:spPr>
          <a:xfrm>
            <a:off x="9607447" y="3771573"/>
            <a:ext cx="1522930" cy="467437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 marR="3081">
              <a:spcBef>
                <a:spcPts val="285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Funnel</a:t>
            </a:r>
            <a:r>
              <a:rPr lang="en-GB"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&amp; Pipeline</a:t>
            </a: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Management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104" name="object 32">
            <a:extLst>
              <a:ext uri="{FF2B5EF4-FFF2-40B4-BE49-F238E27FC236}">
                <a16:creationId xmlns:a16="http://schemas.microsoft.com/office/drawing/2014/main" id="{DC5A82DD-398A-B4BB-B63F-B76C7A86A9A1}"/>
              </a:ext>
            </a:extLst>
          </p:cNvPr>
          <p:cNvSpPr txBox="1"/>
          <p:nvPr/>
        </p:nvSpPr>
        <p:spPr>
          <a:xfrm>
            <a:off x="9133569" y="4292189"/>
            <a:ext cx="360000" cy="360000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385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9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105" name="object 33">
            <a:extLst>
              <a:ext uri="{FF2B5EF4-FFF2-40B4-BE49-F238E27FC236}">
                <a16:creationId xmlns:a16="http://schemas.microsoft.com/office/drawing/2014/main" id="{F9B53709-FD02-338B-B7A1-7281A5B9F407}"/>
              </a:ext>
            </a:extLst>
          </p:cNvPr>
          <p:cNvSpPr txBox="1"/>
          <p:nvPr/>
        </p:nvSpPr>
        <p:spPr>
          <a:xfrm>
            <a:off x="9607446" y="4733844"/>
            <a:ext cx="1920702" cy="438275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Performance Routines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106" name="object 34">
            <a:extLst>
              <a:ext uri="{FF2B5EF4-FFF2-40B4-BE49-F238E27FC236}">
                <a16:creationId xmlns:a16="http://schemas.microsoft.com/office/drawing/2014/main" id="{6DD9FA3F-A3FE-CE11-1CAC-A3F4B19BFD97}"/>
              </a:ext>
            </a:extLst>
          </p:cNvPr>
          <p:cNvSpPr txBox="1"/>
          <p:nvPr/>
        </p:nvSpPr>
        <p:spPr>
          <a:xfrm>
            <a:off x="9133569" y="4764615"/>
            <a:ext cx="360000" cy="360000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05508">
              <a:spcBef>
                <a:spcPts val="682"/>
              </a:spcBef>
            </a:pPr>
            <a:r>
              <a:rPr sz="1304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10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107" name="object 31">
            <a:extLst>
              <a:ext uri="{FF2B5EF4-FFF2-40B4-BE49-F238E27FC236}">
                <a16:creationId xmlns:a16="http://schemas.microsoft.com/office/drawing/2014/main" id="{0132DD49-4A17-D5C3-EE17-5C9CD7DC7CC8}"/>
              </a:ext>
            </a:extLst>
          </p:cNvPr>
          <p:cNvSpPr txBox="1"/>
          <p:nvPr/>
        </p:nvSpPr>
        <p:spPr>
          <a:xfrm>
            <a:off x="9607447" y="4328056"/>
            <a:ext cx="1522930" cy="255840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>
              <a:spcBef>
                <a:spcPts val="1301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KPIs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108" name="object 19">
            <a:extLst>
              <a:ext uri="{FF2B5EF4-FFF2-40B4-BE49-F238E27FC236}">
                <a16:creationId xmlns:a16="http://schemas.microsoft.com/office/drawing/2014/main" id="{3F5F6652-E1D3-047C-B02F-6AE3E0E96C67}"/>
              </a:ext>
            </a:extLst>
          </p:cNvPr>
          <p:cNvSpPr txBox="1"/>
          <p:nvPr/>
        </p:nvSpPr>
        <p:spPr>
          <a:xfrm>
            <a:off x="3609244" y="4356009"/>
            <a:ext cx="1679267" cy="255840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>
              <a:spcBef>
                <a:spcPts val="1301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Sales Process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236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A51A54-CB09-5F0D-44B2-6009A8300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743" y="2252808"/>
            <a:ext cx="6765289" cy="307777"/>
          </a:xfrm>
        </p:spPr>
        <p:txBody>
          <a:bodyPr/>
          <a:lstStyle/>
          <a:p>
            <a:r>
              <a:rPr lang="en-GB" sz="2000" dirty="0"/>
              <a:t>IN SHORT: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7375" y="2637261"/>
            <a:ext cx="7216022" cy="154743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3081">
              <a:lnSpc>
                <a:spcPts val="6003"/>
              </a:lnSpc>
              <a:spcBef>
                <a:spcPts val="1179"/>
              </a:spcBef>
            </a:pPr>
            <a:r>
              <a:rPr lang="en-GB" dirty="0"/>
              <a:t>O</a:t>
            </a:r>
            <a:r>
              <a:rPr lang="en-GB" sz="6000" dirty="0"/>
              <a:t>ur</a:t>
            </a:r>
            <a:r>
              <a:rPr lang="en-GB" sz="6000" spc="-263" dirty="0"/>
              <a:t> </a:t>
            </a:r>
            <a:r>
              <a:rPr lang="en-GB" sz="6000" spc="-24" dirty="0"/>
              <a:t>customers</a:t>
            </a:r>
            <a:r>
              <a:rPr lang="en-GB" sz="6000" spc="-276" dirty="0"/>
              <a:t> </a:t>
            </a:r>
            <a:r>
              <a:rPr lang="en-GB" sz="6000" spc="-45" dirty="0"/>
              <a:t>win </a:t>
            </a:r>
            <a:r>
              <a:rPr lang="en-GB" sz="6000" dirty="0"/>
              <a:t>and</a:t>
            </a:r>
            <a:r>
              <a:rPr lang="en-GB" sz="6000" spc="-278" dirty="0"/>
              <a:t> </a:t>
            </a:r>
            <a:r>
              <a:rPr lang="en-GB" spc="-278" dirty="0"/>
              <a:t>we</a:t>
            </a:r>
            <a:r>
              <a:rPr lang="en-GB" sz="6000" spc="-278" dirty="0"/>
              <a:t> </a:t>
            </a:r>
            <a:r>
              <a:rPr lang="en-GB" sz="6000" spc="-15" dirty="0"/>
              <a:t>win</a:t>
            </a:r>
            <a:endParaRPr lang="en-GB" sz="6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3BE53-DE41-1428-4339-5FBD1DE9FC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969F6-9F6E-3B67-01BF-186FF56D9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1DAB214F-02FE-3E0A-FD8D-DC38995E563C}"/>
              </a:ext>
            </a:extLst>
          </p:cNvPr>
          <p:cNvSpPr txBox="1">
            <a:spLocks/>
          </p:cNvSpPr>
          <p:nvPr/>
        </p:nvSpPr>
        <p:spPr>
          <a:xfrm>
            <a:off x="3776033" y="5401418"/>
            <a:ext cx="3364981" cy="49944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ea typeface="+mn-ea"/>
                <a:cs typeface="Diploma Plus Jakarta ExtraBold" pitchFamily="2" charset="0"/>
              </a:defRPr>
            </a:lvl1pPr>
            <a:lvl2pPr marL="0" lvl="1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Jill Tennant </a:t>
            </a:r>
          </a:p>
          <a:p>
            <a:r>
              <a:rPr lang="en-GB" dirty="0">
                <a:latin typeface="+mn-lt"/>
              </a:rPr>
              <a:t>Group Strategy Director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A12604C-5B8F-E4DA-643B-446EF7B3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458" y="1361792"/>
            <a:ext cx="8646022" cy="14619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1500" dirty="0"/>
              <a:t>Process</a:t>
            </a:r>
          </a:p>
        </p:txBody>
      </p:sp>
      <p:pic>
        <p:nvPicPr>
          <p:cNvPr id="8" name="Picture Placeholder 28">
            <a:extLst>
              <a:ext uri="{FF2B5EF4-FFF2-40B4-BE49-F238E27FC236}">
                <a16:creationId xmlns:a16="http://schemas.microsoft.com/office/drawing/2014/main" id="{E3FBD85F-2700-F5E8-1960-D199E7D85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9868" r="41343" b="34997"/>
          <a:stretch/>
        </p:blipFill>
        <p:spPr>
          <a:xfrm>
            <a:off x="4548093" y="3429000"/>
            <a:ext cx="1820863" cy="1822450"/>
          </a:xfrm>
          <a:prstGeom prst="ellipse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1E7C0EC6-23F1-6896-BCCC-727D0BB67CB1}"/>
              </a:ext>
            </a:extLst>
          </p:cNvPr>
          <p:cNvSpPr txBox="1">
            <a:spLocks/>
          </p:cNvSpPr>
          <p:nvPr/>
        </p:nvSpPr>
        <p:spPr>
          <a:xfrm>
            <a:off x="7400044" y="5401418"/>
            <a:ext cx="4221480" cy="49244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ea typeface="+mn-ea"/>
                <a:cs typeface="Diploma Plus Jakarta ExtraBold" pitchFamily="2" charset="0"/>
              </a:defRPr>
            </a:lvl1pPr>
            <a:lvl2pPr marL="0" lvl="1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David Goode </a:t>
            </a:r>
          </a:p>
          <a:p>
            <a:r>
              <a:rPr lang="en-GB" dirty="0">
                <a:latin typeface="+mn-lt"/>
              </a:rPr>
              <a:t>Sector CEO, International Controls</a:t>
            </a:r>
          </a:p>
        </p:txBody>
      </p:sp>
      <p:pic>
        <p:nvPicPr>
          <p:cNvPr id="5" name="Picture Placeholder 28">
            <a:extLst>
              <a:ext uri="{FF2B5EF4-FFF2-40B4-BE49-F238E27FC236}">
                <a16:creationId xmlns:a16="http://schemas.microsoft.com/office/drawing/2014/main" id="{DA925849-A077-0946-EDA3-80A26FFBC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1861" r="17542" b="54824"/>
          <a:stretch/>
        </p:blipFill>
        <p:spPr>
          <a:xfrm>
            <a:off x="8600352" y="3429000"/>
            <a:ext cx="1820863" cy="18224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30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833731D-E30B-4445-F00B-E82F9BEC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team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D1522AD-FD58-A0EB-ED2B-DEC7B7FDB4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7375" y="1845951"/>
            <a:ext cx="9598025" cy="492443"/>
          </a:xfrm>
        </p:spPr>
        <p:txBody>
          <a:bodyPr/>
          <a:lstStyle/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accent1"/>
                </a:solidFill>
                <a:latin typeface="+mj-lt"/>
              </a:rPr>
              <a:t>70 leaders</a:t>
            </a:r>
          </a:p>
        </p:txBody>
      </p:sp>
      <p:grpSp>
        <p:nvGrpSpPr>
          <p:cNvPr id="18" name="object 9">
            <a:extLst>
              <a:ext uri="{FF2B5EF4-FFF2-40B4-BE49-F238E27FC236}">
                <a16:creationId xmlns:a16="http://schemas.microsoft.com/office/drawing/2014/main" id="{02CAECA3-D979-5C7A-E07B-90BAB792FE9B}"/>
              </a:ext>
            </a:extLst>
          </p:cNvPr>
          <p:cNvGrpSpPr/>
          <p:nvPr/>
        </p:nvGrpSpPr>
        <p:grpSpPr>
          <a:xfrm>
            <a:off x="553883" y="2568020"/>
            <a:ext cx="492279" cy="534580"/>
            <a:chOff x="18216706" y="1672530"/>
            <a:chExt cx="1101090" cy="1195705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5E683989-B3A9-9C5E-0D16-356927E18F5A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877FAA1C-6661-EE54-11B0-604C302EBC0F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932026BF-58F6-39BD-765E-92B400CFE0B5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object 9">
            <a:extLst>
              <a:ext uri="{FF2B5EF4-FFF2-40B4-BE49-F238E27FC236}">
                <a16:creationId xmlns:a16="http://schemas.microsoft.com/office/drawing/2014/main" id="{E914E2CA-C0CA-5AEC-E528-77EFC76B95A6}"/>
              </a:ext>
            </a:extLst>
          </p:cNvPr>
          <p:cNvGrpSpPr/>
          <p:nvPr/>
        </p:nvGrpSpPr>
        <p:grpSpPr>
          <a:xfrm>
            <a:off x="553883" y="3280070"/>
            <a:ext cx="492279" cy="534580"/>
            <a:chOff x="18216706" y="1672530"/>
            <a:chExt cx="1101090" cy="119570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B12BA2C7-50D6-F0B9-05A9-99F38A75F425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E7E5E545-1E96-A650-010A-71B7B3A6B360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91627F7D-D850-C78E-F719-26AA59C34EE8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object 9">
            <a:extLst>
              <a:ext uri="{FF2B5EF4-FFF2-40B4-BE49-F238E27FC236}">
                <a16:creationId xmlns:a16="http://schemas.microsoft.com/office/drawing/2014/main" id="{9FEBEB34-7371-C07A-6B9A-21F7590C104C}"/>
              </a:ext>
            </a:extLst>
          </p:cNvPr>
          <p:cNvGrpSpPr/>
          <p:nvPr/>
        </p:nvGrpSpPr>
        <p:grpSpPr>
          <a:xfrm>
            <a:off x="553883" y="3992119"/>
            <a:ext cx="492279" cy="534580"/>
            <a:chOff x="18216706" y="1672530"/>
            <a:chExt cx="1101090" cy="1195705"/>
          </a:xfrm>
        </p:grpSpPr>
        <p:sp>
          <p:nvSpPr>
            <p:cNvPr id="27" name="object 10">
              <a:extLst>
                <a:ext uri="{FF2B5EF4-FFF2-40B4-BE49-F238E27FC236}">
                  <a16:creationId xmlns:a16="http://schemas.microsoft.com/office/drawing/2014/main" id="{37A897C2-2995-8838-CDC6-C8068BDBBC39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id="{35B2B7A5-8986-5137-775F-B7B5D254CC45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bject 12">
              <a:extLst>
                <a:ext uri="{FF2B5EF4-FFF2-40B4-BE49-F238E27FC236}">
                  <a16:creationId xmlns:a16="http://schemas.microsoft.com/office/drawing/2014/main" id="{3C5BB33A-4104-B414-2447-AC0B6E263B1D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Content Placeholder 14">
            <a:extLst>
              <a:ext uri="{FF2B5EF4-FFF2-40B4-BE49-F238E27FC236}">
                <a16:creationId xmlns:a16="http://schemas.microsoft.com/office/drawing/2014/main" id="{CBF3454C-7DE7-60DC-7F0A-8D38A7AE8883}"/>
              </a:ext>
            </a:extLst>
          </p:cNvPr>
          <p:cNvSpPr txBox="1">
            <a:spLocks/>
          </p:cNvSpPr>
          <p:nvPr/>
        </p:nvSpPr>
        <p:spPr>
          <a:xfrm>
            <a:off x="1253655" y="2706032"/>
            <a:ext cx="9598025" cy="238526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1pPr>
            <a:lvl2pPr marL="562996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800"/>
              </a:spcAft>
              <a:buNone/>
            </a:pPr>
            <a:r>
              <a:rPr lang="en-GB" dirty="0">
                <a:solidFill>
                  <a:schemeClr val="accent1"/>
                </a:solidFill>
              </a:rPr>
              <a:t>1,500 years of proven commercial experience</a:t>
            </a:r>
          </a:p>
          <a:p>
            <a:pPr marL="0" indent="0">
              <a:spcBef>
                <a:spcPts val="1200"/>
              </a:spcBef>
              <a:spcAft>
                <a:spcPts val="1800"/>
              </a:spcAft>
              <a:buNone/>
            </a:pPr>
            <a:r>
              <a:rPr lang="en-GB" dirty="0">
                <a:solidFill>
                  <a:schemeClr val="accent1"/>
                </a:solidFill>
              </a:rPr>
              <a:t>Inspire 4,000 colleagues</a:t>
            </a:r>
          </a:p>
          <a:p>
            <a:pPr marL="0" indent="0">
              <a:spcBef>
                <a:spcPts val="1200"/>
              </a:spcBef>
              <a:spcAft>
                <a:spcPts val="1800"/>
              </a:spcAft>
              <a:buNone/>
            </a:pPr>
            <a:r>
              <a:rPr lang="en-GB" dirty="0">
                <a:solidFill>
                  <a:schemeClr val="accent1"/>
                </a:solidFill>
              </a:rPr>
              <a:t>£1.5bn of revenue</a:t>
            </a:r>
          </a:p>
          <a:p>
            <a:pPr marL="0" indent="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1" name="Content Placeholder 14">
            <a:extLst>
              <a:ext uri="{FF2B5EF4-FFF2-40B4-BE49-F238E27FC236}">
                <a16:creationId xmlns:a16="http://schemas.microsoft.com/office/drawing/2014/main" id="{8E54585C-6057-2EE1-AAD6-E7E4042441C8}"/>
              </a:ext>
            </a:extLst>
          </p:cNvPr>
          <p:cNvSpPr txBox="1">
            <a:spLocks/>
          </p:cNvSpPr>
          <p:nvPr/>
        </p:nvSpPr>
        <p:spPr>
          <a:xfrm>
            <a:off x="553883" y="4859210"/>
            <a:ext cx="9598025" cy="178510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1pPr>
            <a:lvl2pPr marL="562996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accent1"/>
                </a:solidFill>
                <a:latin typeface="+mj-lt"/>
              </a:rPr>
              <a:t>Stories worth hearing? Absolutely!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accent1"/>
                </a:solidFill>
                <a:latin typeface="+mj-lt"/>
              </a:rPr>
              <a:t>Our future? It’s up to us</a:t>
            </a:r>
          </a:p>
          <a:p>
            <a:endParaRPr lang="en-GB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9310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614" y="2971078"/>
            <a:ext cx="3641556" cy="913652"/>
          </a:xfrm>
          <a:prstGeom prst="rect">
            <a:avLst/>
          </a:prstGeom>
        </p:spPr>
        <p:txBody>
          <a:bodyPr vert="horz" wrap="square" lIns="0" tIns="66616" rIns="0" bIns="0" rtlCol="0">
            <a:spAutoFit/>
          </a:bodyPr>
          <a:lstStyle/>
          <a:p>
            <a:pPr marL="7701" marR="3081">
              <a:lnSpc>
                <a:spcPts val="3293"/>
              </a:lnSpc>
              <a:spcBef>
                <a:spcPts val="525"/>
              </a:spcBef>
            </a:pPr>
            <a:r>
              <a:rPr sz="28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Market</a:t>
            </a:r>
            <a:r>
              <a:rPr sz="2800" b="1" spc="-143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</a:t>
            </a:r>
            <a:r>
              <a:rPr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&amp;Customer Targeting</a:t>
            </a:r>
            <a:endParaRPr sz="2800" dirty="0">
              <a:latin typeface="Diploma Plus Jakarta SemiBold"/>
              <a:cs typeface="Diploma Plus Jakarta Semi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7293" y="1166381"/>
            <a:ext cx="4945697" cy="1336845"/>
          </a:xfrm>
          <a:prstGeom prst="rect">
            <a:avLst/>
          </a:prstGeom>
        </p:spPr>
        <p:txBody>
          <a:bodyPr vert="horz" wrap="square" lIns="0" tIns="66616" rIns="0" bIns="0" rtlCol="0">
            <a:spAutoFit/>
          </a:bodyPr>
          <a:lstStyle/>
          <a:p>
            <a:pPr marL="7701" marR="3081">
              <a:lnSpc>
                <a:spcPts val="3293"/>
              </a:lnSpc>
              <a:spcBef>
                <a:spcPts val="525"/>
              </a:spcBef>
            </a:pPr>
            <a:r>
              <a:rPr sz="3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 allows us to be strategic and structured in our approach to sales</a:t>
            </a:r>
            <a:endParaRPr sz="32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43364" y="3049386"/>
            <a:ext cx="828000" cy="82800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91762" rIns="0" bIns="0" rtlCol="0">
            <a:spAutoFit/>
          </a:bodyPr>
          <a:lstStyle/>
          <a:p>
            <a:pPr marR="34656" algn="ctr">
              <a:spcBef>
                <a:spcPts val="1510"/>
              </a:spcBef>
            </a:pPr>
            <a:r>
              <a:rPr sz="28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2800">
              <a:latin typeface="Diploma Plus Jakarta ExtraBold"/>
              <a:cs typeface="Diploma Plus Jakarta Extra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43364" y="4087182"/>
            <a:ext cx="828000" cy="82800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91762" rIns="0" bIns="0" rtlCol="0">
            <a:spAutoFit/>
          </a:bodyPr>
          <a:lstStyle/>
          <a:p>
            <a:pPr algn="ctr">
              <a:spcBef>
                <a:spcPts val="1510"/>
              </a:spcBef>
            </a:pPr>
            <a:r>
              <a:rPr sz="28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2800">
              <a:latin typeface="Diploma Plus Jakarta ExtraBold"/>
              <a:cs typeface="Diploma Plus Jakarta Extra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348A0E-4DEC-1724-00E4-8BB6BAE70C9C}"/>
              </a:ext>
            </a:extLst>
          </p:cNvPr>
          <p:cNvGrpSpPr/>
          <p:nvPr/>
        </p:nvGrpSpPr>
        <p:grpSpPr>
          <a:xfrm>
            <a:off x="0" y="758192"/>
            <a:ext cx="6105500" cy="6099808"/>
            <a:chOff x="152828" y="910138"/>
            <a:chExt cx="6105500" cy="6099808"/>
          </a:xfrm>
        </p:grpSpPr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1D681232-00A9-CB5F-1896-9B4F572F7123}"/>
                </a:ext>
              </a:extLst>
            </p:cNvPr>
            <p:cNvGrpSpPr/>
            <p:nvPr/>
          </p:nvGrpSpPr>
          <p:grpSpPr>
            <a:xfrm>
              <a:off x="152828" y="910138"/>
              <a:ext cx="6105199" cy="6099808"/>
              <a:chOff x="0" y="1249565"/>
              <a:chExt cx="10067925" cy="10059035"/>
            </a:xfrm>
          </p:grpSpPr>
          <p:sp>
            <p:nvSpPr>
              <p:cNvPr id="11" name="object 7">
                <a:extLst>
                  <a:ext uri="{FF2B5EF4-FFF2-40B4-BE49-F238E27FC236}">
                    <a16:creationId xmlns:a16="http://schemas.microsoft.com/office/drawing/2014/main" id="{D0BD8644-EAE8-28F4-4EB8-627AA6C6F545}"/>
                  </a:ext>
                </a:extLst>
              </p:cNvPr>
              <p:cNvSpPr/>
              <p:nvPr/>
            </p:nvSpPr>
            <p:spPr>
              <a:xfrm>
                <a:off x="0" y="1249565"/>
                <a:ext cx="3229610" cy="10059035"/>
              </a:xfrm>
              <a:custGeom>
                <a:avLst/>
                <a:gdLst/>
                <a:ahLst/>
                <a:cxnLst/>
                <a:rect l="l" t="t" r="r" b="b"/>
                <a:pathLst>
                  <a:path w="3229610" h="10059035">
                    <a:moveTo>
                      <a:pt x="3229461" y="0"/>
                    </a:moveTo>
                    <a:lnTo>
                      <a:pt x="0" y="3229461"/>
                    </a:lnTo>
                    <a:lnTo>
                      <a:pt x="0" y="10058992"/>
                    </a:lnTo>
                    <a:lnTo>
                      <a:pt x="8816" y="10058992"/>
                    </a:lnTo>
                    <a:lnTo>
                      <a:pt x="3229461" y="6838357"/>
                    </a:lnTo>
                    <a:lnTo>
                      <a:pt x="3229461" y="0"/>
                    </a:lnTo>
                    <a:close/>
                  </a:path>
                </a:pathLst>
              </a:custGeom>
              <a:solidFill>
                <a:srgbClr val="6A0D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D884A208-D746-DC1E-4A2D-FF2B08579E18}"/>
                  </a:ext>
                </a:extLst>
              </p:cNvPr>
              <p:cNvSpPr/>
              <p:nvPr/>
            </p:nvSpPr>
            <p:spPr>
              <a:xfrm>
                <a:off x="8834" y="8087926"/>
                <a:ext cx="10059670" cy="3220720"/>
              </a:xfrm>
              <a:custGeom>
                <a:avLst/>
                <a:gdLst/>
                <a:ahLst/>
                <a:cxnLst/>
                <a:rect l="l" t="t" r="r" b="b"/>
                <a:pathLst>
                  <a:path w="10059670" h="3220720">
                    <a:moveTo>
                      <a:pt x="10059044" y="0"/>
                    </a:moveTo>
                    <a:lnTo>
                      <a:pt x="3220634" y="0"/>
                    </a:lnTo>
                    <a:lnTo>
                      <a:pt x="0" y="3220624"/>
                    </a:lnTo>
                    <a:lnTo>
                      <a:pt x="6838409" y="3220624"/>
                    </a:lnTo>
                    <a:lnTo>
                      <a:pt x="10059044" y="0"/>
                    </a:lnTo>
                    <a:close/>
                  </a:path>
                </a:pathLst>
              </a:custGeom>
              <a:solidFill>
                <a:srgbClr val="9655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722BB727-6485-0461-0796-3E11AF3518E5}"/>
                </a:ext>
              </a:extLst>
            </p:cNvPr>
            <p:cNvSpPr txBox="1">
              <a:spLocks/>
            </p:cNvSpPr>
            <p:nvPr/>
          </p:nvSpPr>
          <p:spPr>
            <a:xfrm>
              <a:off x="2111183" y="910162"/>
              <a:ext cx="4147145" cy="4146736"/>
            </a:xfrm>
            <a:prstGeom prst="rect">
              <a:avLst/>
            </a:prstGeom>
            <a:solidFill>
              <a:srgbClr val="F9EE00"/>
            </a:solidFill>
          </p:spPr>
          <p:txBody>
            <a:bodyPr vert="horz" wrap="square" lIns="0" tIns="204084" rIns="0" bIns="0" rtlCol="0" anchor="t">
              <a:noAutofit/>
            </a:bodyPr>
            <a:lstStyle>
              <a:lvl1pPr>
                <a:defRPr sz="66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09591">
                <a:spcBef>
                  <a:spcPts val="1607"/>
                </a:spcBef>
              </a:pPr>
              <a:r>
                <a:rPr lang="en-GB" sz="5973" spc="-6"/>
                <a:t>Process</a:t>
              </a:r>
              <a:endParaRPr lang="en-GB" sz="5973"/>
            </a:p>
          </p:txBody>
        </p:sp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BB37EDE3-F4D6-B290-1EF9-8CD31F5BE2D3}"/>
              </a:ext>
            </a:extLst>
          </p:cNvPr>
          <p:cNvSpPr txBox="1"/>
          <p:nvPr/>
        </p:nvSpPr>
        <p:spPr>
          <a:xfrm>
            <a:off x="7593614" y="4201451"/>
            <a:ext cx="3641556" cy="498154"/>
          </a:xfrm>
          <a:prstGeom prst="rect">
            <a:avLst/>
          </a:prstGeom>
        </p:spPr>
        <p:txBody>
          <a:bodyPr vert="horz" wrap="square" lIns="0" tIns="66616" rIns="0" bIns="0" rtlCol="0">
            <a:spAutoFit/>
          </a:bodyPr>
          <a:lstStyle/>
          <a:p>
            <a:pPr marL="7701">
              <a:spcBef>
                <a:spcPts val="2896"/>
              </a:spcBef>
            </a:pPr>
            <a:r>
              <a:rPr sz="28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Sales</a:t>
            </a:r>
            <a:r>
              <a:rPr sz="2800" b="1" spc="-118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</a:t>
            </a:r>
            <a:r>
              <a:rPr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Process</a:t>
            </a:r>
            <a:endParaRPr sz="2800" dirty="0">
              <a:latin typeface="Diploma Plus Jakarta SemiBold"/>
              <a:cs typeface="Diploma Plus Jakarta SemiBold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959988-48C3-DB86-5A63-4120C821A5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Grow: Sales Excellence</a:t>
            </a:r>
            <a:r>
              <a:rPr lang="en-GB" b="0" dirty="0">
                <a:solidFill>
                  <a:schemeClr val="bg1"/>
                </a:solidFill>
              </a:rPr>
              <a:t> | Leadership for Growth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3">
            <a:extLst>
              <a:ext uri="{FF2B5EF4-FFF2-40B4-BE49-F238E27FC236}">
                <a16:creationId xmlns:a16="http://schemas.microsoft.com/office/drawing/2014/main" id="{A369A04F-25F9-449B-6CC5-DDE2170BCDB5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F0A29391-AE38-FE32-589E-BF3EBA6174CE}"/>
              </a:ext>
            </a:extLst>
          </p:cNvPr>
          <p:cNvSpPr txBox="1"/>
          <p:nvPr/>
        </p:nvSpPr>
        <p:spPr>
          <a:xfrm>
            <a:off x="600905" y="0"/>
            <a:ext cx="5304650" cy="1456466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6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75000"/>
              </a:lnSpc>
            </a:pP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Market &amp; </a:t>
            </a:r>
            <a:b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</a:b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Customer Targeting</a:t>
            </a: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983C975D-E89B-2849-59E2-181D825FF9A0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D01ACDE5-3378-6FC1-F1EB-8DC0EB75AEB9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8C5E7938-AE4A-A607-B1BE-2C92B55D22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59204230-0F2B-A543-88E2-A07775E3230D}"/>
              </a:ext>
            </a:extLst>
          </p:cNvPr>
          <p:cNvSpPr txBox="1">
            <a:spLocks/>
          </p:cNvSpPr>
          <p:nvPr/>
        </p:nvSpPr>
        <p:spPr>
          <a:xfrm>
            <a:off x="597977" y="1796750"/>
            <a:ext cx="3725830" cy="1090481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081" indent="7938" algn="l">
              <a:lnSpc>
                <a:spcPts val="3881"/>
              </a:lnSpc>
              <a:spcBef>
                <a:spcPts val="703"/>
              </a:spcBef>
            </a:pPr>
            <a:r>
              <a:rPr lang="en-GB" spc="-6" dirty="0"/>
              <a:t>Knowing what to sell to whom</a:t>
            </a:r>
          </a:p>
        </p:txBody>
      </p:sp>
      <p:pic>
        <p:nvPicPr>
          <p:cNvPr id="2" name="object 12">
            <a:extLst>
              <a:ext uri="{FF2B5EF4-FFF2-40B4-BE49-F238E27FC236}">
                <a16:creationId xmlns:a16="http://schemas.microsoft.com/office/drawing/2014/main" id="{68BD704D-DAF1-0F02-04DB-32532200158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9656" y="1962508"/>
            <a:ext cx="4631892" cy="4631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FAB70A-63DD-14AF-ADA9-B798BF4F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3">
            <a:extLst>
              <a:ext uri="{FF2B5EF4-FFF2-40B4-BE49-F238E27FC236}">
                <a16:creationId xmlns:a16="http://schemas.microsoft.com/office/drawing/2014/main" id="{E3F9A467-3282-8CA3-E3B2-7D29E28E5042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DE6959EF-F7E1-A1A4-0BC6-82DB03DA664C}"/>
              </a:ext>
            </a:extLst>
          </p:cNvPr>
          <p:cNvSpPr txBox="1"/>
          <p:nvPr/>
        </p:nvSpPr>
        <p:spPr>
          <a:xfrm>
            <a:off x="600905" y="0"/>
            <a:ext cx="5304650" cy="1456466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6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75000"/>
              </a:lnSpc>
            </a:pP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Market &amp; </a:t>
            </a:r>
            <a:b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</a:b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Customer Targeting</a:t>
            </a: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EDC68365-E96F-A8AC-A7E9-125E59B277F0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349EB0D5-FAA3-8502-8DC8-F1A41B34AE29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43461901-1C99-9D71-4E3E-0AE53B3DE7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7BC7E0B0-2446-89EB-D890-08BFB4BCF4B1}"/>
              </a:ext>
            </a:extLst>
          </p:cNvPr>
          <p:cNvSpPr txBox="1">
            <a:spLocks/>
          </p:cNvSpPr>
          <p:nvPr/>
        </p:nvSpPr>
        <p:spPr>
          <a:xfrm>
            <a:off x="597977" y="1796750"/>
            <a:ext cx="3725830" cy="1090481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081" indent="7938" algn="l">
              <a:lnSpc>
                <a:spcPts val="3881"/>
              </a:lnSpc>
              <a:spcBef>
                <a:spcPts val="703"/>
              </a:spcBef>
            </a:pPr>
            <a:r>
              <a:rPr lang="en-GB" spc="-6" dirty="0"/>
              <a:t>Knowing what to sell to whom</a:t>
            </a:r>
          </a:p>
        </p:txBody>
      </p:sp>
      <p:pic>
        <p:nvPicPr>
          <p:cNvPr id="3" name="object 12">
            <a:extLst>
              <a:ext uri="{FF2B5EF4-FFF2-40B4-BE49-F238E27FC236}">
                <a16:creationId xmlns:a16="http://schemas.microsoft.com/office/drawing/2014/main" id="{A62B72E2-6CBF-A530-0648-120EB29FF1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9656" y="1962508"/>
            <a:ext cx="4631892" cy="4631892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7EE966F8-63E8-6DCD-FCAB-CAA6A5174C58}"/>
              </a:ext>
            </a:extLst>
          </p:cNvPr>
          <p:cNvSpPr txBox="1"/>
          <p:nvPr/>
        </p:nvSpPr>
        <p:spPr>
          <a:xfrm>
            <a:off x="1243551" y="4464900"/>
            <a:ext cx="2596105" cy="400414"/>
          </a:xfrm>
          <a:prstGeom prst="rect">
            <a:avLst/>
          </a:prstGeom>
        </p:spPr>
        <p:txBody>
          <a:bodyPr vert="horz" wrap="square" lIns="0" tIns="64691" rIns="0" bIns="0" rtlCol="0">
            <a:spAutoFit/>
          </a:bodyPr>
          <a:lstStyle/>
          <a:p>
            <a:pPr marL="6350" marR="3081" indent="-6350" algn="r">
              <a:lnSpc>
                <a:spcPts val="2250"/>
              </a:lnSpc>
              <a:spcBef>
                <a:spcPts val="509"/>
              </a:spcBef>
            </a:pPr>
            <a:r>
              <a:rPr lang="en-GB" sz="4200" dirty="0">
                <a:solidFill>
                  <a:srgbClr val="6A0DD4"/>
                </a:solidFill>
                <a:latin typeface="Diploma Plus Jakarta SemiBold" pitchFamily="2" charset="0"/>
                <a:cs typeface="Diploma Plus Jakarta SemiBold" pitchFamily="2" charset="0"/>
              </a:rPr>
              <a:t>C</a:t>
            </a:r>
            <a:r>
              <a:rPr sz="4200" dirty="0">
                <a:solidFill>
                  <a:srgbClr val="6A0DD4"/>
                </a:solidFill>
                <a:latin typeface="Diploma Plus Jakarta SemiBold" pitchFamily="2" charset="0"/>
                <a:cs typeface="Diploma Plus Jakarta SemiBold" pitchFamily="2" charset="0"/>
              </a:rPr>
              <a:t>hanging</a:t>
            </a:r>
            <a:endParaRPr sz="4200" dirty="0">
              <a:latin typeface="Diploma Plus Jakarta SemiBold" pitchFamily="2" charset="0"/>
              <a:cs typeface="Diploma Plus Jakarta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D522915-ED56-2ABE-F346-359720FB7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3">
            <a:extLst>
              <a:ext uri="{FF2B5EF4-FFF2-40B4-BE49-F238E27FC236}">
                <a16:creationId xmlns:a16="http://schemas.microsoft.com/office/drawing/2014/main" id="{44FE70E4-7761-15A8-C471-3BC34E2BE1C2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9D7B9D53-6116-2945-1947-3BF0A9199B87}"/>
              </a:ext>
            </a:extLst>
          </p:cNvPr>
          <p:cNvSpPr txBox="1"/>
          <p:nvPr/>
        </p:nvSpPr>
        <p:spPr>
          <a:xfrm>
            <a:off x="600905" y="0"/>
            <a:ext cx="5304650" cy="1456466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6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75000"/>
              </a:lnSpc>
            </a:pP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Market &amp; </a:t>
            </a:r>
            <a:b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</a:b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Customer Targeting</a:t>
            </a: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4FE45300-D634-DDA1-E698-DAA34FD4D031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5CCB4082-063F-49CD-1604-B35755BDB1C3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3D0F0A5-C45F-9C05-1B89-D404BB7554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B65D77AC-9A89-7DAC-1003-9847C4AB454C}"/>
              </a:ext>
            </a:extLst>
          </p:cNvPr>
          <p:cNvSpPr txBox="1">
            <a:spLocks/>
          </p:cNvSpPr>
          <p:nvPr/>
        </p:nvSpPr>
        <p:spPr>
          <a:xfrm>
            <a:off x="597977" y="1796750"/>
            <a:ext cx="3725830" cy="1090481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081" indent="7938" algn="l">
              <a:lnSpc>
                <a:spcPts val="3881"/>
              </a:lnSpc>
              <a:spcBef>
                <a:spcPts val="703"/>
              </a:spcBef>
            </a:pPr>
            <a:r>
              <a:rPr lang="en-GB" spc="-6" dirty="0"/>
              <a:t>Knowing what to sell to whom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E7AC9C1-5BEE-69CF-C595-04C866A54407}"/>
              </a:ext>
            </a:extLst>
          </p:cNvPr>
          <p:cNvSpPr txBox="1"/>
          <p:nvPr/>
        </p:nvSpPr>
        <p:spPr>
          <a:xfrm>
            <a:off x="7692247" y="2208349"/>
            <a:ext cx="2667594" cy="390693"/>
          </a:xfrm>
          <a:prstGeom prst="rect">
            <a:avLst/>
          </a:prstGeom>
        </p:spPr>
        <p:txBody>
          <a:bodyPr vert="horz" wrap="square" lIns="0" tIns="55064" rIns="0" bIns="0" rtlCol="0">
            <a:spAutoFit/>
          </a:bodyPr>
          <a:lstStyle/>
          <a:p>
            <a:pPr marR="3081" algn="l">
              <a:lnSpc>
                <a:spcPts val="2347"/>
              </a:lnSpc>
              <a:spcBef>
                <a:spcPts val="434"/>
              </a:spcBef>
            </a:pPr>
            <a:r>
              <a:rPr lang="en-GB" sz="4200" dirty="0">
                <a:solidFill>
                  <a:srgbClr val="6A0DD4"/>
                </a:solidFill>
                <a:latin typeface="Diploma Plus Jakarta SemiBold" pitchFamily="2" charset="0"/>
                <a:cs typeface="Diploma Plus Jakarta SemiBold" pitchFamily="2" charset="0"/>
              </a:rPr>
              <a:t>Research</a:t>
            </a:r>
            <a:endParaRPr sz="4200" dirty="0">
              <a:latin typeface="Diploma Plus Jakarta SemiBold" pitchFamily="2" charset="0"/>
              <a:cs typeface="Diploma Plus Jakarta SemiBold" pitchFamily="2" charset="0"/>
            </a:endParaRPr>
          </a:p>
        </p:txBody>
      </p:sp>
      <p:pic>
        <p:nvPicPr>
          <p:cNvPr id="6" name="object 12">
            <a:extLst>
              <a:ext uri="{FF2B5EF4-FFF2-40B4-BE49-F238E27FC236}">
                <a16:creationId xmlns:a16="http://schemas.microsoft.com/office/drawing/2014/main" id="{7D043B56-B2F5-C1A9-31BC-CDBF83209B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9656" y="1962508"/>
            <a:ext cx="4631892" cy="4631892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BC59E619-7423-64FA-B58D-AC90056B4AF9}"/>
              </a:ext>
            </a:extLst>
          </p:cNvPr>
          <p:cNvSpPr txBox="1"/>
          <p:nvPr/>
        </p:nvSpPr>
        <p:spPr>
          <a:xfrm>
            <a:off x="1243551" y="4464900"/>
            <a:ext cx="2596105" cy="400414"/>
          </a:xfrm>
          <a:prstGeom prst="rect">
            <a:avLst/>
          </a:prstGeom>
        </p:spPr>
        <p:txBody>
          <a:bodyPr vert="horz" wrap="square" lIns="0" tIns="64691" rIns="0" bIns="0" rtlCol="0">
            <a:spAutoFit/>
          </a:bodyPr>
          <a:lstStyle/>
          <a:p>
            <a:pPr marL="6350" marR="3081" indent="-6350" algn="r">
              <a:lnSpc>
                <a:spcPts val="2250"/>
              </a:lnSpc>
              <a:spcBef>
                <a:spcPts val="509"/>
              </a:spcBef>
            </a:pPr>
            <a:r>
              <a:rPr lang="en-GB" sz="4200" dirty="0">
                <a:solidFill>
                  <a:srgbClr val="6A0DD4"/>
                </a:solidFill>
                <a:latin typeface="Diploma Plus Jakarta SemiBold" pitchFamily="2" charset="0"/>
                <a:cs typeface="Diploma Plus Jakarta SemiBold" pitchFamily="2" charset="0"/>
              </a:rPr>
              <a:t>C</a:t>
            </a:r>
            <a:r>
              <a:rPr sz="4200" dirty="0">
                <a:solidFill>
                  <a:srgbClr val="6A0DD4"/>
                </a:solidFill>
                <a:latin typeface="Diploma Plus Jakarta SemiBold" pitchFamily="2" charset="0"/>
                <a:cs typeface="Diploma Plus Jakarta SemiBold" pitchFamily="2" charset="0"/>
              </a:rPr>
              <a:t>hanging</a:t>
            </a:r>
            <a:endParaRPr sz="4200" dirty="0">
              <a:latin typeface="Diploma Plus Jakarta SemiBold" pitchFamily="2" charset="0"/>
              <a:cs typeface="Diploma Plus Jakarta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2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359D0FB-AF28-F055-F348-B5A35DE3C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562FF83-BF86-15ED-35C3-2D745F47686E}"/>
              </a:ext>
            </a:extLst>
          </p:cNvPr>
          <p:cNvSpPr txBox="1"/>
          <p:nvPr/>
        </p:nvSpPr>
        <p:spPr>
          <a:xfrm>
            <a:off x="7692247" y="2208349"/>
            <a:ext cx="2667594" cy="390693"/>
          </a:xfrm>
          <a:prstGeom prst="rect">
            <a:avLst/>
          </a:prstGeom>
        </p:spPr>
        <p:txBody>
          <a:bodyPr vert="horz" wrap="square" lIns="0" tIns="55064" rIns="0" bIns="0" rtlCol="0">
            <a:spAutoFit/>
          </a:bodyPr>
          <a:lstStyle/>
          <a:p>
            <a:pPr marR="3081" algn="l">
              <a:lnSpc>
                <a:spcPts val="2347"/>
              </a:lnSpc>
              <a:spcBef>
                <a:spcPts val="434"/>
              </a:spcBef>
            </a:pPr>
            <a:r>
              <a:rPr lang="en-GB" sz="4200" dirty="0">
                <a:solidFill>
                  <a:srgbClr val="6A0DD4"/>
                </a:solidFill>
                <a:latin typeface="Diploma Plus Jakarta SemiBold" pitchFamily="2" charset="0"/>
                <a:cs typeface="Diploma Plus Jakarta SemiBold" pitchFamily="2" charset="0"/>
              </a:rPr>
              <a:t>Research</a:t>
            </a:r>
            <a:endParaRPr sz="4200" dirty="0">
              <a:latin typeface="Diploma Plus Jakarta SemiBold" pitchFamily="2" charset="0"/>
              <a:cs typeface="Diploma Plus Jakarta SemiBold" pitchFamily="2" charset="0"/>
            </a:endParaRPr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DCFCA70C-C8F4-37E0-9A2A-3BC2A207B91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9656" y="1962508"/>
            <a:ext cx="4631892" cy="4631892"/>
          </a:xfrm>
          <a:prstGeom prst="rect">
            <a:avLst/>
          </a:prstGeom>
        </p:spPr>
      </p:pic>
      <p:sp>
        <p:nvSpPr>
          <p:cNvPr id="17" name="object 13">
            <a:extLst>
              <a:ext uri="{FF2B5EF4-FFF2-40B4-BE49-F238E27FC236}">
                <a16:creationId xmlns:a16="http://schemas.microsoft.com/office/drawing/2014/main" id="{9C797DA9-1D5E-5AF5-E559-37BB7C3F892D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6054DE2C-C2A5-FADF-95C8-62AFC606B98C}"/>
              </a:ext>
            </a:extLst>
          </p:cNvPr>
          <p:cNvSpPr txBox="1"/>
          <p:nvPr/>
        </p:nvSpPr>
        <p:spPr>
          <a:xfrm>
            <a:off x="600905" y="0"/>
            <a:ext cx="5304650" cy="1456466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6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75000"/>
              </a:lnSpc>
            </a:pP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Market &amp; </a:t>
            </a:r>
            <a:b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</a:b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Customer Targeting</a:t>
            </a: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05B0AB1B-BDFC-4659-9F47-52C539F9D72F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A84EE5DE-7FCF-06E0-F871-3DA3531E5012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4F3F689C-5489-1463-0BD3-FF03D61D0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4FDF0350-25C8-0A96-0687-1E28B9512815}"/>
              </a:ext>
            </a:extLst>
          </p:cNvPr>
          <p:cNvSpPr txBox="1">
            <a:spLocks/>
          </p:cNvSpPr>
          <p:nvPr/>
        </p:nvSpPr>
        <p:spPr>
          <a:xfrm>
            <a:off x="597977" y="1796750"/>
            <a:ext cx="3725830" cy="1090481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081" indent="7938" algn="l">
              <a:lnSpc>
                <a:spcPts val="3881"/>
              </a:lnSpc>
              <a:spcBef>
                <a:spcPts val="703"/>
              </a:spcBef>
            </a:pPr>
            <a:r>
              <a:rPr lang="en-GB" spc="-6" dirty="0"/>
              <a:t>Knowing what to sell to whom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7E8E089-C340-42DC-2B9F-EECA15EE0354}"/>
              </a:ext>
            </a:extLst>
          </p:cNvPr>
          <p:cNvSpPr txBox="1"/>
          <p:nvPr/>
        </p:nvSpPr>
        <p:spPr>
          <a:xfrm>
            <a:off x="1243551" y="4464900"/>
            <a:ext cx="2596105" cy="400414"/>
          </a:xfrm>
          <a:prstGeom prst="rect">
            <a:avLst/>
          </a:prstGeom>
        </p:spPr>
        <p:txBody>
          <a:bodyPr vert="horz" wrap="square" lIns="0" tIns="64691" rIns="0" bIns="0" rtlCol="0">
            <a:spAutoFit/>
          </a:bodyPr>
          <a:lstStyle/>
          <a:p>
            <a:pPr marL="6350" marR="3081" indent="-6350" algn="r">
              <a:lnSpc>
                <a:spcPts val="2250"/>
              </a:lnSpc>
              <a:spcBef>
                <a:spcPts val="509"/>
              </a:spcBef>
            </a:pPr>
            <a:r>
              <a:rPr lang="en-GB" sz="4200" dirty="0">
                <a:solidFill>
                  <a:srgbClr val="6A0DD4"/>
                </a:solidFill>
                <a:latin typeface="Diploma Plus Jakarta SemiBold" pitchFamily="2" charset="0"/>
                <a:cs typeface="Diploma Plus Jakarta SemiBold" pitchFamily="2" charset="0"/>
              </a:rPr>
              <a:t>C</a:t>
            </a:r>
            <a:r>
              <a:rPr sz="4200" dirty="0">
                <a:solidFill>
                  <a:srgbClr val="6A0DD4"/>
                </a:solidFill>
                <a:latin typeface="Diploma Plus Jakarta SemiBold" pitchFamily="2" charset="0"/>
                <a:cs typeface="Diploma Plus Jakarta SemiBold" pitchFamily="2" charset="0"/>
              </a:rPr>
              <a:t>hanging</a:t>
            </a:r>
            <a:endParaRPr sz="4200" dirty="0">
              <a:latin typeface="Diploma Plus Jakarta SemiBold" pitchFamily="2" charset="0"/>
              <a:cs typeface="Diploma Plus Jakarta SemiBold" pitchFamily="2" charset="0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1D1765D-E420-6A96-182B-E2BA7B975ABC}"/>
              </a:ext>
            </a:extLst>
          </p:cNvPr>
          <p:cNvSpPr txBox="1"/>
          <p:nvPr/>
        </p:nvSpPr>
        <p:spPr>
          <a:xfrm>
            <a:off x="8356449" y="4464900"/>
            <a:ext cx="3719397" cy="400414"/>
          </a:xfrm>
          <a:prstGeom prst="rect">
            <a:avLst/>
          </a:prstGeom>
        </p:spPr>
        <p:txBody>
          <a:bodyPr vert="horz" wrap="square" lIns="0" tIns="64691" rIns="0" bIns="0" rtlCol="0">
            <a:spAutoFit/>
          </a:bodyPr>
          <a:lstStyle/>
          <a:p>
            <a:pPr marL="6350" marR="3081" indent="-6350" algn="l">
              <a:lnSpc>
                <a:spcPts val="2250"/>
              </a:lnSpc>
              <a:spcBef>
                <a:spcPts val="509"/>
              </a:spcBef>
            </a:pPr>
            <a:r>
              <a:rPr lang="en-GB" sz="4200" dirty="0">
                <a:solidFill>
                  <a:srgbClr val="6A0DD4"/>
                </a:solidFill>
                <a:latin typeface="Diploma Plus Jakarta SemiBold" pitchFamily="2" charset="0"/>
                <a:cs typeface="Diploma Plus Jakarta SemiBold" pitchFamily="2" charset="0"/>
              </a:rPr>
              <a:t>Segmentation</a:t>
            </a:r>
            <a:endParaRPr sz="4200" dirty="0">
              <a:latin typeface="Diploma Plus Jakarta SemiBold" pitchFamily="2" charset="0"/>
              <a:cs typeface="Diploma Plus Jakarta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2B5149A-9B2B-6D89-CB76-1448BA978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DD955-A17E-8956-F97E-4126BFAB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7DBEE4D7-D59A-ECE8-3FEA-0AA4582F8921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A130359-44FA-9B22-1696-3DBDFB476CEE}"/>
              </a:ext>
            </a:extLst>
          </p:cNvPr>
          <p:cNvSpPr txBox="1"/>
          <p:nvPr/>
        </p:nvSpPr>
        <p:spPr>
          <a:xfrm>
            <a:off x="600905" y="0"/>
            <a:ext cx="5304650" cy="1456466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6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75000"/>
              </a:lnSpc>
            </a:pP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Market &amp; </a:t>
            </a:r>
            <a:b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</a:b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Customer Targeting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7A9F838-22F0-EBD7-AC9B-35E1C568B0D4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51D1E66-7058-06A0-4C0B-33D4BD696722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194" name="Free-form: Shape 193">
            <a:extLst>
              <a:ext uri="{FF2B5EF4-FFF2-40B4-BE49-F238E27FC236}">
                <a16:creationId xmlns:a16="http://schemas.microsoft.com/office/drawing/2014/main" id="{2E53DB7F-A748-579F-F90B-65E8E9FF0A3B}"/>
              </a:ext>
            </a:extLst>
          </p:cNvPr>
          <p:cNvSpPr/>
          <p:nvPr/>
        </p:nvSpPr>
        <p:spPr>
          <a:xfrm>
            <a:off x="3906048" y="1830904"/>
            <a:ext cx="1999183" cy="3178022"/>
          </a:xfrm>
          <a:custGeom>
            <a:avLst/>
            <a:gdLst>
              <a:gd name="connsiteX0" fmla="*/ 1999183 w 1999183"/>
              <a:gd name="connsiteY0" fmla="*/ 0 h 3178022"/>
              <a:gd name="connsiteX1" fmla="*/ 1999183 w 1999183"/>
              <a:gd name="connsiteY1" fmla="*/ 2192465 h 3178022"/>
              <a:gd name="connsiteX2" fmla="*/ 292189 w 1999183"/>
              <a:gd name="connsiteY2" fmla="*/ 3178023 h 3178022"/>
              <a:gd name="connsiteX3" fmla="*/ 1999183 w 1999183"/>
              <a:gd name="connsiteY3" fmla="*/ 0 h 317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183" h="3178022">
                <a:moveTo>
                  <a:pt x="1999183" y="0"/>
                </a:moveTo>
                <a:lnTo>
                  <a:pt x="1999183" y="2192465"/>
                </a:lnTo>
                <a:cubicBezTo>
                  <a:pt x="1999183" y="2192465"/>
                  <a:pt x="292189" y="3178023"/>
                  <a:pt x="292189" y="3178023"/>
                </a:cubicBezTo>
                <a:cubicBezTo>
                  <a:pt x="-472781" y="1871021"/>
                  <a:pt x="322503" y="171271"/>
                  <a:pt x="1999183" y="0"/>
                </a:cubicBezTo>
                <a:close/>
              </a:path>
            </a:pathLst>
          </a:custGeom>
          <a:solidFill>
            <a:srgbClr val="6B0DD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CAB643B9-E61B-3F23-4412-3F3468B05BC8}"/>
              </a:ext>
            </a:extLst>
          </p:cNvPr>
          <p:cNvSpPr/>
          <p:nvPr/>
        </p:nvSpPr>
        <p:spPr>
          <a:xfrm rot="9056385">
            <a:off x="4081548" y="4552010"/>
            <a:ext cx="1276554" cy="15675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98851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Free-form: Shape 371">
            <a:extLst>
              <a:ext uri="{FF2B5EF4-FFF2-40B4-BE49-F238E27FC236}">
                <a16:creationId xmlns:a16="http://schemas.microsoft.com/office/drawing/2014/main" id="{33C8645D-348F-C8F3-FD19-BFD0A4FB32E0}"/>
              </a:ext>
            </a:extLst>
          </p:cNvPr>
          <p:cNvSpPr/>
          <p:nvPr/>
        </p:nvSpPr>
        <p:spPr>
          <a:xfrm>
            <a:off x="4006502" y="4023432"/>
            <a:ext cx="3605723" cy="2049382"/>
          </a:xfrm>
          <a:custGeom>
            <a:avLst/>
            <a:gdLst>
              <a:gd name="connsiteX0" fmla="*/ 0 w 3605723"/>
              <a:gd name="connsiteY0" fmla="*/ 1096201 h 2049382"/>
              <a:gd name="connsiteX1" fmla="*/ 1898729 w 3605723"/>
              <a:gd name="connsiteY1" fmla="*/ 0 h 2049382"/>
              <a:gd name="connsiteX2" fmla="*/ 3605724 w 3605723"/>
              <a:gd name="connsiteY2" fmla="*/ 985557 h 2049382"/>
              <a:gd name="connsiteX3" fmla="*/ 0 w 3605723"/>
              <a:gd name="connsiteY3" fmla="*/ 1096265 h 20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5723" h="2049382">
                <a:moveTo>
                  <a:pt x="0" y="1096201"/>
                </a:moveTo>
                <a:lnTo>
                  <a:pt x="1898729" y="0"/>
                </a:lnTo>
                <a:lnTo>
                  <a:pt x="3605724" y="985557"/>
                </a:lnTo>
                <a:cubicBezTo>
                  <a:pt x="2856324" y="2301520"/>
                  <a:pt x="986638" y="2462687"/>
                  <a:pt x="0" y="1096265"/>
                </a:cubicBezTo>
                <a:close/>
              </a:path>
            </a:pathLst>
          </a:custGeom>
          <a:solidFill>
            <a:srgbClr val="4BC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1EEDCD8D-1D7F-511E-2489-DD50C39D189C}"/>
              </a:ext>
            </a:extLst>
          </p:cNvPr>
          <p:cNvSpPr/>
          <p:nvPr/>
        </p:nvSpPr>
        <p:spPr>
          <a:xfrm rot="1872497">
            <a:off x="6405162" y="4633830"/>
            <a:ext cx="1276554" cy="15675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98851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8CC9A51D-701B-5D62-CDAD-276F5071FFAA}"/>
              </a:ext>
            </a:extLst>
          </p:cNvPr>
          <p:cNvSpPr/>
          <p:nvPr/>
        </p:nvSpPr>
        <p:spPr>
          <a:xfrm>
            <a:off x="5905231" y="2052215"/>
            <a:ext cx="2112313" cy="3067418"/>
          </a:xfrm>
          <a:custGeom>
            <a:avLst/>
            <a:gdLst>
              <a:gd name="connsiteX0" fmla="*/ 1898729 w 2112313"/>
              <a:gd name="connsiteY0" fmla="*/ 3067419 h 3067418"/>
              <a:gd name="connsiteX1" fmla="*/ 0 w 2112313"/>
              <a:gd name="connsiteY1" fmla="*/ 1971154 h 3067418"/>
              <a:gd name="connsiteX2" fmla="*/ 0 w 2112313"/>
              <a:gd name="connsiteY2" fmla="*/ 39 h 3067418"/>
              <a:gd name="connsiteX3" fmla="*/ 1898729 w 2112313"/>
              <a:gd name="connsiteY3" fmla="*/ 3067355 h 306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2313" h="3067418">
                <a:moveTo>
                  <a:pt x="1898729" y="3067419"/>
                </a:moveTo>
                <a:lnTo>
                  <a:pt x="0" y="1971154"/>
                </a:lnTo>
                <a:lnTo>
                  <a:pt x="0" y="39"/>
                </a:lnTo>
                <a:cubicBezTo>
                  <a:pt x="1514370" y="-8922"/>
                  <a:pt x="2588772" y="1529661"/>
                  <a:pt x="1898729" y="3067355"/>
                </a:cubicBezTo>
                <a:close/>
              </a:path>
            </a:pathLst>
          </a:custGeom>
          <a:solidFill>
            <a:srgbClr val="52E2A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03044F2D-61DE-8746-92D9-24D05883541C}"/>
              </a:ext>
            </a:extLst>
          </p:cNvPr>
          <p:cNvSpPr/>
          <p:nvPr/>
        </p:nvSpPr>
        <p:spPr>
          <a:xfrm rot="16200000">
            <a:off x="5320953" y="2631919"/>
            <a:ext cx="1276554" cy="10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98851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Free-form: Shape 548">
            <a:extLst>
              <a:ext uri="{FF2B5EF4-FFF2-40B4-BE49-F238E27FC236}">
                <a16:creationId xmlns:a16="http://schemas.microsoft.com/office/drawing/2014/main" id="{4F780287-EAF7-1B02-CD14-75B1F424AACF}"/>
              </a:ext>
            </a:extLst>
          </p:cNvPr>
          <p:cNvSpPr/>
          <p:nvPr/>
        </p:nvSpPr>
        <p:spPr>
          <a:xfrm>
            <a:off x="5120115" y="3177292"/>
            <a:ext cx="1570231" cy="1570231"/>
          </a:xfrm>
          <a:custGeom>
            <a:avLst/>
            <a:gdLst>
              <a:gd name="connsiteX0" fmla="*/ 785116 w 1570231"/>
              <a:gd name="connsiteY0" fmla="*/ 1570232 h 1570231"/>
              <a:gd name="connsiteX1" fmla="*/ 229930 w 1570231"/>
              <a:gd name="connsiteY1" fmla="*/ 1340302 h 1570231"/>
              <a:gd name="connsiteX2" fmla="*/ 0 w 1570231"/>
              <a:gd name="connsiteY2" fmla="*/ 785116 h 1570231"/>
              <a:gd name="connsiteX3" fmla="*/ 229930 w 1570231"/>
              <a:gd name="connsiteY3" fmla="*/ 229929 h 1570231"/>
              <a:gd name="connsiteX4" fmla="*/ 785116 w 1570231"/>
              <a:gd name="connsiteY4" fmla="*/ 0 h 1570231"/>
              <a:gd name="connsiteX5" fmla="*/ 1340302 w 1570231"/>
              <a:gd name="connsiteY5" fmla="*/ 229929 h 1570231"/>
              <a:gd name="connsiteX6" fmla="*/ 1570232 w 1570231"/>
              <a:gd name="connsiteY6" fmla="*/ 785116 h 1570231"/>
              <a:gd name="connsiteX7" fmla="*/ 1340302 w 1570231"/>
              <a:gd name="connsiteY7" fmla="*/ 1340302 h 1570231"/>
              <a:gd name="connsiteX8" fmla="*/ 785116 w 1570231"/>
              <a:gd name="connsiteY8" fmla="*/ 1570232 h 157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231" h="1570231">
                <a:moveTo>
                  <a:pt x="785116" y="1570232"/>
                </a:moveTo>
                <a:cubicBezTo>
                  <a:pt x="575396" y="1570232"/>
                  <a:pt x="378259" y="1488568"/>
                  <a:pt x="229930" y="1340302"/>
                </a:cubicBezTo>
                <a:cubicBezTo>
                  <a:pt x="81664" y="1192037"/>
                  <a:pt x="0" y="994836"/>
                  <a:pt x="0" y="785116"/>
                </a:cubicBezTo>
                <a:cubicBezTo>
                  <a:pt x="0" y="575396"/>
                  <a:pt x="81664" y="378259"/>
                  <a:pt x="229930" y="229929"/>
                </a:cubicBezTo>
                <a:cubicBezTo>
                  <a:pt x="378195" y="81664"/>
                  <a:pt x="575396" y="0"/>
                  <a:pt x="785116" y="0"/>
                </a:cubicBezTo>
                <a:cubicBezTo>
                  <a:pt x="994836" y="0"/>
                  <a:pt x="1191973" y="81664"/>
                  <a:pt x="1340302" y="229929"/>
                </a:cubicBezTo>
                <a:cubicBezTo>
                  <a:pt x="1488568" y="378195"/>
                  <a:pt x="1570232" y="575396"/>
                  <a:pt x="1570232" y="785116"/>
                </a:cubicBezTo>
                <a:cubicBezTo>
                  <a:pt x="1570232" y="994836"/>
                  <a:pt x="1488568" y="1191973"/>
                  <a:pt x="1340302" y="1340302"/>
                </a:cubicBezTo>
                <a:cubicBezTo>
                  <a:pt x="1192036" y="1488568"/>
                  <a:pt x="994836" y="1570232"/>
                  <a:pt x="785116" y="1570232"/>
                </a:cubicBez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3" name="object 13">
            <a:extLst>
              <a:ext uri="{FF2B5EF4-FFF2-40B4-BE49-F238E27FC236}">
                <a16:creationId xmlns:a16="http://schemas.microsoft.com/office/drawing/2014/main" id="{C4F3743C-531D-CCA3-9B27-E976B7A6816D}"/>
              </a:ext>
            </a:extLst>
          </p:cNvPr>
          <p:cNvSpPr txBox="1"/>
          <p:nvPr/>
        </p:nvSpPr>
        <p:spPr>
          <a:xfrm>
            <a:off x="8370241" y="1958671"/>
            <a:ext cx="3160072" cy="4406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l">
              <a:spcBef>
                <a:spcPts val="76"/>
              </a:spcBef>
            </a:pPr>
            <a:r>
              <a:rPr lang="en-GB" sz="28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OEM</a:t>
            </a:r>
            <a:endParaRPr sz="28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554" name="object 13">
            <a:extLst>
              <a:ext uri="{FF2B5EF4-FFF2-40B4-BE49-F238E27FC236}">
                <a16:creationId xmlns:a16="http://schemas.microsoft.com/office/drawing/2014/main" id="{794DF683-1660-3C45-3530-9412C02E8A86}"/>
              </a:ext>
            </a:extLst>
          </p:cNvPr>
          <p:cNvSpPr txBox="1"/>
          <p:nvPr/>
        </p:nvSpPr>
        <p:spPr>
          <a:xfrm>
            <a:off x="8370242" y="2556836"/>
            <a:ext cx="3067194" cy="131777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l">
              <a:spcAft>
                <a:spcPts val="600"/>
              </a:spcAft>
            </a:pPr>
            <a:r>
              <a:rPr lang="en-GB" sz="1600" b="1" dirty="0">
                <a:solidFill>
                  <a:srgbClr val="6A0DD4"/>
                </a:solidFill>
                <a:latin typeface="+mn-lt"/>
                <a:cs typeface="Diploma Plus Jakarta ExtraBold"/>
              </a:rPr>
              <a:t>Pains: </a:t>
            </a:r>
            <a:r>
              <a:rPr lang="en-GB" sz="1600" dirty="0">
                <a:solidFill>
                  <a:srgbClr val="6A0DD4"/>
                </a:solidFill>
                <a:latin typeface="+mn-lt"/>
                <a:cs typeface="Diploma Plus Jakarta ExtraBold"/>
              </a:rPr>
              <a:t>technical specs, limited time, traceability</a:t>
            </a:r>
          </a:p>
          <a:p>
            <a:pPr marL="7701" algn="l">
              <a:spcAft>
                <a:spcPts val="600"/>
              </a:spcAft>
            </a:pPr>
            <a:r>
              <a:rPr lang="en-GB" sz="1600" b="1" dirty="0">
                <a:solidFill>
                  <a:srgbClr val="6A0DD4"/>
                </a:solidFill>
                <a:latin typeface="+mn-lt"/>
                <a:cs typeface="Diploma Plus Jakarta ExtraBold"/>
              </a:rPr>
              <a:t>Gains: </a:t>
            </a:r>
            <a:r>
              <a:rPr lang="en-GB" sz="1600" dirty="0">
                <a:solidFill>
                  <a:srgbClr val="6A0DD4"/>
                </a:solidFill>
                <a:latin typeface="+mn-lt"/>
                <a:cs typeface="Diploma Plus Jakarta ExtraBold"/>
              </a:rPr>
              <a:t>application support, pre-testing, proactive service, confidence</a:t>
            </a:r>
            <a:endParaRPr sz="1600" dirty="0">
              <a:latin typeface="+mn-lt"/>
              <a:cs typeface="Diploma Plus Jakarta ExtraBold"/>
            </a:endParaRPr>
          </a:p>
        </p:txBody>
      </p:sp>
      <p:cxnSp>
        <p:nvCxnSpPr>
          <p:cNvPr id="556" name="Straight Connector 555">
            <a:extLst>
              <a:ext uri="{FF2B5EF4-FFF2-40B4-BE49-F238E27FC236}">
                <a16:creationId xmlns:a16="http://schemas.microsoft.com/office/drawing/2014/main" id="{701B4726-E9AF-7AFC-0CE3-39CC9726958E}"/>
              </a:ext>
            </a:extLst>
          </p:cNvPr>
          <p:cNvCxnSpPr>
            <a:cxnSpLocks/>
          </p:cNvCxnSpPr>
          <p:nvPr/>
        </p:nvCxnSpPr>
        <p:spPr>
          <a:xfrm>
            <a:off x="8370241" y="2447223"/>
            <a:ext cx="295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object 13">
            <a:extLst>
              <a:ext uri="{FF2B5EF4-FFF2-40B4-BE49-F238E27FC236}">
                <a16:creationId xmlns:a16="http://schemas.microsoft.com/office/drawing/2014/main" id="{FEEEC004-512E-54AA-5481-DD451532986C}"/>
              </a:ext>
            </a:extLst>
          </p:cNvPr>
          <p:cNvSpPr txBox="1"/>
          <p:nvPr/>
        </p:nvSpPr>
        <p:spPr>
          <a:xfrm>
            <a:off x="854462" y="2337175"/>
            <a:ext cx="3266496" cy="4406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l">
              <a:spcBef>
                <a:spcPts val="76"/>
              </a:spcBef>
            </a:pPr>
            <a:r>
              <a:rPr lang="en-GB" sz="28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Contractor</a:t>
            </a:r>
            <a:endParaRPr sz="28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558" name="object 13">
            <a:extLst>
              <a:ext uri="{FF2B5EF4-FFF2-40B4-BE49-F238E27FC236}">
                <a16:creationId xmlns:a16="http://schemas.microsoft.com/office/drawing/2014/main" id="{EE0B4135-CB2B-B5EB-11BB-6036FB4C51CC}"/>
              </a:ext>
            </a:extLst>
          </p:cNvPr>
          <p:cNvSpPr txBox="1"/>
          <p:nvPr/>
        </p:nvSpPr>
        <p:spPr>
          <a:xfrm>
            <a:off x="854462" y="2912748"/>
            <a:ext cx="2881787" cy="205643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l">
              <a:spcAft>
                <a:spcPts val="600"/>
              </a:spcAft>
            </a:pPr>
            <a:r>
              <a:rPr lang="en-GB" sz="1600" b="1" dirty="0">
                <a:solidFill>
                  <a:srgbClr val="6A0DD4"/>
                </a:solidFill>
                <a:latin typeface="+mn-lt"/>
                <a:cs typeface="Diploma Plus Jakarta ExtraBold"/>
              </a:rPr>
              <a:t>Pains: </a:t>
            </a:r>
            <a:r>
              <a:rPr lang="en-GB" sz="1600" dirty="0">
                <a:solidFill>
                  <a:srgbClr val="6A0DD4"/>
                </a:solidFill>
                <a:latin typeface="+mn-lt"/>
                <a:cs typeface="Diploma Plus Jakarta ExtraBold"/>
              </a:rPr>
              <a:t>constant pressure to reduce cost and consolidate suppliers, internal friction between procurement &amp; technical teams</a:t>
            </a:r>
          </a:p>
          <a:p>
            <a:pPr marL="7701" algn="l">
              <a:spcAft>
                <a:spcPts val="600"/>
              </a:spcAft>
            </a:pPr>
            <a:r>
              <a:rPr lang="en-GB" sz="1600" b="1" dirty="0">
                <a:solidFill>
                  <a:srgbClr val="6A0DD4"/>
                </a:solidFill>
                <a:latin typeface="+mn-lt"/>
                <a:cs typeface="Diploma Plus Jakarta ExtraBold"/>
              </a:rPr>
              <a:t>Gains: </a:t>
            </a:r>
            <a:r>
              <a:rPr lang="en-GB" sz="1600" dirty="0">
                <a:solidFill>
                  <a:srgbClr val="6A0DD4"/>
                </a:solidFill>
                <a:latin typeface="+mn-lt"/>
                <a:cs typeface="Diploma Plus Jakarta ExtraBold"/>
              </a:rPr>
              <a:t>usage account</a:t>
            </a:r>
            <a:br>
              <a:rPr lang="en-GB" sz="1600" dirty="0">
                <a:solidFill>
                  <a:srgbClr val="6A0DD4"/>
                </a:solidFill>
                <a:latin typeface="+mn-lt"/>
                <a:cs typeface="Diploma Plus Jakarta ExtraBold"/>
              </a:rPr>
            </a:br>
            <a:r>
              <a:rPr lang="en-GB" sz="1600" dirty="0" err="1">
                <a:solidFill>
                  <a:srgbClr val="6A0DD4"/>
                </a:solidFill>
                <a:latin typeface="+mn-lt"/>
                <a:cs typeface="Diploma Plus Jakarta ExtraBold"/>
              </a:rPr>
              <a:t>mgmt</a:t>
            </a:r>
            <a:r>
              <a:rPr lang="en-GB" sz="1600" dirty="0">
                <a:solidFill>
                  <a:srgbClr val="6A0DD4"/>
                </a:solidFill>
                <a:latin typeface="+mn-lt"/>
                <a:cs typeface="Diploma Plus Jakarta ExtraBold"/>
              </a:rPr>
              <a:t>, data on spend, help to manage inventory levels</a:t>
            </a:r>
            <a:endParaRPr sz="1600" dirty="0">
              <a:latin typeface="+mn-lt"/>
              <a:cs typeface="Diploma Plus Jakarta ExtraBold"/>
            </a:endParaRPr>
          </a:p>
        </p:txBody>
      </p:sp>
      <p:cxnSp>
        <p:nvCxnSpPr>
          <p:cNvPr id="559" name="Straight Connector 558">
            <a:extLst>
              <a:ext uri="{FF2B5EF4-FFF2-40B4-BE49-F238E27FC236}">
                <a16:creationId xmlns:a16="http://schemas.microsoft.com/office/drawing/2014/main" id="{96AD7DF2-D4CA-B297-7212-D03C6F3C2B45}"/>
              </a:ext>
            </a:extLst>
          </p:cNvPr>
          <p:cNvCxnSpPr>
            <a:cxnSpLocks/>
          </p:cNvCxnSpPr>
          <p:nvPr/>
        </p:nvCxnSpPr>
        <p:spPr>
          <a:xfrm>
            <a:off x="8370241" y="5194313"/>
            <a:ext cx="295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0" name="object 13">
            <a:extLst>
              <a:ext uri="{FF2B5EF4-FFF2-40B4-BE49-F238E27FC236}">
                <a16:creationId xmlns:a16="http://schemas.microsoft.com/office/drawing/2014/main" id="{75C2ED59-F2B6-B2D0-B66F-910E9A703F70}"/>
              </a:ext>
            </a:extLst>
          </p:cNvPr>
          <p:cNvSpPr txBox="1"/>
          <p:nvPr/>
        </p:nvSpPr>
        <p:spPr>
          <a:xfrm>
            <a:off x="6515551" y="3133854"/>
            <a:ext cx="1424115" cy="79198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ctr">
              <a:spcBef>
                <a:spcPts val="76"/>
              </a:spcBef>
            </a:pPr>
            <a:r>
              <a:rPr lang="en-GB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Persona 2</a:t>
            </a:r>
          </a:p>
          <a:p>
            <a:pPr marL="7701" algn="ctr">
              <a:spcBef>
                <a:spcPts val="76"/>
              </a:spcBef>
            </a:pPr>
            <a:r>
              <a:rPr lang="en-GB" sz="16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“Erica the Engineer”</a:t>
            </a:r>
            <a:endParaRPr sz="1600" dirty="0">
              <a:solidFill>
                <a:schemeClr val="bg1"/>
              </a:solidFill>
              <a:latin typeface="Diploma Plus Jakarta ExtraBold"/>
              <a:cs typeface="Diploma Plus Jakarta ExtraBold"/>
            </a:endParaRPr>
          </a:p>
        </p:txBody>
      </p:sp>
      <p:sp>
        <p:nvSpPr>
          <p:cNvPr id="561" name="object 13">
            <a:extLst>
              <a:ext uri="{FF2B5EF4-FFF2-40B4-BE49-F238E27FC236}">
                <a16:creationId xmlns:a16="http://schemas.microsoft.com/office/drawing/2014/main" id="{78CA535E-DD1F-1AFE-7120-0DFF6B920141}"/>
              </a:ext>
            </a:extLst>
          </p:cNvPr>
          <p:cNvSpPr txBox="1"/>
          <p:nvPr/>
        </p:nvSpPr>
        <p:spPr>
          <a:xfrm>
            <a:off x="3862502" y="3133854"/>
            <a:ext cx="1534736" cy="80481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ctr">
              <a:spcBef>
                <a:spcPts val="76"/>
              </a:spcBef>
            </a:pPr>
            <a:r>
              <a:rPr lang="en-GB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Persona 1</a:t>
            </a:r>
          </a:p>
          <a:p>
            <a:pPr marL="7701" algn="ctr">
              <a:spcBef>
                <a:spcPts val="76"/>
              </a:spcBef>
            </a:pPr>
            <a:r>
              <a:rPr lang="en-GB" sz="16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“Bob the</a:t>
            </a:r>
          </a:p>
          <a:p>
            <a:pPr marL="7701" algn="ctr">
              <a:spcBef>
                <a:spcPts val="76"/>
              </a:spcBef>
            </a:pPr>
            <a:r>
              <a:rPr lang="en-GB" sz="16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Buyer”</a:t>
            </a:r>
            <a:endParaRPr sz="1600" dirty="0">
              <a:solidFill>
                <a:schemeClr val="bg1"/>
              </a:solidFill>
              <a:latin typeface="Diploma Plus Jakarta ExtraBold"/>
              <a:cs typeface="Diploma Plus Jakarta ExtraBold"/>
            </a:endParaRPr>
          </a:p>
        </p:txBody>
      </p:sp>
      <p:sp>
        <p:nvSpPr>
          <p:cNvPr id="562" name="object 13">
            <a:extLst>
              <a:ext uri="{FF2B5EF4-FFF2-40B4-BE49-F238E27FC236}">
                <a16:creationId xmlns:a16="http://schemas.microsoft.com/office/drawing/2014/main" id="{2C45465F-CEF3-FD1D-33FE-B110330BD90F}"/>
              </a:ext>
            </a:extLst>
          </p:cNvPr>
          <p:cNvSpPr txBox="1"/>
          <p:nvPr/>
        </p:nvSpPr>
        <p:spPr>
          <a:xfrm>
            <a:off x="4973455" y="4835711"/>
            <a:ext cx="1725788" cy="10382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ctr">
              <a:spcBef>
                <a:spcPts val="76"/>
              </a:spcBef>
            </a:pPr>
            <a:r>
              <a:rPr lang="en-GB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Persona 3</a:t>
            </a:r>
          </a:p>
          <a:p>
            <a:pPr marL="7701" algn="ctr">
              <a:spcBef>
                <a:spcPts val="76"/>
              </a:spcBef>
            </a:pPr>
            <a:r>
              <a:rPr lang="en-GB" sz="16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“Mary the Maintenance Manager”</a:t>
            </a:r>
            <a:endParaRPr sz="1600" dirty="0">
              <a:solidFill>
                <a:schemeClr val="bg1"/>
              </a:solidFill>
              <a:latin typeface="Diploma Plus Jakarta ExtraBold"/>
              <a:cs typeface="Diploma Plus Jakarta ExtraBold"/>
            </a:endParaRPr>
          </a:p>
        </p:txBody>
      </p:sp>
      <p:sp>
        <p:nvSpPr>
          <p:cNvPr id="563" name="object 13">
            <a:extLst>
              <a:ext uri="{FF2B5EF4-FFF2-40B4-BE49-F238E27FC236}">
                <a16:creationId xmlns:a16="http://schemas.microsoft.com/office/drawing/2014/main" id="{8011B947-C957-6266-1B5D-2DF249377B8B}"/>
              </a:ext>
            </a:extLst>
          </p:cNvPr>
          <p:cNvSpPr txBox="1"/>
          <p:nvPr/>
        </p:nvSpPr>
        <p:spPr>
          <a:xfrm>
            <a:off x="8370241" y="4679025"/>
            <a:ext cx="2996205" cy="4406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l">
              <a:spcBef>
                <a:spcPts val="76"/>
              </a:spcBef>
            </a:pPr>
            <a:r>
              <a:rPr lang="en-GB" sz="28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Repair Shop</a:t>
            </a:r>
            <a:endParaRPr sz="28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564" name="object 13">
            <a:extLst>
              <a:ext uri="{FF2B5EF4-FFF2-40B4-BE49-F238E27FC236}">
                <a16:creationId xmlns:a16="http://schemas.microsoft.com/office/drawing/2014/main" id="{1D287B64-D3C1-7B93-A85C-6B791E5FA208}"/>
              </a:ext>
            </a:extLst>
          </p:cNvPr>
          <p:cNvSpPr txBox="1"/>
          <p:nvPr/>
        </p:nvSpPr>
        <p:spPr>
          <a:xfrm>
            <a:off x="8370242" y="5241957"/>
            <a:ext cx="3250074" cy="131777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l">
              <a:spcAft>
                <a:spcPts val="600"/>
              </a:spcAft>
            </a:pPr>
            <a:r>
              <a:rPr lang="en-GB" sz="1600" b="1" dirty="0">
                <a:solidFill>
                  <a:srgbClr val="6A0DD4"/>
                </a:solidFill>
                <a:latin typeface="+mn-lt"/>
                <a:cs typeface="Diploma Plus Jakarta ExtraBold"/>
              </a:rPr>
              <a:t>Pains: </a:t>
            </a:r>
            <a:r>
              <a:rPr lang="en-GB" sz="1600" dirty="0">
                <a:solidFill>
                  <a:srgbClr val="6A0DD4"/>
                </a:solidFill>
                <a:latin typeface="+mn-lt"/>
                <a:cs typeface="Diploma Plus Jakarta ExtraBold"/>
              </a:rPr>
              <a:t>limited inhouse technical knowledge, frustrated by complex ordering</a:t>
            </a:r>
          </a:p>
          <a:p>
            <a:pPr marL="7701" algn="l">
              <a:spcAft>
                <a:spcPts val="600"/>
              </a:spcAft>
            </a:pPr>
            <a:r>
              <a:rPr lang="en-GB" sz="1600" b="1" dirty="0">
                <a:solidFill>
                  <a:srgbClr val="6A0DD4"/>
                </a:solidFill>
                <a:latin typeface="+mn-lt"/>
                <a:cs typeface="Diploma Plus Jakarta ExtraBold"/>
              </a:rPr>
              <a:t>Gains: </a:t>
            </a:r>
            <a:r>
              <a:rPr lang="en-GB" sz="1600" dirty="0">
                <a:solidFill>
                  <a:srgbClr val="6A0DD4"/>
                </a:solidFill>
                <a:latin typeface="+mn-lt"/>
                <a:cs typeface="Diploma Plus Jakarta ExtraBold"/>
              </a:rPr>
              <a:t>tech support, simple repeatable ordering</a:t>
            </a:r>
            <a:endParaRPr sz="1600" dirty="0">
              <a:latin typeface="+mn-lt"/>
              <a:cs typeface="Diploma Plus Jakarta ExtraBold"/>
            </a:endParaRPr>
          </a:p>
        </p:txBody>
      </p: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CFDBE238-E733-7046-8DBC-74494996BDE2}"/>
              </a:ext>
            </a:extLst>
          </p:cNvPr>
          <p:cNvCxnSpPr>
            <a:cxnSpLocks/>
          </p:cNvCxnSpPr>
          <p:nvPr/>
        </p:nvCxnSpPr>
        <p:spPr>
          <a:xfrm>
            <a:off x="854462" y="2841949"/>
            <a:ext cx="277997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4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C23A96C-BFE6-86E4-536C-46E0FC49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69EDE-DB2E-5995-2914-B9F63EAC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D669A730-45CA-362D-AB20-1554D76AA177}"/>
              </a:ext>
            </a:extLst>
          </p:cNvPr>
          <p:cNvSpPr txBox="1"/>
          <p:nvPr/>
        </p:nvSpPr>
        <p:spPr>
          <a:xfrm>
            <a:off x="587376" y="4649106"/>
            <a:ext cx="6466568" cy="1302383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l">
              <a:spcBef>
                <a:spcPts val="76"/>
              </a:spcBef>
            </a:pPr>
            <a:r>
              <a:rPr lang="en-GB" sz="2800" spc="-55" dirty="0">
                <a:solidFill>
                  <a:srgbClr val="6A0DD4"/>
                </a:solidFill>
                <a:latin typeface="+mn-lt"/>
                <a:cs typeface="Diploma Plus Jakarta ExtraBold"/>
              </a:rPr>
              <a:t>Make sure the customers and markets identified have the potential to deliver against your growth plans.</a:t>
            </a:r>
            <a:endParaRPr sz="2800" dirty="0">
              <a:latin typeface="+mn-lt"/>
              <a:cs typeface="Diploma Plus Jakarta ExtraBold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D361851-A396-0360-897C-D77A7915FDD3}"/>
              </a:ext>
            </a:extLst>
          </p:cNvPr>
          <p:cNvSpPr txBox="1"/>
          <p:nvPr/>
        </p:nvSpPr>
        <p:spPr>
          <a:xfrm>
            <a:off x="600905" y="0"/>
            <a:ext cx="5304650" cy="1456466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6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75000"/>
              </a:lnSpc>
            </a:pP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Market &amp; </a:t>
            </a:r>
            <a:b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</a:br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Customer Targeting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736BDD2-B8F7-A308-C873-58631D4AEDE4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1A353C8A-DA08-4F83-99D8-A3CEF1BAB04C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47DDB39E-DC27-4847-DE60-B66D1B610B4D}"/>
              </a:ext>
            </a:extLst>
          </p:cNvPr>
          <p:cNvSpPr txBox="1"/>
          <p:nvPr/>
        </p:nvSpPr>
        <p:spPr>
          <a:xfrm>
            <a:off x="587375" y="2710702"/>
            <a:ext cx="11186613" cy="148704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l">
              <a:spcBef>
                <a:spcPts val="76"/>
              </a:spcBef>
            </a:pPr>
            <a:r>
              <a:rPr lang="en-GB" sz="9600" spc="-55" dirty="0">
                <a:solidFill>
                  <a:srgbClr val="6A0DD4"/>
                </a:solidFill>
                <a:latin typeface="+mj-lt"/>
                <a:cs typeface="Diploma Plus Jakarta ExtraBold"/>
              </a:rPr>
              <a:t>Potential matters!</a:t>
            </a:r>
            <a:endParaRPr sz="9600" dirty="0">
              <a:latin typeface="+mj-lt"/>
              <a:cs typeface="Diploma Plus Jakarta ExtraBold"/>
            </a:endParaRPr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14268010-678B-C006-2DFE-A95D5F33A900}"/>
              </a:ext>
            </a:extLst>
          </p:cNvPr>
          <p:cNvSpPr txBox="1"/>
          <p:nvPr/>
        </p:nvSpPr>
        <p:spPr>
          <a:xfrm>
            <a:off x="10690441" y="915364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1877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490E0CA-E377-2C50-355D-B642E090FE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1861" r="17542" b="54824"/>
          <a:stretch/>
        </p:blipFill>
        <p:spPr>
          <a:xfrm>
            <a:off x="523038" y="2205792"/>
            <a:ext cx="1820863" cy="1822450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A54BCA93-E3F8-095B-5E0C-F43F5DAAF6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9890" r="11377" b="22125"/>
          <a:stretch/>
        </p:blipFill>
        <p:spPr>
          <a:xfrm>
            <a:off x="5969844" y="2205792"/>
            <a:ext cx="1820863" cy="1822450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3FC94B4-F6F1-0D98-EF0D-CB288E4A5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David Goode</a:t>
            </a:r>
          </a:p>
          <a:p>
            <a:pPr lvl="1"/>
            <a:r>
              <a:rPr lang="en-GB" dirty="0"/>
              <a:t>Moderator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DB8B55A-E6E0-687C-8260-CB7F7F9D967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91049" y="4231182"/>
            <a:ext cx="2178453" cy="738664"/>
          </a:xfrm>
        </p:spPr>
        <p:txBody>
          <a:bodyPr/>
          <a:lstStyle/>
          <a:p>
            <a:r>
              <a:rPr lang="en-GB" dirty="0"/>
              <a:t>Cindy Nijs</a:t>
            </a:r>
          </a:p>
          <a:p>
            <a:pPr lvl="1"/>
            <a:r>
              <a:rPr lang="en-GB" dirty="0"/>
              <a:t>Managing Director</a:t>
            </a:r>
          </a:p>
          <a:p>
            <a:pPr lvl="1"/>
            <a:r>
              <a:rPr lang="en-GB" dirty="0"/>
              <a:t>Life Sciences, Nordics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594529" y="441325"/>
            <a:ext cx="4905213" cy="1090481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/>
          <a:p>
            <a:pPr marR="3081" indent="7938">
              <a:lnSpc>
                <a:spcPts val="3881"/>
              </a:lnSpc>
              <a:spcBef>
                <a:spcPts val="703"/>
              </a:spcBef>
            </a:pPr>
            <a:r>
              <a:rPr dirty="0">
                <a:solidFill>
                  <a:srgbClr val="FFFFFF"/>
                </a:solidFill>
              </a:rPr>
              <a:t>Market</a:t>
            </a:r>
            <a:r>
              <a:rPr spc="-21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&amp;</a:t>
            </a:r>
            <a:r>
              <a:rPr spc="-18" dirty="0">
                <a:solidFill>
                  <a:srgbClr val="FFFFFF"/>
                </a:solidFill>
              </a:rPr>
              <a:t> </a:t>
            </a:r>
            <a:r>
              <a:rPr spc="-6" dirty="0">
                <a:solidFill>
                  <a:srgbClr val="FFFFFF"/>
                </a:solidFill>
              </a:rPr>
              <a:t>Customer </a:t>
            </a:r>
            <a:r>
              <a:rPr dirty="0">
                <a:solidFill>
                  <a:srgbClr val="FFFFFF"/>
                </a:solidFill>
              </a:rPr>
              <a:t>Targeting</a:t>
            </a:r>
            <a:r>
              <a:rPr spc="-218" dirty="0">
                <a:solidFill>
                  <a:srgbClr val="FFFFFF"/>
                </a:solidFill>
              </a:rPr>
              <a:t> </a:t>
            </a:r>
            <a:r>
              <a:rPr spc="-6" dirty="0">
                <a:solidFill>
                  <a:srgbClr val="FFFFFF"/>
                </a:solidFill>
              </a:rPr>
              <a:t>Panel</a:t>
            </a: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576567B6-2E5E-9745-4980-EC14ADAF3F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2" t="8561" r="31909" b="29699"/>
          <a:stretch/>
        </p:blipFill>
        <p:spPr>
          <a:xfrm>
            <a:off x="3359938" y="2205792"/>
            <a:ext cx="1820863" cy="1822450"/>
          </a:xfr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A75D3B-BC1C-03C2-5155-00105CAF956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954149" y="4231182"/>
            <a:ext cx="2638932" cy="738664"/>
          </a:xfrm>
        </p:spPr>
        <p:txBody>
          <a:bodyPr/>
          <a:lstStyle/>
          <a:p>
            <a:r>
              <a:rPr lang="en-GB" dirty="0"/>
              <a:t>Tyler Ragsdale</a:t>
            </a:r>
          </a:p>
          <a:p>
            <a:pPr lvl="1"/>
            <a:r>
              <a:rPr lang="en-GB" dirty="0"/>
              <a:t>President</a:t>
            </a:r>
          </a:p>
          <a:p>
            <a:pPr lvl="1"/>
            <a:r>
              <a:rPr lang="en-GB" dirty="0"/>
              <a:t>VSP Technologies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48D1ED4C-3F1C-D305-CF7C-B2CBDA7CCF2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62" t="10021" r="-23885"/>
          <a:stretch/>
        </p:blipFill>
        <p:spPr>
          <a:xfrm>
            <a:off x="8579749" y="2205792"/>
            <a:ext cx="1820863" cy="1822450"/>
          </a:xfr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A6CDD02-E523-84C5-34B7-83F0D9EBC6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00954" y="4231182"/>
            <a:ext cx="2178453" cy="984885"/>
          </a:xfrm>
        </p:spPr>
        <p:txBody>
          <a:bodyPr/>
          <a:lstStyle/>
          <a:p>
            <a:r>
              <a:rPr lang="en-GB" dirty="0"/>
              <a:t>Paul Sanders</a:t>
            </a:r>
          </a:p>
          <a:p>
            <a:pPr lvl="1"/>
            <a:r>
              <a:rPr lang="en-GB" dirty="0"/>
              <a:t>Managing Director</a:t>
            </a:r>
          </a:p>
          <a:p>
            <a:pPr lvl="1"/>
            <a:r>
              <a:rPr lang="en-GB" dirty="0"/>
              <a:t>Clarendon Specialty Fasteners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765384-4F84-A53D-925E-74A65ACD06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2994" y="2587709"/>
            <a:ext cx="1484424" cy="1484424"/>
          </a:xfrm>
          <a:custGeom>
            <a:avLst/>
            <a:gdLst/>
            <a:ahLst/>
            <a:cxnLst/>
            <a:rect l="l" t="t" r="r" b="b"/>
            <a:pathLst>
              <a:path w="2447925" h="2447925">
                <a:moveTo>
                  <a:pt x="1223868" y="0"/>
                </a:moveTo>
                <a:lnTo>
                  <a:pt x="1175811" y="926"/>
                </a:lnTo>
                <a:lnTo>
                  <a:pt x="1128223" y="3682"/>
                </a:lnTo>
                <a:lnTo>
                  <a:pt x="1081138" y="8233"/>
                </a:lnTo>
                <a:lnTo>
                  <a:pt x="1034591" y="14547"/>
                </a:lnTo>
                <a:lnTo>
                  <a:pt x="988616" y="22588"/>
                </a:lnTo>
                <a:lnTo>
                  <a:pt x="943245" y="32323"/>
                </a:lnTo>
                <a:lnTo>
                  <a:pt x="898514" y="43717"/>
                </a:lnTo>
                <a:lnTo>
                  <a:pt x="854457" y="56737"/>
                </a:lnTo>
                <a:lnTo>
                  <a:pt x="811106" y="71349"/>
                </a:lnTo>
                <a:lnTo>
                  <a:pt x="768498" y="87518"/>
                </a:lnTo>
                <a:lnTo>
                  <a:pt x="726664" y="105211"/>
                </a:lnTo>
                <a:lnTo>
                  <a:pt x="685640" y="124394"/>
                </a:lnTo>
                <a:lnTo>
                  <a:pt x="645460" y="145032"/>
                </a:lnTo>
                <a:lnTo>
                  <a:pt x="606157" y="167092"/>
                </a:lnTo>
                <a:lnTo>
                  <a:pt x="567765" y="190540"/>
                </a:lnTo>
                <a:lnTo>
                  <a:pt x="530319" y="215341"/>
                </a:lnTo>
                <a:lnTo>
                  <a:pt x="493852" y="241462"/>
                </a:lnTo>
                <a:lnTo>
                  <a:pt x="458399" y="268868"/>
                </a:lnTo>
                <a:lnTo>
                  <a:pt x="423994" y="297526"/>
                </a:lnTo>
                <a:lnTo>
                  <a:pt x="390670" y="327401"/>
                </a:lnTo>
                <a:lnTo>
                  <a:pt x="358461" y="358460"/>
                </a:lnTo>
                <a:lnTo>
                  <a:pt x="327402" y="390668"/>
                </a:lnTo>
                <a:lnTo>
                  <a:pt x="297527" y="423992"/>
                </a:lnTo>
                <a:lnTo>
                  <a:pt x="268869" y="458397"/>
                </a:lnTo>
                <a:lnTo>
                  <a:pt x="241462" y="493850"/>
                </a:lnTo>
                <a:lnTo>
                  <a:pt x="215342" y="530317"/>
                </a:lnTo>
                <a:lnTo>
                  <a:pt x="190540" y="567762"/>
                </a:lnTo>
                <a:lnTo>
                  <a:pt x="167093" y="606154"/>
                </a:lnTo>
                <a:lnTo>
                  <a:pt x="145033" y="645456"/>
                </a:lnTo>
                <a:lnTo>
                  <a:pt x="124394" y="685636"/>
                </a:lnTo>
                <a:lnTo>
                  <a:pt x="105212" y="726660"/>
                </a:lnTo>
                <a:lnTo>
                  <a:pt x="87518" y="768493"/>
                </a:lnTo>
                <a:lnTo>
                  <a:pt x="71349" y="811101"/>
                </a:lnTo>
                <a:lnTo>
                  <a:pt x="56737" y="854451"/>
                </a:lnTo>
                <a:lnTo>
                  <a:pt x="43717" y="898508"/>
                </a:lnTo>
                <a:lnTo>
                  <a:pt x="32323" y="943239"/>
                </a:lnTo>
                <a:lnTo>
                  <a:pt x="22588" y="988608"/>
                </a:lnTo>
                <a:lnTo>
                  <a:pt x="14547" y="1034584"/>
                </a:lnTo>
                <a:lnTo>
                  <a:pt x="8233" y="1081130"/>
                </a:lnTo>
                <a:lnTo>
                  <a:pt x="3682" y="1128214"/>
                </a:lnTo>
                <a:lnTo>
                  <a:pt x="926" y="1175801"/>
                </a:lnTo>
                <a:lnTo>
                  <a:pt x="0" y="1223858"/>
                </a:lnTo>
                <a:lnTo>
                  <a:pt x="926" y="1271914"/>
                </a:lnTo>
                <a:lnTo>
                  <a:pt x="3682" y="1319501"/>
                </a:lnTo>
                <a:lnTo>
                  <a:pt x="8233" y="1366585"/>
                </a:lnTo>
                <a:lnTo>
                  <a:pt x="14547" y="1413131"/>
                </a:lnTo>
                <a:lnTo>
                  <a:pt x="22588" y="1459107"/>
                </a:lnTo>
                <a:lnTo>
                  <a:pt x="32323" y="1504476"/>
                </a:lnTo>
                <a:lnTo>
                  <a:pt x="43717" y="1549207"/>
                </a:lnTo>
                <a:lnTo>
                  <a:pt x="56737" y="1593264"/>
                </a:lnTo>
                <a:lnTo>
                  <a:pt x="71349" y="1636614"/>
                </a:lnTo>
                <a:lnTo>
                  <a:pt x="87518" y="1679222"/>
                </a:lnTo>
                <a:lnTo>
                  <a:pt x="105212" y="1721055"/>
                </a:lnTo>
                <a:lnTo>
                  <a:pt x="124394" y="1762079"/>
                </a:lnTo>
                <a:lnTo>
                  <a:pt x="145033" y="1802259"/>
                </a:lnTo>
                <a:lnTo>
                  <a:pt x="167093" y="1841561"/>
                </a:lnTo>
                <a:lnTo>
                  <a:pt x="190540" y="1879953"/>
                </a:lnTo>
                <a:lnTo>
                  <a:pt x="215342" y="1917398"/>
                </a:lnTo>
                <a:lnTo>
                  <a:pt x="241462" y="1953865"/>
                </a:lnTo>
                <a:lnTo>
                  <a:pt x="268869" y="1989318"/>
                </a:lnTo>
                <a:lnTo>
                  <a:pt x="297527" y="2023723"/>
                </a:lnTo>
                <a:lnTo>
                  <a:pt x="327402" y="2057047"/>
                </a:lnTo>
                <a:lnTo>
                  <a:pt x="358461" y="2089255"/>
                </a:lnTo>
                <a:lnTo>
                  <a:pt x="390670" y="2120314"/>
                </a:lnTo>
                <a:lnTo>
                  <a:pt x="423994" y="2150189"/>
                </a:lnTo>
                <a:lnTo>
                  <a:pt x="458399" y="2178847"/>
                </a:lnTo>
                <a:lnTo>
                  <a:pt x="493852" y="2206253"/>
                </a:lnTo>
                <a:lnTo>
                  <a:pt x="530319" y="2232374"/>
                </a:lnTo>
                <a:lnTo>
                  <a:pt x="567765" y="2257175"/>
                </a:lnTo>
                <a:lnTo>
                  <a:pt x="606157" y="2280623"/>
                </a:lnTo>
                <a:lnTo>
                  <a:pt x="645460" y="2302683"/>
                </a:lnTo>
                <a:lnTo>
                  <a:pt x="685640" y="2323321"/>
                </a:lnTo>
                <a:lnTo>
                  <a:pt x="726664" y="2342504"/>
                </a:lnTo>
                <a:lnTo>
                  <a:pt x="768498" y="2360197"/>
                </a:lnTo>
                <a:lnTo>
                  <a:pt x="811106" y="2376366"/>
                </a:lnTo>
                <a:lnTo>
                  <a:pt x="854457" y="2390978"/>
                </a:lnTo>
                <a:lnTo>
                  <a:pt x="898514" y="2403998"/>
                </a:lnTo>
                <a:lnTo>
                  <a:pt x="943245" y="2415393"/>
                </a:lnTo>
                <a:lnTo>
                  <a:pt x="988616" y="2425127"/>
                </a:lnTo>
                <a:lnTo>
                  <a:pt x="1034591" y="2433168"/>
                </a:lnTo>
                <a:lnTo>
                  <a:pt x="1081138" y="2439482"/>
                </a:lnTo>
                <a:lnTo>
                  <a:pt x="1128223" y="2444033"/>
                </a:lnTo>
                <a:lnTo>
                  <a:pt x="1175811" y="2446789"/>
                </a:lnTo>
                <a:lnTo>
                  <a:pt x="1223868" y="2447716"/>
                </a:lnTo>
                <a:lnTo>
                  <a:pt x="1271924" y="2446789"/>
                </a:lnTo>
                <a:lnTo>
                  <a:pt x="1319512" y="2444033"/>
                </a:lnTo>
                <a:lnTo>
                  <a:pt x="1366595" y="2439482"/>
                </a:lnTo>
                <a:lnTo>
                  <a:pt x="1413142" y="2433168"/>
                </a:lnTo>
                <a:lnTo>
                  <a:pt x="1459117" y="2425127"/>
                </a:lnTo>
                <a:lnTo>
                  <a:pt x="1504487" y="2415393"/>
                </a:lnTo>
                <a:lnTo>
                  <a:pt x="1549217" y="2403998"/>
                </a:lnTo>
                <a:lnTo>
                  <a:pt x="1593275" y="2390978"/>
                </a:lnTo>
                <a:lnTo>
                  <a:pt x="1636624" y="2376366"/>
                </a:lnTo>
                <a:lnTo>
                  <a:pt x="1679233" y="2360197"/>
                </a:lnTo>
                <a:lnTo>
                  <a:pt x="1721066" y="2342504"/>
                </a:lnTo>
                <a:lnTo>
                  <a:pt x="1762089" y="2323321"/>
                </a:lnTo>
                <a:lnTo>
                  <a:pt x="1802269" y="2302683"/>
                </a:lnTo>
                <a:lnTo>
                  <a:pt x="1841572" y="2280623"/>
                </a:lnTo>
                <a:lnTo>
                  <a:pt x="1879963" y="2257175"/>
                </a:lnTo>
                <a:lnTo>
                  <a:pt x="1917409" y="2232374"/>
                </a:lnTo>
                <a:lnTo>
                  <a:pt x="1953875" y="2206253"/>
                </a:lnTo>
                <a:lnTo>
                  <a:pt x="1989328" y="2178847"/>
                </a:lnTo>
                <a:lnTo>
                  <a:pt x="2023733" y="2150189"/>
                </a:lnTo>
                <a:lnTo>
                  <a:pt x="2057057" y="2120314"/>
                </a:lnTo>
                <a:lnTo>
                  <a:pt x="2089266" y="2089255"/>
                </a:lnTo>
                <a:lnTo>
                  <a:pt x="2120325" y="2057047"/>
                </a:lnTo>
                <a:lnTo>
                  <a:pt x="2150200" y="2023723"/>
                </a:lnTo>
                <a:lnTo>
                  <a:pt x="2178858" y="1989318"/>
                </a:lnTo>
                <a:lnTo>
                  <a:pt x="2206264" y="1953865"/>
                </a:lnTo>
                <a:lnTo>
                  <a:pt x="2232385" y="1917398"/>
                </a:lnTo>
                <a:lnTo>
                  <a:pt x="2257186" y="1879953"/>
                </a:lnTo>
                <a:lnTo>
                  <a:pt x="2280633" y="1841561"/>
                </a:lnTo>
                <a:lnTo>
                  <a:pt x="2302693" y="1802259"/>
                </a:lnTo>
                <a:lnTo>
                  <a:pt x="2323331" y="1762079"/>
                </a:lnTo>
                <a:lnTo>
                  <a:pt x="2342514" y="1721055"/>
                </a:lnTo>
                <a:lnTo>
                  <a:pt x="2360207" y="1679222"/>
                </a:lnTo>
                <a:lnTo>
                  <a:pt x="2376377" y="1636614"/>
                </a:lnTo>
                <a:lnTo>
                  <a:pt x="2390988" y="1593264"/>
                </a:lnTo>
                <a:lnTo>
                  <a:pt x="2404009" y="1549207"/>
                </a:lnTo>
                <a:lnTo>
                  <a:pt x="2415403" y="1504476"/>
                </a:lnTo>
                <a:lnTo>
                  <a:pt x="2425138" y="1459107"/>
                </a:lnTo>
                <a:lnTo>
                  <a:pt x="2433179" y="1413131"/>
                </a:lnTo>
                <a:lnTo>
                  <a:pt x="2439492" y="1366585"/>
                </a:lnTo>
                <a:lnTo>
                  <a:pt x="2444044" y="1319501"/>
                </a:lnTo>
                <a:lnTo>
                  <a:pt x="2446800" y="1271914"/>
                </a:lnTo>
                <a:lnTo>
                  <a:pt x="2447726" y="1223858"/>
                </a:lnTo>
                <a:lnTo>
                  <a:pt x="2446800" y="1175801"/>
                </a:lnTo>
                <a:lnTo>
                  <a:pt x="2444044" y="1128214"/>
                </a:lnTo>
                <a:lnTo>
                  <a:pt x="2439492" y="1081130"/>
                </a:lnTo>
                <a:lnTo>
                  <a:pt x="2433179" y="1034584"/>
                </a:lnTo>
                <a:lnTo>
                  <a:pt x="2425138" y="988608"/>
                </a:lnTo>
                <a:lnTo>
                  <a:pt x="2415403" y="943239"/>
                </a:lnTo>
                <a:lnTo>
                  <a:pt x="2404009" y="898508"/>
                </a:lnTo>
                <a:lnTo>
                  <a:pt x="2390988" y="854451"/>
                </a:lnTo>
                <a:lnTo>
                  <a:pt x="2376377" y="811101"/>
                </a:lnTo>
                <a:lnTo>
                  <a:pt x="2360207" y="768493"/>
                </a:lnTo>
                <a:lnTo>
                  <a:pt x="2342514" y="726660"/>
                </a:lnTo>
                <a:lnTo>
                  <a:pt x="2323331" y="685636"/>
                </a:lnTo>
                <a:lnTo>
                  <a:pt x="2302693" y="645456"/>
                </a:lnTo>
                <a:lnTo>
                  <a:pt x="2280633" y="606154"/>
                </a:lnTo>
                <a:lnTo>
                  <a:pt x="2257186" y="567762"/>
                </a:lnTo>
                <a:lnTo>
                  <a:pt x="2232385" y="530317"/>
                </a:lnTo>
                <a:lnTo>
                  <a:pt x="2206264" y="493850"/>
                </a:lnTo>
                <a:lnTo>
                  <a:pt x="2178858" y="458397"/>
                </a:lnTo>
                <a:lnTo>
                  <a:pt x="2150200" y="423992"/>
                </a:lnTo>
                <a:lnTo>
                  <a:pt x="2120325" y="390668"/>
                </a:lnTo>
                <a:lnTo>
                  <a:pt x="2089266" y="358460"/>
                </a:lnTo>
                <a:lnTo>
                  <a:pt x="2057057" y="327401"/>
                </a:lnTo>
                <a:lnTo>
                  <a:pt x="2023733" y="297526"/>
                </a:lnTo>
                <a:lnTo>
                  <a:pt x="1989328" y="268868"/>
                </a:lnTo>
                <a:lnTo>
                  <a:pt x="1953875" y="241462"/>
                </a:lnTo>
                <a:lnTo>
                  <a:pt x="1917409" y="215341"/>
                </a:lnTo>
                <a:lnTo>
                  <a:pt x="1879963" y="190540"/>
                </a:lnTo>
                <a:lnTo>
                  <a:pt x="1841572" y="167092"/>
                </a:lnTo>
                <a:lnTo>
                  <a:pt x="1802269" y="145032"/>
                </a:lnTo>
                <a:lnTo>
                  <a:pt x="1762089" y="124394"/>
                </a:lnTo>
                <a:lnTo>
                  <a:pt x="1721066" y="105211"/>
                </a:lnTo>
                <a:lnTo>
                  <a:pt x="1679233" y="87518"/>
                </a:lnTo>
                <a:lnTo>
                  <a:pt x="1636624" y="71349"/>
                </a:lnTo>
                <a:lnTo>
                  <a:pt x="1593275" y="56737"/>
                </a:lnTo>
                <a:lnTo>
                  <a:pt x="1549217" y="43717"/>
                </a:lnTo>
                <a:lnTo>
                  <a:pt x="1504487" y="32323"/>
                </a:lnTo>
                <a:lnTo>
                  <a:pt x="1459117" y="22588"/>
                </a:lnTo>
                <a:lnTo>
                  <a:pt x="1413142" y="14547"/>
                </a:lnTo>
                <a:lnTo>
                  <a:pt x="1366595" y="8233"/>
                </a:lnTo>
                <a:lnTo>
                  <a:pt x="1319512" y="3682"/>
                </a:lnTo>
                <a:lnTo>
                  <a:pt x="1271924" y="926"/>
                </a:lnTo>
                <a:lnTo>
                  <a:pt x="1223868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64905" y="4317300"/>
            <a:ext cx="572206" cy="572206"/>
          </a:xfrm>
          <a:custGeom>
            <a:avLst/>
            <a:gdLst/>
            <a:ahLst/>
            <a:cxnLst/>
            <a:rect l="l" t="t" r="r" b="b"/>
            <a:pathLst>
              <a:path w="943609" h="943609">
                <a:moveTo>
                  <a:pt x="471587" y="0"/>
                </a:moveTo>
                <a:lnTo>
                  <a:pt x="423370" y="2434"/>
                </a:lnTo>
                <a:lnTo>
                  <a:pt x="376545" y="9580"/>
                </a:lnTo>
                <a:lnTo>
                  <a:pt x="331351" y="21201"/>
                </a:lnTo>
                <a:lnTo>
                  <a:pt x="288023" y="37059"/>
                </a:lnTo>
                <a:lnTo>
                  <a:pt x="246800" y="56917"/>
                </a:lnTo>
                <a:lnTo>
                  <a:pt x="207917" y="80539"/>
                </a:lnTo>
                <a:lnTo>
                  <a:pt x="171613" y="107687"/>
                </a:lnTo>
                <a:lnTo>
                  <a:pt x="138124" y="138124"/>
                </a:lnTo>
                <a:lnTo>
                  <a:pt x="107687" y="171613"/>
                </a:lnTo>
                <a:lnTo>
                  <a:pt x="80539" y="207917"/>
                </a:lnTo>
                <a:lnTo>
                  <a:pt x="56917" y="246800"/>
                </a:lnTo>
                <a:lnTo>
                  <a:pt x="37059" y="288023"/>
                </a:lnTo>
                <a:lnTo>
                  <a:pt x="21201" y="331351"/>
                </a:lnTo>
                <a:lnTo>
                  <a:pt x="9580" y="376545"/>
                </a:lnTo>
                <a:lnTo>
                  <a:pt x="2434" y="423370"/>
                </a:lnTo>
                <a:lnTo>
                  <a:pt x="0" y="471587"/>
                </a:lnTo>
                <a:lnTo>
                  <a:pt x="2434" y="519805"/>
                </a:lnTo>
                <a:lnTo>
                  <a:pt x="9580" y="566629"/>
                </a:lnTo>
                <a:lnTo>
                  <a:pt x="21201" y="611824"/>
                </a:lnTo>
                <a:lnTo>
                  <a:pt x="37059" y="655151"/>
                </a:lnTo>
                <a:lnTo>
                  <a:pt x="56917" y="696375"/>
                </a:lnTo>
                <a:lnTo>
                  <a:pt x="80539" y="735257"/>
                </a:lnTo>
                <a:lnTo>
                  <a:pt x="107687" y="771562"/>
                </a:lnTo>
                <a:lnTo>
                  <a:pt x="138124" y="805051"/>
                </a:lnTo>
                <a:lnTo>
                  <a:pt x="171613" y="835488"/>
                </a:lnTo>
                <a:lnTo>
                  <a:pt x="207917" y="862636"/>
                </a:lnTo>
                <a:lnTo>
                  <a:pt x="246800" y="886257"/>
                </a:lnTo>
                <a:lnTo>
                  <a:pt x="288023" y="906116"/>
                </a:lnTo>
                <a:lnTo>
                  <a:pt x="331351" y="921973"/>
                </a:lnTo>
                <a:lnTo>
                  <a:pt x="376545" y="933594"/>
                </a:lnTo>
                <a:lnTo>
                  <a:pt x="423370" y="940740"/>
                </a:lnTo>
                <a:lnTo>
                  <a:pt x="471587" y="943175"/>
                </a:lnTo>
                <a:lnTo>
                  <a:pt x="519805" y="940740"/>
                </a:lnTo>
                <a:lnTo>
                  <a:pt x="566629" y="933594"/>
                </a:lnTo>
                <a:lnTo>
                  <a:pt x="611824" y="921973"/>
                </a:lnTo>
                <a:lnTo>
                  <a:pt x="655151" y="906116"/>
                </a:lnTo>
                <a:lnTo>
                  <a:pt x="696375" y="886257"/>
                </a:lnTo>
                <a:lnTo>
                  <a:pt x="735257" y="862636"/>
                </a:lnTo>
                <a:lnTo>
                  <a:pt x="771562" y="835488"/>
                </a:lnTo>
                <a:lnTo>
                  <a:pt x="805051" y="805051"/>
                </a:lnTo>
                <a:lnTo>
                  <a:pt x="835488" y="771562"/>
                </a:lnTo>
                <a:lnTo>
                  <a:pt x="862636" y="735257"/>
                </a:lnTo>
                <a:lnTo>
                  <a:pt x="886257" y="696375"/>
                </a:lnTo>
                <a:lnTo>
                  <a:pt x="906116" y="655151"/>
                </a:lnTo>
                <a:lnTo>
                  <a:pt x="921973" y="611824"/>
                </a:lnTo>
                <a:lnTo>
                  <a:pt x="933594" y="566629"/>
                </a:lnTo>
                <a:lnTo>
                  <a:pt x="940740" y="519805"/>
                </a:lnTo>
                <a:lnTo>
                  <a:pt x="943175" y="471587"/>
                </a:lnTo>
                <a:lnTo>
                  <a:pt x="940740" y="423370"/>
                </a:lnTo>
                <a:lnTo>
                  <a:pt x="933594" y="376545"/>
                </a:lnTo>
                <a:lnTo>
                  <a:pt x="921973" y="331351"/>
                </a:lnTo>
                <a:lnTo>
                  <a:pt x="906116" y="288023"/>
                </a:lnTo>
                <a:lnTo>
                  <a:pt x="886257" y="246800"/>
                </a:lnTo>
                <a:lnTo>
                  <a:pt x="862636" y="207917"/>
                </a:lnTo>
                <a:lnTo>
                  <a:pt x="835488" y="171613"/>
                </a:lnTo>
                <a:lnTo>
                  <a:pt x="805051" y="138124"/>
                </a:lnTo>
                <a:lnTo>
                  <a:pt x="771562" y="107687"/>
                </a:lnTo>
                <a:lnTo>
                  <a:pt x="735257" y="80539"/>
                </a:lnTo>
                <a:lnTo>
                  <a:pt x="696375" y="56917"/>
                </a:lnTo>
                <a:lnTo>
                  <a:pt x="655151" y="37059"/>
                </a:lnTo>
                <a:lnTo>
                  <a:pt x="611824" y="21201"/>
                </a:lnTo>
                <a:lnTo>
                  <a:pt x="566629" y="9580"/>
                </a:lnTo>
                <a:lnTo>
                  <a:pt x="519805" y="2434"/>
                </a:lnTo>
                <a:lnTo>
                  <a:pt x="471587" y="0"/>
                </a:lnTo>
                <a:close/>
              </a:path>
            </a:pathLst>
          </a:custGeom>
          <a:solidFill>
            <a:srgbClr val="52E2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24262" y="2442228"/>
            <a:ext cx="1418578" cy="1418578"/>
          </a:xfrm>
          <a:custGeom>
            <a:avLst/>
            <a:gdLst/>
            <a:ahLst/>
            <a:cxnLst/>
            <a:rect l="l" t="t" r="r" b="b"/>
            <a:pathLst>
              <a:path w="2339340" h="2339340">
                <a:moveTo>
                  <a:pt x="1169503" y="0"/>
                </a:moveTo>
                <a:lnTo>
                  <a:pt x="1121296" y="975"/>
                </a:lnTo>
                <a:lnTo>
                  <a:pt x="1073586" y="3876"/>
                </a:lnTo>
                <a:lnTo>
                  <a:pt x="1026409" y="8666"/>
                </a:lnTo>
                <a:lnTo>
                  <a:pt x="979804" y="15306"/>
                </a:lnTo>
                <a:lnTo>
                  <a:pt x="933808" y="23759"/>
                </a:lnTo>
                <a:lnTo>
                  <a:pt x="888459" y="33988"/>
                </a:lnTo>
                <a:lnTo>
                  <a:pt x="843794" y="45954"/>
                </a:lnTo>
                <a:lnTo>
                  <a:pt x="799850" y="59621"/>
                </a:lnTo>
                <a:lnTo>
                  <a:pt x="756667" y="74950"/>
                </a:lnTo>
                <a:lnTo>
                  <a:pt x="714281" y="91904"/>
                </a:lnTo>
                <a:lnTo>
                  <a:pt x="672729" y="110445"/>
                </a:lnTo>
                <a:lnTo>
                  <a:pt x="632050" y="130536"/>
                </a:lnTo>
                <a:lnTo>
                  <a:pt x="592281" y="152138"/>
                </a:lnTo>
                <a:lnTo>
                  <a:pt x="553460" y="175216"/>
                </a:lnTo>
                <a:lnTo>
                  <a:pt x="515624" y="199730"/>
                </a:lnTo>
                <a:lnTo>
                  <a:pt x="478811" y="225643"/>
                </a:lnTo>
                <a:lnTo>
                  <a:pt x="443058" y="252918"/>
                </a:lnTo>
                <a:lnTo>
                  <a:pt x="408404" y="281516"/>
                </a:lnTo>
                <a:lnTo>
                  <a:pt x="374885" y="311401"/>
                </a:lnTo>
                <a:lnTo>
                  <a:pt x="342540" y="342535"/>
                </a:lnTo>
                <a:lnTo>
                  <a:pt x="311406" y="374880"/>
                </a:lnTo>
                <a:lnTo>
                  <a:pt x="281521" y="408398"/>
                </a:lnTo>
                <a:lnTo>
                  <a:pt x="252922" y="443052"/>
                </a:lnTo>
                <a:lnTo>
                  <a:pt x="225647" y="478804"/>
                </a:lnTo>
                <a:lnTo>
                  <a:pt x="199733" y="515616"/>
                </a:lnTo>
                <a:lnTo>
                  <a:pt x="175219" y="553452"/>
                </a:lnTo>
                <a:lnTo>
                  <a:pt x="152141" y="592273"/>
                </a:lnTo>
                <a:lnTo>
                  <a:pt x="130538" y="632042"/>
                </a:lnTo>
                <a:lnTo>
                  <a:pt x="110447" y="672721"/>
                </a:lnTo>
                <a:lnTo>
                  <a:pt x="91905" y="714272"/>
                </a:lnTo>
                <a:lnTo>
                  <a:pt x="74951" y="756658"/>
                </a:lnTo>
                <a:lnTo>
                  <a:pt x="59622" y="799841"/>
                </a:lnTo>
                <a:lnTo>
                  <a:pt x="45955" y="843784"/>
                </a:lnTo>
                <a:lnTo>
                  <a:pt x="33989" y="888449"/>
                </a:lnTo>
                <a:lnTo>
                  <a:pt x="23760" y="933798"/>
                </a:lnTo>
                <a:lnTo>
                  <a:pt x="15306" y="979794"/>
                </a:lnTo>
                <a:lnTo>
                  <a:pt x="8666" y="1026399"/>
                </a:lnTo>
                <a:lnTo>
                  <a:pt x="3876" y="1073576"/>
                </a:lnTo>
                <a:lnTo>
                  <a:pt x="975" y="1121286"/>
                </a:lnTo>
                <a:lnTo>
                  <a:pt x="0" y="1169493"/>
                </a:lnTo>
                <a:lnTo>
                  <a:pt x="975" y="1217699"/>
                </a:lnTo>
                <a:lnTo>
                  <a:pt x="3876" y="1265410"/>
                </a:lnTo>
                <a:lnTo>
                  <a:pt x="8666" y="1312586"/>
                </a:lnTo>
                <a:lnTo>
                  <a:pt x="15306" y="1359192"/>
                </a:lnTo>
                <a:lnTo>
                  <a:pt x="23760" y="1405188"/>
                </a:lnTo>
                <a:lnTo>
                  <a:pt x="33989" y="1450537"/>
                </a:lnTo>
                <a:lnTo>
                  <a:pt x="45955" y="1495202"/>
                </a:lnTo>
                <a:lnTo>
                  <a:pt x="59622" y="1539145"/>
                </a:lnTo>
                <a:lnTo>
                  <a:pt x="74951" y="1582329"/>
                </a:lnTo>
                <a:lnTo>
                  <a:pt x="91905" y="1624715"/>
                </a:lnTo>
                <a:lnTo>
                  <a:pt x="110447" y="1666267"/>
                </a:lnTo>
                <a:lnTo>
                  <a:pt x="130538" y="1706946"/>
                </a:lnTo>
                <a:lnTo>
                  <a:pt x="152141" y="1746715"/>
                </a:lnTo>
                <a:lnTo>
                  <a:pt x="175219" y="1785536"/>
                </a:lnTo>
                <a:lnTo>
                  <a:pt x="199733" y="1823372"/>
                </a:lnTo>
                <a:lnTo>
                  <a:pt x="225647" y="1860185"/>
                </a:lnTo>
                <a:lnTo>
                  <a:pt x="252922" y="1895938"/>
                </a:lnTo>
                <a:lnTo>
                  <a:pt x="281521" y="1930592"/>
                </a:lnTo>
                <a:lnTo>
                  <a:pt x="311406" y="1964111"/>
                </a:lnTo>
                <a:lnTo>
                  <a:pt x="342540" y="1996456"/>
                </a:lnTo>
                <a:lnTo>
                  <a:pt x="374885" y="2027590"/>
                </a:lnTo>
                <a:lnTo>
                  <a:pt x="408404" y="2057475"/>
                </a:lnTo>
                <a:lnTo>
                  <a:pt x="443058" y="2086074"/>
                </a:lnTo>
                <a:lnTo>
                  <a:pt x="478811" y="2113349"/>
                </a:lnTo>
                <a:lnTo>
                  <a:pt x="515624" y="2139263"/>
                </a:lnTo>
                <a:lnTo>
                  <a:pt x="553460" y="2163777"/>
                </a:lnTo>
                <a:lnTo>
                  <a:pt x="592281" y="2186855"/>
                </a:lnTo>
                <a:lnTo>
                  <a:pt x="632050" y="2208458"/>
                </a:lnTo>
                <a:lnTo>
                  <a:pt x="672729" y="2228549"/>
                </a:lnTo>
                <a:lnTo>
                  <a:pt x="714281" y="2247091"/>
                </a:lnTo>
                <a:lnTo>
                  <a:pt x="756667" y="2264045"/>
                </a:lnTo>
                <a:lnTo>
                  <a:pt x="799850" y="2279374"/>
                </a:lnTo>
                <a:lnTo>
                  <a:pt x="843794" y="2293041"/>
                </a:lnTo>
                <a:lnTo>
                  <a:pt x="888459" y="2305007"/>
                </a:lnTo>
                <a:lnTo>
                  <a:pt x="933808" y="2315236"/>
                </a:lnTo>
                <a:lnTo>
                  <a:pt x="979804" y="2323689"/>
                </a:lnTo>
                <a:lnTo>
                  <a:pt x="1026409" y="2330330"/>
                </a:lnTo>
                <a:lnTo>
                  <a:pt x="1073586" y="2335119"/>
                </a:lnTo>
                <a:lnTo>
                  <a:pt x="1121296" y="2338021"/>
                </a:lnTo>
                <a:lnTo>
                  <a:pt x="1169503" y="2338996"/>
                </a:lnTo>
                <a:lnTo>
                  <a:pt x="1217710" y="2338021"/>
                </a:lnTo>
                <a:lnTo>
                  <a:pt x="1265420" y="2335119"/>
                </a:lnTo>
                <a:lnTo>
                  <a:pt x="1312597" y="2330330"/>
                </a:lnTo>
                <a:lnTo>
                  <a:pt x="1359202" y="2323689"/>
                </a:lnTo>
                <a:lnTo>
                  <a:pt x="1405198" y="2315236"/>
                </a:lnTo>
                <a:lnTo>
                  <a:pt x="1450547" y="2305007"/>
                </a:lnTo>
                <a:lnTo>
                  <a:pt x="1495212" y="2293041"/>
                </a:lnTo>
                <a:lnTo>
                  <a:pt x="1539155" y="2279374"/>
                </a:lnTo>
                <a:lnTo>
                  <a:pt x="1582338" y="2264045"/>
                </a:lnTo>
                <a:lnTo>
                  <a:pt x="1624724" y="2247091"/>
                </a:lnTo>
                <a:lnTo>
                  <a:pt x="1666275" y="2228549"/>
                </a:lnTo>
                <a:lnTo>
                  <a:pt x="1706954" y="2208458"/>
                </a:lnTo>
                <a:lnTo>
                  <a:pt x="1746723" y="2186855"/>
                </a:lnTo>
                <a:lnTo>
                  <a:pt x="1785544" y="2163777"/>
                </a:lnTo>
                <a:lnTo>
                  <a:pt x="1823379" y="2139263"/>
                </a:lnTo>
                <a:lnTo>
                  <a:pt x="1860192" y="2113349"/>
                </a:lnTo>
                <a:lnTo>
                  <a:pt x="1895944" y="2086074"/>
                </a:lnTo>
                <a:lnTo>
                  <a:pt x="1930598" y="2057475"/>
                </a:lnTo>
                <a:lnTo>
                  <a:pt x="1964116" y="2027590"/>
                </a:lnTo>
                <a:lnTo>
                  <a:pt x="1996461" y="1996456"/>
                </a:lnTo>
                <a:lnTo>
                  <a:pt x="2027595" y="1964111"/>
                </a:lnTo>
                <a:lnTo>
                  <a:pt x="2057480" y="1930592"/>
                </a:lnTo>
                <a:lnTo>
                  <a:pt x="2086078" y="1895938"/>
                </a:lnTo>
                <a:lnTo>
                  <a:pt x="2113353" y="1860185"/>
                </a:lnTo>
                <a:lnTo>
                  <a:pt x="2139266" y="1823372"/>
                </a:lnTo>
                <a:lnTo>
                  <a:pt x="2163780" y="1785536"/>
                </a:lnTo>
                <a:lnTo>
                  <a:pt x="2186857" y="1746715"/>
                </a:lnTo>
                <a:lnTo>
                  <a:pt x="2208460" y="1706946"/>
                </a:lnTo>
                <a:lnTo>
                  <a:pt x="2228551" y="1666267"/>
                </a:lnTo>
                <a:lnTo>
                  <a:pt x="2247092" y="1624715"/>
                </a:lnTo>
                <a:lnTo>
                  <a:pt x="2264046" y="1582329"/>
                </a:lnTo>
                <a:lnTo>
                  <a:pt x="2279375" y="1539145"/>
                </a:lnTo>
                <a:lnTo>
                  <a:pt x="2293042" y="1495202"/>
                </a:lnTo>
                <a:lnTo>
                  <a:pt x="2305008" y="1450537"/>
                </a:lnTo>
                <a:lnTo>
                  <a:pt x="2315237" y="1405188"/>
                </a:lnTo>
                <a:lnTo>
                  <a:pt x="2323690" y="1359192"/>
                </a:lnTo>
                <a:lnTo>
                  <a:pt x="2330330" y="1312586"/>
                </a:lnTo>
                <a:lnTo>
                  <a:pt x="2335120" y="1265410"/>
                </a:lnTo>
                <a:lnTo>
                  <a:pt x="2338021" y="1217699"/>
                </a:lnTo>
                <a:lnTo>
                  <a:pt x="2338996" y="1169493"/>
                </a:lnTo>
                <a:lnTo>
                  <a:pt x="2338021" y="1121286"/>
                </a:lnTo>
                <a:lnTo>
                  <a:pt x="2335120" y="1073576"/>
                </a:lnTo>
                <a:lnTo>
                  <a:pt x="2330330" y="1026399"/>
                </a:lnTo>
                <a:lnTo>
                  <a:pt x="2323690" y="979794"/>
                </a:lnTo>
                <a:lnTo>
                  <a:pt x="2315237" y="933798"/>
                </a:lnTo>
                <a:lnTo>
                  <a:pt x="2305008" y="888449"/>
                </a:lnTo>
                <a:lnTo>
                  <a:pt x="2293042" y="843784"/>
                </a:lnTo>
                <a:lnTo>
                  <a:pt x="2279375" y="799841"/>
                </a:lnTo>
                <a:lnTo>
                  <a:pt x="2264046" y="756658"/>
                </a:lnTo>
                <a:lnTo>
                  <a:pt x="2247092" y="714272"/>
                </a:lnTo>
                <a:lnTo>
                  <a:pt x="2228551" y="672721"/>
                </a:lnTo>
                <a:lnTo>
                  <a:pt x="2208460" y="632042"/>
                </a:lnTo>
                <a:lnTo>
                  <a:pt x="2186857" y="592273"/>
                </a:lnTo>
                <a:lnTo>
                  <a:pt x="2163780" y="553452"/>
                </a:lnTo>
                <a:lnTo>
                  <a:pt x="2139266" y="515616"/>
                </a:lnTo>
                <a:lnTo>
                  <a:pt x="2113353" y="478804"/>
                </a:lnTo>
                <a:lnTo>
                  <a:pt x="2086078" y="443052"/>
                </a:lnTo>
                <a:lnTo>
                  <a:pt x="2057480" y="408398"/>
                </a:lnTo>
                <a:lnTo>
                  <a:pt x="2027595" y="374880"/>
                </a:lnTo>
                <a:lnTo>
                  <a:pt x="1996461" y="342535"/>
                </a:lnTo>
                <a:lnTo>
                  <a:pt x="1964116" y="311401"/>
                </a:lnTo>
                <a:lnTo>
                  <a:pt x="1930598" y="281516"/>
                </a:lnTo>
                <a:lnTo>
                  <a:pt x="1895944" y="252918"/>
                </a:lnTo>
                <a:lnTo>
                  <a:pt x="1860192" y="225643"/>
                </a:lnTo>
                <a:lnTo>
                  <a:pt x="1823379" y="199730"/>
                </a:lnTo>
                <a:lnTo>
                  <a:pt x="1785544" y="175216"/>
                </a:lnTo>
                <a:lnTo>
                  <a:pt x="1746723" y="152138"/>
                </a:lnTo>
                <a:lnTo>
                  <a:pt x="1706954" y="130536"/>
                </a:lnTo>
                <a:lnTo>
                  <a:pt x="1666275" y="110445"/>
                </a:lnTo>
                <a:lnTo>
                  <a:pt x="1624724" y="91904"/>
                </a:lnTo>
                <a:lnTo>
                  <a:pt x="1582338" y="74950"/>
                </a:lnTo>
                <a:lnTo>
                  <a:pt x="1539155" y="59621"/>
                </a:lnTo>
                <a:lnTo>
                  <a:pt x="1495212" y="45954"/>
                </a:lnTo>
                <a:lnTo>
                  <a:pt x="1450547" y="33988"/>
                </a:lnTo>
                <a:lnTo>
                  <a:pt x="1405198" y="23759"/>
                </a:lnTo>
                <a:lnTo>
                  <a:pt x="1359202" y="15306"/>
                </a:lnTo>
                <a:lnTo>
                  <a:pt x="1312597" y="8666"/>
                </a:lnTo>
                <a:lnTo>
                  <a:pt x="1265420" y="3876"/>
                </a:lnTo>
                <a:lnTo>
                  <a:pt x="1217710" y="975"/>
                </a:lnTo>
                <a:lnTo>
                  <a:pt x="1169503" y="0"/>
                </a:lnTo>
                <a:close/>
              </a:path>
            </a:pathLst>
          </a:custGeom>
          <a:solidFill>
            <a:srgbClr val="F9E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92412" y="2442225"/>
            <a:ext cx="1660398" cy="1660398"/>
          </a:xfrm>
          <a:custGeom>
            <a:avLst/>
            <a:gdLst/>
            <a:ahLst/>
            <a:cxnLst/>
            <a:rect l="l" t="t" r="r" b="b"/>
            <a:pathLst>
              <a:path w="2738120" h="2738120">
                <a:moveTo>
                  <a:pt x="2737592" y="0"/>
                </a:moveTo>
                <a:lnTo>
                  <a:pt x="0" y="0"/>
                </a:lnTo>
                <a:lnTo>
                  <a:pt x="0" y="2737592"/>
                </a:lnTo>
                <a:lnTo>
                  <a:pt x="2737592" y="2737592"/>
                </a:lnTo>
                <a:lnTo>
                  <a:pt x="2737592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0962" y="5373585"/>
            <a:ext cx="1454004" cy="950339"/>
          </a:xfrm>
          <a:custGeom>
            <a:avLst/>
            <a:gdLst/>
            <a:ahLst/>
            <a:cxnLst/>
            <a:rect l="l" t="t" r="r" b="b"/>
            <a:pathLst>
              <a:path w="2397760" h="1567179">
                <a:moveTo>
                  <a:pt x="2397644" y="0"/>
                </a:moveTo>
                <a:lnTo>
                  <a:pt x="0" y="0"/>
                </a:lnTo>
                <a:lnTo>
                  <a:pt x="0" y="1566570"/>
                </a:lnTo>
                <a:lnTo>
                  <a:pt x="2397644" y="1566570"/>
                </a:lnTo>
                <a:lnTo>
                  <a:pt x="2397644" y="0"/>
                </a:lnTo>
                <a:close/>
              </a:path>
            </a:pathLst>
          </a:custGeom>
          <a:solidFill>
            <a:srgbClr val="52E2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41382" y="5666172"/>
            <a:ext cx="2019279" cy="691576"/>
          </a:xfrm>
          <a:custGeom>
            <a:avLst/>
            <a:gdLst/>
            <a:ahLst/>
            <a:cxnLst/>
            <a:rect l="l" t="t" r="r" b="b"/>
            <a:pathLst>
              <a:path w="3329940" h="1140459">
                <a:moveTo>
                  <a:pt x="3329469" y="0"/>
                </a:moveTo>
                <a:lnTo>
                  <a:pt x="0" y="0"/>
                </a:lnTo>
                <a:lnTo>
                  <a:pt x="0" y="1140373"/>
                </a:lnTo>
                <a:lnTo>
                  <a:pt x="3329469" y="1140373"/>
                </a:lnTo>
                <a:lnTo>
                  <a:pt x="3329469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98305" y="5107012"/>
            <a:ext cx="1232977" cy="1203327"/>
          </a:xfrm>
          <a:custGeom>
            <a:avLst/>
            <a:gdLst/>
            <a:ahLst/>
            <a:cxnLst/>
            <a:rect l="l" t="t" r="r" b="b"/>
            <a:pathLst>
              <a:path w="2033269" h="1984375">
                <a:moveTo>
                  <a:pt x="2033079" y="0"/>
                </a:moveTo>
                <a:lnTo>
                  <a:pt x="0" y="0"/>
                </a:lnTo>
                <a:lnTo>
                  <a:pt x="0" y="1984128"/>
                </a:lnTo>
                <a:lnTo>
                  <a:pt x="2033079" y="1984128"/>
                </a:lnTo>
                <a:lnTo>
                  <a:pt x="2033079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99236" y="2562310"/>
            <a:ext cx="1103595" cy="955730"/>
          </a:xfrm>
          <a:custGeom>
            <a:avLst/>
            <a:gdLst/>
            <a:ahLst/>
            <a:cxnLst/>
            <a:rect l="l" t="t" r="r" b="b"/>
            <a:pathLst>
              <a:path w="1819909" h="1576070">
                <a:moveTo>
                  <a:pt x="1364544" y="0"/>
                </a:moveTo>
                <a:lnTo>
                  <a:pt x="454844" y="0"/>
                </a:lnTo>
                <a:lnTo>
                  <a:pt x="0" y="787818"/>
                </a:lnTo>
                <a:lnTo>
                  <a:pt x="454844" y="1575637"/>
                </a:lnTo>
                <a:lnTo>
                  <a:pt x="1364544" y="1575637"/>
                </a:lnTo>
                <a:lnTo>
                  <a:pt x="1819389" y="787818"/>
                </a:lnTo>
                <a:lnTo>
                  <a:pt x="1364544" y="0"/>
                </a:lnTo>
                <a:close/>
              </a:path>
            </a:pathLst>
          </a:custGeom>
          <a:solidFill>
            <a:srgbClr val="52E2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92409" y="4769041"/>
            <a:ext cx="1784004" cy="1545264"/>
          </a:xfrm>
          <a:custGeom>
            <a:avLst/>
            <a:gdLst/>
            <a:ahLst/>
            <a:cxnLst/>
            <a:rect l="l" t="t" r="r" b="b"/>
            <a:pathLst>
              <a:path w="2941954" h="2548254">
                <a:moveTo>
                  <a:pt x="2206383" y="0"/>
                </a:moveTo>
                <a:lnTo>
                  <a:pt x="735464" y="0"/>
                </a:lnTo>
                <a:lnTo>
                  <a:pt x="0" y="1273856"/>
                </a:lnTo>
                <a:lnTo>
                  <a:pt x="735464" y="2547713"/>
                </a:lnTo>
                <a:lnTo>
                  <a:pt x="2206383" y="2547713"/>
                </a:lnTo>
                <a:lnTo>
                  <a:pt x="2941847" y="1273856"/>
                </a:lnTo>
                <a:lnTo>
                  <a:pt x="2206383" y="0"/>
                </a:lnTo>
                <a:close/>
              </a:path>
            </a:pathLst>
          </a:custGeom>
          <a:solidFill>
            <a:srgbClr val="F9E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53190" y="3169493"/>
            <a:ext cx="537935" cy="298040"/>
          </a:xfrm>
          <a:custGeom>
            <a:avLst/>
            <a:gdLst/>
            <a:ahLst/>
            <a:cxnLst/>
            <a:rect l="l" t="t" r="r" b="b"/>
            <a:pathLst>
              <a:path w="887095" h="491489">
                <a:moveTo>
                  <a:pt x="886942" y="245605"/>
                </a:moveTo>
                <a:lnTo>
                  <a:pt x="491744" y="0"/>
                </a:lnTo>
                <a:lnTo>
                  <a:pt x="491744" y="137922"/>
                </a:lnTo>
                <a:lnTo>
                  <a:pt x="0" y="137922"/>
                </a:lnTo>
                <a:lnTo>
                  <a:pt x="0" y="353275"/>
                </a:lnTo>
                <a:lnTo>
                  <a:pt x="491744" y="353275"/>
                </a:lnTo>
                <a:lnTo>
                  <a:pt x="491744" y="491210"/>
                </a:lnTo>
                <a:lnTo>
                  <a:pt x="886942" y="245605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53190" y="5392578"/>
            <a:ext cx="537935" cy="298040"/>
          </a:xfrm>
          <a:custGeom>
            <a:avLst/>
            <a:gdLst/>
            <a:ahLst/>
            <a:cxnLst/>
            <a:rect l="l" t="t" r="r" b="b"/>
            <a:pathLst>
              <a:path w="887095" h="491490">
                <a:moveTo>
                  <a:pt x="886942" y="245605"/>
                </a:moveTo>
                <a:lnTo>
                  <a:pt x="491744" y="0"/>
                </a:lnTo>
                <a:lnTo>
                  <a:pt x="491744" y="137922"/>
                </a:lnTo>
                <a:lnTo>
                  <a:pt x="0" y="137922"/>
                </a:lnTo>
                <a:lnTo>
                  <a:pt x="0" y="353275"/>
                </a:lnTo>
                <a:lnTo>
                  <a:pt x="491744" y="353275"/>
                </a:lnTo>
                <a:lnTo>
                  <a:pt x="491744" y="491210"/>
                </a:lnTo>
                <a:lnTo>
                  <a:pt x="886942" y="245605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95366" y="5792067"/>
            <a:ext cx="537935" cy="298040"/>
          </a:xfrm>
          <a:custGeom>
            <a:avLst/>
            <a:gdLst/>
            <a:ahLst/>
            <a:cxnLst/>
            <a:rect l="l" t="t" r="r" b="b"/>
            <a:pathLst>
              <a:path w="887095" h="491490">
                <a:moveTo>
                  <a:pt x="886942" y="245605"/>
                </a:moveTo>
                <a:lnTo>
                  <a:pt x="491731" y="0"/>
                </a:lnTo>
                <a:lnTo>
                  <a:pt x="491731" y="137922"/>
                </a:lnTo>
                <a:lnTo>
                  <a:pt x="0" y="137922"/>
                </a:lnTo>
                <a:lnTo>
                  <a:pt x="0" y="353275"/>
                </a:lnTo>
                <a:lnTo>
                  <a:pt x="491731" y="353275"/>
                </a:lnTo>
                <a:lnTo>
                  <a:pt x="491731" y="491210"/>
                </a:lnTo>
                <a:lnTo>
                  <a:pt x="886942" y="245605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41314" y="4368099"/>
            <a:ext cx="298040" cy="742790"/>
          </a:xfrm>
          <a:custGeom>
            <a:avLst/>
            <a:gdLst/>
            <a:ahLst/>
            <a:cxnLst/>
            <a:rect l="l" t="t" r="r" b="b"/>
            <a:pathLst>
              <a:path w="491489" h="1224915">
                <a:moveTo>
                  <a:pt x="491210" y="829246"/>
                </a:moveTo>
                <a:lnTo>
                  <a:pt x="353288" y="829246"/>
                </a:lnTo>
                <a:lnTo>
                  <a:pt x="353288" y="0"/>
                </a:lnTo>
                <a:lnTo>
                  <a:pt x="137934" y="0"/>
                </a:lnTo>
                <a:lnTo>
                  <a:pt x="137934" y="829246"/>
                </a:lnTo>
                <a:lnTo>
                  <a:pt x="0" y="829246"/>
                </a:lnTo>
                <a:lnTo>
                  <a:pt x="245605" y="1224457"/>
                </a:lnTo>
                <a:lnTo>
                  <a:pt x="491210" y="829246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70384" y="3169493"/>
            <a:ext cx="757037" cy="298040"/>
          </a:xfrm>
          <a:custGeom>
            <a:avLst/>
            <a:gdLst/>
            <a:ahLst/>
            <a:cxnLst/>
            <a:rect l="l" t="t" r="r" b="b"/>
            <a:pathLst>
              <a:path w="1248409" h="491489">
                <a:moveTo>
                  <a:pt x="1247978" y="245605"/>
                </a:moveTo>
                <a:lnTo>
                  <a:pt x="852766" y="0"/>
                </a:lnTo>
                <a:lnTo>
                  <a:pt x="852766" y="137922"/>
                </a:lnTo>
                <a:lnTo>
                  <a:pt x="0" y="137922"/>
                </a:lnTo>
                <a:lnTo>
                  <a:pt x="0" y="353275"/>
                </a:lnTo>
                <a:lnTo>
                  <a:pt x="852766" y="353275"/>
                </a:lnTo>
                <a:lnTo>
                  <a:pt x="852766" y="491210"/>
                </a:lnTo>
                <a:lnTo>
                  <a:pt x="1247978" y="245605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76501" y="3169493"/>
            <a:ext cx="537935" cy="298040"/>
          </a:xfrm>
          <a:custGeom>
            <a:avLst/>
            <a:gdLst/>
            <a:ahLst/>
            <a:cxnLst/>
            <a:rect l="l" t="t" r="r" b="b"/>
            <a:pathLst>
              <a:path w="887094" h="491489">
                <a:moveTo>
                  <a:pt x="886942" y="245605"/>
                </a:moveTo>
                <a:lnTo>
                  <a:pt x="491744" y="0"/>
                </a:lnTo>
                <a:lnTo>
                  <a:pt x="491744" y="137922"/>
                </a:lnTo>
                <a:lnTo>
                  <a:pt x="0" y="137922"/>
                </a:lnTo>
                <a:lnTo>
                  <a:pt x="0" y="353275"/>
                </a:lnTo>
                <a:lnTo>
                  <a:pt x="491744" y="353275"/>
                </a:lnTo>
                <a:lnTo>
                  <a:pt x="491744" y="491210"/>
                </a:lnTo>
                <a:lnTo>
                  <a:pt x="886942" y="245605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69791" y="4177268"/>
            <a:ext cx="335006" cy="498659"/>
          </a:xfrm>
          <a:custGeom>
            <a:avLst/>
            <a:gdLst/>
            <a:ahLst/>
            <a:cxnLst/>
            <a:rect l="l" t="t" r="r" b="b"/>
            <a:pathLst>
              <a:path w="552450" h="822325">
                <a:moveTo>
                  <a:pt x="551827" y="356882"/>
                </a:moveTo>
                <a:lnTo>
                  <a:pt x="432358" y="425856"/>
                </a:lnTo>
                <a:lnTo>
                  <a:pt x="186499" y="0"/>
                </a:lnTo>
                <a:lnTo>
                  <a:pt x="0" y="107670"/>
                </a:lnTo>
                <a:lnTo>
                  <a:pt x="245859" y="533539"/>
                </a:lnTo>
                <a:lnTo>
                  <a:pt x="126428" y="602488"/>
                </a:lnTo>
                <a:lnTo>
                  <a:pt x="536727" y="821956"/>
                </a:lnTo>
                <a:lnTo>
                  <a:pt x="551827" y="356882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01940" y="3666749"/>
            <a:ext cx="298040" cy="537935"/>
          </a:xfrm>
          <a:custGeom>
            <a:avLst/>
            <a:gdLst/>
            <a:ahLst/>
            <a:cxnLst/>
            <a:rect l="l" t="t" r="r" b="b"/>
            <a:pathLst>
              <a:path w="491490" h="887095">
                <a:moveTo>
                  <a:pt x="491210" y="491731"/>
                </a:moveTo>
                <a:lnTo>
                  <a:pt x="353275" y="491731"/>
                </a:lnTo>
                <a:lnTo>
                  <a:pt x="353275" y="0"/>
                </a:lnTo>
                <a:lnTo>
                  <a:pt x="137922" y="0"/>
                </a:lnTo>
                <a:lnTo>
                  <a:pt x="137922" y="491731"/>
                </a:lnTo>
                <a:lnTo>
                  <a:pt x="0" y="491731"/>
                </a:lnTo>
                <a:lnTo>
                  <a:pt x="245605" y="886929"/>
                </a:lnTo>
                <a:lnTo>
                  <a:pt x="491210" y="491731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01940" y="5052165"/>
            <a:ext cx="298040" cy="537935"/>
          </a:xfrm>
          <a:custGeom>
            <a:avLst/>
            <a:gdLst/>
            <a:ahLst/>
            <a:cxnLst/>
            <a:rect l="l" t="t" r="r" b="b"/>
            <a:pathLst>
              <a:path w="491490" h="887095">
                <a:moveTo>
                  <a:pt x="491210" y="491731"/>
                </a:moveTo>
                <a:lnTo>
                  <a:pt x="353275" y="491731"/>
                </a:lnTo>
                <a:lnTo>
                  <a:pt x="353275" y="0"/>
                </a:lnTo>
                <a:lnTo>
                  <a:pt x="137922" y="0"/>
                </a:lnTo>
                <a:lnTo>
                  <a:pt x="137922" y="491731"/>
                </a:lnTo>
                <a:lnTo>
                  <a:pt x="0" y="491731"/>
                </a:lnTo>
                <a:lnTo>
                  <a:pt x="245605" y="886929"/>
                </a:lnTo>
                <a:lnTo>
                  <a:pt x="491210" y="491731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81774" y="5875703"/>
            <a:ext cx="537935" cy="298040"/>
          </a:xfrm>
          <a:custGeom>
            <a:avLst/>
            <a:gdLst/>
            <a:ahLst/>
            <a:cxnLst/>
            <a:rect l="l" t="t" r="r" b="b"/>
            <a:pathLst>
              <a:path w="887094" h="491490">
                <a:moveTo>
                  <a:pt x="886942" y="245605"/>
                </a:moveTo>
                <a:lnTo>
                  <a:pt x="491731" y="0"/>
                </a:lnTo>
                <a:lnTo>
                  <a:pt x="491731" y="137922"/>
                </a:lnTo>
                <a:lnTo>
                  <a:pt x="0" y="137922"/>
                </a:lnTo>
                <a:lnTo>
                  <a:pt x="0" y="353275"/>
                </a:lnTo>
                <a:lnTo>
                  <a:pt x="491731" y="353275"/>
                </a:lnTo>
                <a:lnTo>
                  <a:pt x="491731" y="491210"/>
                </a:lnTo>
                <a:lnTo>
                  <a:pt x="886942" y="245605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24864" y="4342699"/>
            <a:ext cx="850223" cy="1100515"/>
          </a:xfrm>
          <a:custGeom>
            <a:avLst/>
            <a:gdLst/>
            <a:ahLst/>
            <a:cxnLst/>
            <a:rect l="l" t="t" r="r" b="b"/>
            <a:pathLst>
              <a:path w="1402080" h="1814829">
                <a:moveTo>
                  <a:pt x="1401622" y="0"/>
                </a:moveTo>
                <a:lnTo>
                  <a:pt x="965504" y="162229"/>
                </a:lnTo>
                <a:lnTo>
                  <a:pt x="1076642" y="248259"/>
                </a:lnTo>
                <a:lnTo>
                  <a:pt x="0" y="1682635"/>
                </a:lnTo>
                <a:lnTo>
                  <a:pt x="170307" y="1814436"/>
                </a:lnTo>
                <a:lnTo>
                  <a:pt x="1246936" y="380060"/>
                </a:lnTo>
                <a:lnTo>
                  <a:pt x="1353972" y="462876"/>
                </a:lnTo>
                <a:lnTo>
                  <a:pt x="140162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03056" y="4097067"/>
            <a:ext cx="1100515" cy="850223"/>
          </a:xfrm>
          <a:custGeom>
            <a:avLst/>
            <a:gdLst/>
            <a:ahLst/>
            <a:cxnLst/>
            <a:rect l="l" t="t" r="r" b="b"/>
            <a:pathLst>
              <a:path w="1814829" h="1402079">
                <a:moveTo>
                  <a:pt x="1814423" y="1401622"/>
                </a:moveTo>
                <a:lnTo>
                  <a:pt x="1652193" y="965517"/>
                </a:lnTo>
                <a:lnTo>
                  <a:pt x="1566176" y="1076655"/>
                </a:lnTo>
                <a:lnTo>
                  <a:pt x="131787" y="0"/>
                </a:lnTo>
                <a:lnTo>
                  <a:pt x="0" y="170307"/>
                </a:lnTo>
                <a:lnTo>
                  <a:pt x="1434376" y="1246962"/>
                </a:lnTo>
                <a:lnTo>
                  <a:pt x="1351559" y="1353985"/>
                </a:lnTo>
                <a:lnTo>
                  <a:pt x="1814423" y="1401622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070E8B2C-46EC-C77B-C569-8FFB30CF04F9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7F853331-0170-6A0C-68E6-0D8751DAC3C0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Sales Process</a:t>
            </a: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A2D7C6A0-870E-60EF-3CAF-6BB4C11A0898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F886B40C-27DC-4053-B456-71D27088400F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06409830-AAEF-6CF0-312D-34080ACC6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7976" y="6585727"/>
            <a:ext cx="3901440" cy="153888"/>
          </a:xfrm>
        </p:spPr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6D1CF0AB-DB5C-39B4-B367-F27E270ECFE0}"/>
              </a:ext>
            </a:extLst>
          </p:cNvPr>
          <p:cNvSpPr txBox="1">
            <a:spLocks/>
          </p:cNvSpPr>
          <p:nvPr/>
        </p:nvSpPr>
        <p:spPr>
          <a:xfrm>
            <a:off x="597976" y="1392326"/>
            <a:ext cx="10644569" cy="459539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081" indent="7938" algn="l">
              <a:lnSpc>
                <a:spcPct val="80000"/>
              </a:lnSpc>
              <a:spcBef>
                <a:spcPts val="703"/>
              </a:spcBef>
            </a:pPr>
            <a:r>
              <a:rPr lang="en-GB" sz="3000" spc="-6" dirty="0">
                <a:solidFill>
                  <a:srgbClr val="4608B5"/>
                </a:solidFill>
              </a:rPr>
              <a:t>Every step moves the customer from interest to action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C5422-E118-9321-9D11-847E4CCC9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A3AF0FDB-97E1-B836-856B-10C4289DBA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374" y="2637261"/>
            <a:ext cx="7901305" cy="154743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3081">
              <a:lnSpc>
                <a:spcPts val="6003"/>
              </a:lnSpc>
              <a:spcBef>
                <a:spcPts val="1179"/>
              </a:spcBef>
            </a:pPr>
            <a:r>
              <a:rPr lang="en-GB" sz="6000" dirty="0"/>
              <a:t>You need Sales </a:t>
            </a:r>
            <a:r>
              <a:rPr lang="en-GB" dirty="0"/>
              <a:t>P</a:t>
            </a:r>
            <a:r>
              <a:rPr lang="en-GB" sz="6000" dirty="0"/>
              <a:t>rocess to scale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197130-27E1-36FD-C027-7CFEB07C88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28981D27-4B16-77CF-8ECB-87B975AA1B47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1237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193C8B9-A26F-7D14-A787-A4D24D5E8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568C0-DDE2-B65B-B0DC-FEB7789C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328FA-2D66-1691-E349-1E76C0D6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35EC4-81A0-17CB-1AF1-D37CEAE053AF}"/>
              </a:ext>
            </a:extLst>
          </p:cNvPr>
          <p:cNvSpPr/>
          <p:nvPr/>
        </p:nvSpPr>
        <p:spPr>
          <a:xfrm>
            <a:off x="478971" y="1655719"/>
            <a:ext cx="5617029" cy="5225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+mj-lt"/>
              </a:rPr>
              <a:t>Wednesday, 2</a:t>
            </a:r>
            <a:r>
              <a:rPr lang="en-GB" sz="2000" baseline="30000" dirty="0">
                <a:latin typeface="+mj-lt"/>
              </a:rPr>
              <a:t>nd</a:t>
            </a:r>
            <a:r>
              <a:rPr lang="en-GB" sz="2000" dirty="0">
                <a:latin typeface="+mj-lt"/>
              </a:rPr>
              <a:t> April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ED4E8D3-0569-1FEB-A3A8-1AD99F9CB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015771"/>
              </p:ext>
            </p:extLst>
          </p:nvPr>
        </p:nvGraphicFramePr>
        <p:xfrm>
          <a:off x="478971" y="2261987"/>
          <a:ext cx="5607793" cy="3142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193">
                  <a:extLst>
                    <a:ext uri="{9D8B030D-6E8A-4147-A177-3AD203B41FA5}">
                      <a16:colId xmlns:a16="http://schemas.microsoft.com/office/drawing/2014/main" val="2313664951"/>
                    </a:ext>
                  </a:extLst>
                </a:gridCol>
                <a:gridCol w="4702600">
                  <a:extLst>
                    <a:ext uri="{9D8B030D-6E8A-4147-A177-3AD203B41FA5}">
                      <a16:colId xmlns:a16="http://schemas.microsoft.com/office/drawing/2014/main" val="1018140167"/>
                    </a:ext>
                  </a:extLst>
                </a:gridCol>
              </a:tblGrid>
              <a:tr h="392764">
                <a:tc>
                  <a:txBody>
                    <a:bodyPr/>
                    <a:lstStyle/>
                    <a:p>
                      <a:pPr algn="l"/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08:45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Welcome &amp; Introduction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84700"/>
                  </a:ext>
                </a:extLst>
              </a:tr>
              <a:tr h="39276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09:45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Sales Excellence</a:t>
                      </a:r>
                      <a:endParaRPr lang="en-GB" b="1" dirty="0">
                        <a:latin typeface="+mn-lt"/>
                        <a:cs typeface="Diploma Plus Jakarta Light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202828"/>
                  </a:ext>
                </a:extLst>
              </a:tr>
              <a:tr h="39276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10:00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4608B5"/>
                          </a:solidFill>
                          <a:latin typeface="+mn-lt"/>
                        </a:rPr>
                        <a:t>Process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674212"/>
                  </a:ext>
                </a:extLst>
              </a:tr>
              <a:tr h="39276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12:00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</a:rPr>
                        <a:t>Lunch</a:t>
                      </a:r>
                      <a:endParaRPr lang="en-GB" b="0" dirty="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607302"/>
                  </a:ext>
                </a:extLst>
              </a:tr>
              <a:tr h="39276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13:00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4608B5"/>
                          </a:solidFill>
                          <a:latin typeface="+mn-lt"/>
                        </a:rPr>
                        <a:t>People</a:t>
                      </a:r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674798"/>
                  </a:ext>
                </a:extLst>
              </a:tr>
              <a:tr h="39276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13:45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4608B5"/>
                          </a:solidFill>
                          <a:latin typeface="+mn-lt"/>
                        </a:rPr>
                        <a:t>Culture Workshop</a:t>
                      </a:r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32584"/>
                  </a:ext>
                </a:extLst>
              </a:tr>
              <a:tr h="39276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15:45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4608B5"/>
                          </a:solidFill>
                          <a:latin typeface="+mn-lt"/>
                        </a:rPr>
                        <a:t>Fireside Chat with Rich Galgano</a:t>
                      </a:r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19829"/>
                  </a:ext>
                </a:extLst>
              </a:tr>
              <a:tr h="39276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  <a:cs typeface="Diploma Plus Jakarta Light" pitchFamily="2" charset="0"/>
                        </a:rPr>
                        <a:t>16:15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4608B5"/>
                          </a:solidFill>
                          <a:latin typeface="+mn-lt"/>
                        </a:rPr>
                        <a:t>Closing Remarks</a:t>
                      </a:r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8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28232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95AC038-D2FD-FFB2-35B2-2EA41166846B}"/>
              </a:ext>
            </a:extLst>
          </p:cNvPr>
          <p:cNvSpPr/>
          <p:nvPr/>
        </p:nvSpPr>
        <p:spPr>
          <a:xfrm>
            <a:off x="6232071" y="1655719"/>
            <a:ext cx="5617029" cy="5225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+mj-lt"/>
              </a:rPr>
              <a:t>Thursday, 3</a:t>
            </a:r>
            <a:r>
              <a:rPr lang="en-GB" sz="2000" baseline="30000" dirty="0">
                <a:latin typeface="+mj-lt"/>
              </a:rPr>
              <a:t>rd</a:t>
            </a:r>
            <a:r>
              <a:rPr lang="en-GB" sz="2000" dirty="0">
                <a:latin typeface="+mj-lt"/>
              </a:rPr>
              <a:t> April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46FCEB-D2F8-E9AD-46FE-66102C409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213967"/>
              </p:ext>
            </p:extLst>
          </p:nvPr>
        </p:nvGraphicFramePr>
        <p:xfrm>
          <a:off x="6232071" y="2261987"/>
          <a:ext cx="5607793" cy="31421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05193">
                  <a:extLst>
                    <a:ext uri="{9D8B030D-6E8A-4147-A177-3AD203B41FA5}">
                      <a16:colId xmlns:a16="http://schemas.microsoft.com/office/drawing/2014/main" val="2313664951"/>
                    </a:ext>
                  </a:extLst>
                </a:gridCol>
                <a:gridCol w="4702600">
                  <a:extLst>
                    <a:ext uri="{9D8B030D-6E8A-4147-A177-3AD203B41FA5}">
                      <a16:colId xmlns:a16="http://schemas.microsoft.com/office/drawing/2014/main" val="1018140167"/>
                    </a:ext>
                  </a:extLst>
                </a:gridCol>
              </a:tblGrid>
              <a:tr h="795672">
                <a:tc>
                  <a:txBody>
                    <a:bodyPr/>
                    <a:lstStyle/>
                    <a:p>
                      <a:pPr algn="l"/>
                      <a:r>
                        <a:rPr lang="en-GB" sz="1800" b="0" dirty="0">
                          <a:solidFill>
                            <a:srgbClr val="4608B5"/>
                          </a:solidFill>
                        </a:rPr>
                        <a:t>09:00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F3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4608B5"/>
                          </a:solidFill>
                        </a:rPr>
                        <a:t>Execution</a:t>
                      </a:r>
                      <a:endParaRPr lang="en-GB" sz="1800" b="1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F3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84700"/>
                  </a:ext>
                </a:extLst>
              </a:tr>
              <a:tr h="969611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4608B5"/>
                          </a:solidFill>
                          <a:latin typeface="+mn-lt"/>
                        </a:rPr>
                        <a:t>09:45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F3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4608B5"/>
                          </a:solidFill>
                        </a:rPr>
                        <a:t>Action Plan Workshop</a:t>
                      </a:r>
                      <a:r>
                        <a:rPr lang="en-GB" b="1" dirty="0"/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F3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202828"/>
                  </a:ext>
                </a:extLst>
              </a:tr>
              <a:tr h="89266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4608B5"/>
                          </a:solidFill>
                        </a:rPr>
                        <a:t>11:30</a:t>
                      </a: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F3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4608B5"/>
                          </a:solidFill>
                        </a:rPr>
                        <a:t>Closing Comments</a:t>
                      </a:r>
                      <a:endParaRPr lang="en-GB" sz="1800" b="1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F3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674212"/>
                  </a:ext>
                </a:extLst>
              </a:tr>
              <a:tr h="48416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solidFill>
                          <a:srgbClr val="4608B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F3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607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2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7267" y="2410645"/>
            <a:ext cx="11587363" cy="3043165"/>
          </a:xfrm>
          <a:custGeom>
            <a:avLst/>
            <a:gdLst/>
            <a:ahLst/>
            <a:cxnLst/>
            <a:rect l="l" t="t" r="r" b="b"/>
            <a:pathLst>
              <a:path w="19108420" h="5018405">
                <a:moveTo>
                  <a:pt x="19107931" y="0"/>
                </a:moveTo>
                <a:lnTo>
                  <a:pt x="0" y="0"/>
                </a:lnTo>
                <a:lnTo>
                  <a:pt x="0" y="5018004"/>
                </a:lnTo>
                <a:lnTo>
                  <a:pt x="19107931" y="5018004"/>
                </a:lnTo>
                <a:lnTo>
                  <a:pt x="19107931" y="0"/>
                </a:lnTo>
                <a:close/>
              </a:path>
            </a:pathLst>
          </a:custGeom>
          <a:solidFill>
            <a:srgbClr val="F0E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3573EA2-4828-8978-643E-5A96CEA68840}"/>
              </a:ext>
            </a:extLst>
          </p:cNvPr>
          <p:cNvGrpSpPr/>
          <p:nvPr/>
        </p:nvGrpSpPr>
        <p:grpSpPr>
          <a:xfrm>
            <a:off x="9558308" y="2052883"/>
            <a:ext cx="904169" cy="2392523"/>
            <a:chOff x="9558308" y="2052883"/>
            <a:chExt cx="904169" cy="2392523"/>
          </a:xfrm>
        </p:grpSpPr>
        <p:sp>
          <p:nvSpPr>
            <p:cNvPr id="20" name="object 20"/>
            <p:cNvSpPr/>
            <p:nvPr/>
          </p:nvSpPr>
          <p:spPr>
            <a:xfrm>
              <a:off x="9973445" y="2858808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0"/>
                  </a:moveTo>
                  <a:lnTo>
                    <a:pt x="0" y="398993"/>
                  </a:lnTo>
                  <a:lnTo>
                    <a:pt x="0" y="1258453"/>
                  </a:lnTo>
                  <a:lnTo>
                    <a:pt x="685340" y="920809"/>
                  </a:lnTo>
                  <a:lnTo>
                    <a:pt x="685466" y="869900"/>
                  </a:lnTo>
                  <a:lnTo>
                    <a:pt x="806237" y="808928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73445" y="2858808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0"/>
                  </a:moveTo>
                  <a:lnTo>
                    <a:pt x="806237" y="808928"/>
                  </a:lnTo>
                  <a:lnTo>
                    <a:pt x="685466" y="869900"/>
                  </a:lnTo>
                  <a:lnTo>
                    <a:pt x="685340" y="920809"/>
                  </a:lnTo>
                  <a:lnTo>
                    <a:pt x="0" y="1258453"/>
                  </a:lnTo>
                  <a:lnTo>
                    <a:pt x="0" y="398993"/>
                  </a:lnTo>
                  <a:lnTo>
                    <a:pt x="806237" y="0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58311" y="2052883"/>
              <a:ext cx="904132" cy="527153"/>
            </a:xfrm>
            <a:custGeom>
              <a:avLst/>
              <a:gdLst/>
              <a:ahLst/>
              <a:cxnLst/>
              <a:rect l="l" t="t" r="r" b="b"/>
              <a:pathLst>
                <a:path w="1490980" h="869314">
                  <a:moveTo>
                    <a:pt x="806237" y="0"/>
                  </a:moveTo>
                  <a:lnTo>
                    <a:pt x="0" y="398930"/>
                  </a:lnTo>
                  <a:lnTo>
                    <a:pt x="684586" y="868790"/>
                  </a:lnTo>
                  <a:lnTo>
                    <a:pt x="1490823" y="469860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558311" y="2052883"/>
              <a:ext cx="904132" cy="527153"/>
            </a:xfrm>
            <a:custGeom>
              <a:avLst/>
              <a:gdLst/>
              <a:ahLst/>
              <a:cxnLst/>
              <a:rect l="l" t="t" r="r" b="b"/>
              <a:pathLst>
                <a:path w="1490980" h="869314">
                  <a:moveTo>
                    <a:pt x="1490823" y="469860"/>
                  </a:moveTo>
                  <a:lnTo>
                    <a:pt x="684586" y="868790"/>
                  </a:lnTo>
                  <a:lnTo>
                    <a:pt x="0" y="398930"/>
                  </a:lnTo>
                  <a:lnTo>
                    <a:pt x="806237" y="0"/>
                  </a:lnTo>
                  <a:lnTo>
                    <a:pt x="1490823" y="46986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973439" y="3416738"/>
              <a:ext cx="417025" cy="726617"/>
            </a:xfrm>
            <a:custGeom>
              <a:avLst/>
              <a:gdLst/>
              <a:ahLst/>
              <a:cxnLst/>
              <a:rect l="l" t="t" r="r" b="b"/>
              <a:pathLst>
                <a:path w="687705" h="1198245">
                  <a:moveTo>
                    <a:pt x="687089" y="0"/>
                  </a:moveTo>
                  <a:lnTo>
                    <a:pt x="0" y="338387"/>
                  </a:lnTo>
                  <a:lnTo>
                    <a:pt x="0" y="1197911"/>
                  </a:lnTo>
                  <a:lnTo>
                    <a:pt x="685298" y="858780"/>
                  </a:lnTo>
                  <a:lnTo>
                    <a:pt x="6870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973439" y="3416738"/>
              <a:ext cx="417025" cy="726617"/>
            </a:xfrm>
            <a:custGeom>
              <a:avLst/>
              <a:gdLst/>
              <a:ahLst/>
              <a:cxnLst/>
              <a:rect l="l" t="t" r="r" b="b"/>
              <a:pathLst>
                <a:path w="687705" h="1198245">
                  <a:moveTo>
                    <a:pt x="687089" y="0"/>
                  </a:moveTo>
                  <a:lnTo>
                    <a:pt x="685424" y="809441"/>
                  </a:lnTo>
                  <a:lnTo>
                    <a:pt x="685298" y="858780"/>
                  </a:lnTo>
                  <a:lnTo>
                    <a:pt x="0" y="1197911"/>
                  </a:lnTo>
                  <a:lnTo>
                    <a:pt x="0" y="338387"/>
                  </a:lnTo>
                  <a:lnTo>
                    <a:pt x="687089" y="0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973443" y="3937506"/>
              <a:ext cx="415870" cy="507900"/>
            </a:xfrm>
            <a:custGeom>
              <a:avLst/>
              <a:gdLst/>
              <a:ahLst/>
              <a:cxnLst/>
              <a:rect l="l" t="t" r="r" b="b"/>
              <a:pathLst>
                <a:path w="685800" h="837565">
                  <a:moveTo>
                    <a:pt x="685298" y="0"/>
                  </a:moveTo>
                  <a:lnTo>
                    <a:pt x="0" y="339120"/>
                  </a:lnTo>
                  <a:lnTo>
                    <a:pt x="0" y="363496"/>
                  </a:lnTo>
                  <a:lnTo>
                    <a:pt x="681989" y="837293"/>
                  </a:lnTo>
                  <a:lnTo>
                    <a:pt x="685298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973443" y="3937506"/>
              <a:ext cx="415870" cy="507900"/>
            </a:xfrm>
            <a:custGeom>
              <a:avLst/>
              <a:gdLst/>
              <a:ahLst/>
              <a:cxnLst/>
              <a:rect l="l" t="t" r="r" b="b"/>
              <a:pathLst>
                <a:path w="685800" h="837565">
                  <a:moveTo>
                    <a:pt x="685298" y="0"/>
                  </a:moveTo>
                  <a:lnTo>
                    <a:pt x="681989" y="837293"/>
                  </a:lnTo>
                  <a:lnTo>
                    <a:pt x="0" y="363496"/>
                  </a:lnTo>
                  <a:lnTo>
                    <a:pt x="0" y="339120"/>
                  </a:lnTo>
                  <a:lnTo>
                    <a:pt x="685298" y="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558308" y="2815830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89">
                  <a:moveTo>
                    <a:pt x="0" y="0"/>
                  </a:moveTo>
                  <a:lnTo>
                    <a:pt x="0" y="859523"/>
                  </a:lnTo>
                  <a:lnTo>
                    <a:pt x="684586" y="1329331"/>
                  </a:lnTo>
                  <a:lnTo>
                    <a:pt x="684586" y="469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558308" y="2815830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89">
                  <a:moveTo>
                    <a:pt x="684586" y="469870"/>
                  </a:moveTo>
                  <a:lnTo>
                    <a:pt x="684586" y="1329331"/>
                  </a:lnTo>
                  <a:lnTo>
                    <a:pt x="0" y="859523"/>
                  </a:lnTo>
                  <a:lnTo>
                    <a:pt x="0" y="0"/>
                  </a:lnTo>
                  <a:lnTo>
                    <a:pt x="684586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558308" y="2294615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89">
                  <a:moveTo>
                    <a:pt x="0" y="0"/>
                  </a:moveTo>
                  <a:lnTo>
                    <a:pt x="0" y="859523"/>
                  </a:lnTo>
                  <a:lnTo>
                    <a:pt x="684586" y="1329394"/>
                  </a:lnTo>
                  <a:lnTo>
                    <a:pt x="684586" y="469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558308" y="2294615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89">
                  <a:moveTo>
                    <a:pt x="684586" y="469870"/>
                  </a:moveTo>
                  <a:lnTo>
                    <a:pt x="684586" y="1329394"/>
                  </a:lnTo>
                  <a:lnTo>
                    <a:pt x="0" y="859523"/>
                  </a:lnTo>
                  <a:lnTo>
                    <a:pt x="0" y="0"/>
                  </a:lnTo>
                  <a:lnTo>
                    <a:pt x="684586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73445" y="2337593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0"/>
                  </a:moveTo>
                  <a:lnTo>
                    <a:pt x="0" y="398993"/>
                  </a:lnTo>
                  <a:lnTo>
                    <a:pt x="0" y="1258516"/>
                  </a:lnTo>
                  <a:lnTo>
                    <a:pt x="806237" y="859523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973445" y="2337593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0"/>
                  </a:moveTo>
                  <a:lnTo>
                    <a:pt x="806237" y="859523"/>
                  </a:lnTo>
                  <a:lnTo>
                    <a:pt x="0" y="1258516"/>
                  </a:lnTo>
                  <a:lnTo>
                    <a:pt x="0" y="398993"/>
                  </a:lnTo>
                  <a:lnTo>
                    <a:pt x="806237" y="0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717267" y="1882308"/>
            <a:ext cx="7340101" cy="484518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3093" b="1" spc="-12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What</a:t>
            </a:r>
            <a:r>
              <a:rPr sz="3093" b="1" spc="-17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3093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are</a:t>
            </a:r>
            <a:r>
              <a:rPr sz="3093" b="1" spc="-17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3093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the</a:t>
            </a:r>
            <a:r>
              <a:rPr sz="3093" b="1" spc="-17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3093" b="1" spc="-2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building</a:t>
            </a:r>
            <a:r>
              <a:rPr sz="3093" b="1" spc="-17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3093" b="1" spc="-67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blocks</a:t>
            </a:r>
            <a:r>
              <a:rPr lang="en-GB" sz="3093" b="1" spc="-67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?</a:t>
            </a:r>
            <a:endParaRPr sz="2638" dirty="0">
              <a:latin typeface="Diploma Plus Jakarta"/>
              <a:cs typeface="Diploma Plus Jakarta"/>
            </a:endParaRPr>
          </a:p>
        </p:txBody>
      </p:sp>
      <p:sp>
        <p:nvSpPr>
          <p:cNvPr id="89" name="object 13">
            <a:extLst>
              <a:ext uri="{FF2B5EF4-FFF2-40B4-BE49-F238E27FC236}">
                <a16:creationId xmlns:a16="http://schemas.microsoft.com/office/drawing/2014/main" id="{DE43A8F9-101F-ECD5-80BD-A285085F001C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id="{09F68943-6CAC-F2D7-877A-35184A76294B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Sales Process</a:t>
            </a:r>
          </a:p>
        </p:txBody>
      </p:sp>
      <p:sp>
        <p:nvSpPr>
          <p:cNvPr id="91" name="object 8">
            <a:extLst>
              <a:ext uri="{FF2B5EF4-FFF2-40B4-BE49-F238E27FC236}">
                <a16:creationId xmlns:a16="http://schemas.microsoft.com/office/drawing/2014/main" id="{8E171372-788B-A8C3-439C-99A3E9A47ECC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92" name="object 9">
            <a:extLst>
              <a:ext uri="{FF2B5EF4-FFF2-40B4-BE49-F238E27FC236}">
                <a16:creationId xmlns:a16="http://schemas.microsoft.com/office/drawing/2014/main" id="{4F81E66A-AD47-B579-E36E-75E5B97081EB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93" name="object 84">
            <a:extLst>
              <a:ext uri="{FF2B5EF4-FFF2-40B4-BE49-F238E27FC236}">
                <a16:creationId xmlns:a16="http://schemas.microsoft.com/office/drawing/2014/main" id="{47E52583-1EE8-3406-BFDA-81715AF4C2F3}"/>
              </a:ext>
            </a:extLst>
          </p:cNvPr>
          <p:cNvSpPr txBox="1"/>
          <p:nvPr/>
        </p:nvSpPr>
        <p:spPr>
          <a:xfrm>
            <a:off x="829365" y="2487736"/>
            <a:ext cx="7340101" cy="2793932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534988" indent="-534988">
              <a:spcAft>
                <a:spcPts val="600"/>
              </a:spcAft>
              <a:buFont typeface="+mj-lt"/>
              <a:buAutoNum type="arabicPeriod"/>
            </a:pPr>
            <a:r>
              <a:rPr sz="26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Channel</a:t>
            </a:r>
            <a:endParaRPr sz="2600" dirty="0">
              <a:latin typeface="Diploma Plus Jakarta"/>
              <a:cs typeface="Diploma Plus Jakarta"/>
            </a:endParaRPr>
          </a:p>
          <a:p>
            <a:pPr marL="534988" indent="-534988">
              <a:spcAft>
                <a:spcPts val="600"/>
              </a:spcAft>
              <a:buAutoNum type="arabicPeriod"/>
            </a:pPr>
            <a:r>
              <a:rPr sz="2600" spc="-36" dirty="0">
                <a:solidFill>
                  <a:srgbClr val="6A0DD4"/>
                </a:solidFill>
                <a:latin typeface="Diploma Plus Jakarta"/>
                <a:cs typeface="Diploma Plus Jakarta"/>
              </a:rPr>
              <a:t>Lead</a:t>
            </a:r>
            <a:r>
              <a:rPr sz="2600" spc="-109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45" dirty="0">
                <a:solidFill>
                  <a:srgbClr val="6A0DD4"/>
                </a:solidFill>
                <a:latin typeface="Diploma Plus Jakarta"/>
                <a:cs typeface="Diploma Plus Jakarta"/>
              </a:rPr>
              <a:t>Generation</a:t>
            </a:r>
            <a:r>
              <a:rPr sz="2600" spc="-103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dirty="0">
                <a:solidFill>
                  <a:srgbClr val="6A0DD4"/>
                </a:solidFill>
                <a:latin typeface="Diploma Plus Jakarta"/>
                <a:cs typeface="Diploma Plus Jakarta"/>
              </a:rPr>
              <a:t>&amp;</a:t>
            </a:r>
            <a:r>
              <a:rPr sz="2600" spc="-100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Prospecting</a:t>
            </a:r>
            <a:endParaRPr sz="2600" dirty="0">
              <a:latin typeface="Diploma Plus Jakarta"/>
              <a:cs typeface="Diploma Plus Jakarta"/>
            </a:endParaRPr>
          </a:p>
          <a:p>
            <a:pPr marL="534988" indent="-534988">
              <a:spcAft>
                <a:spcPts val="600"/>
              </a:spcAft>
              <a:buAutoNum type="arabicPeriod"/>
            </a:pPr>
            <a:r>
              <a:rPr lang="en-GB" sz="2600" spc="-55" dirty="0">
                <a:solidFill>
                  <a:srgbClr val="6A0DD4"/>
                </a:solidFill>
                <a:latin typeface="Diploma Plus Jakarta"/>
                <a:cs typeface="Diploma Plus Jakarta"/>
              </a:rPr>
              <a:t>Sales</a:t>
            </a:r>
            <a:r>
              <a:rPr sz="2600" spc="-97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lang="en-GB" sz="26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Engagement </a:t>
            </a:r>
          </a:p>
          <a:p>
            <a:pPr marL="534988" indent="-534988">
              <a:spcAft>
                <a:spcPts val="600"/>
              </a:spcAft>
              <a:buAutoNum type="arabicPeriod"/>
            </a:pPr>
            <a:r>
              <a:rPr lang="en-GB" sz="26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Price</a:t>
            </a:r>
          </a:p>
          <a:p>
            <a:pPr marL="534988" indent="-534988">
              <a:spcAft>
                <a:spcPts val="600"/>
              </a:spcAft>
              <a:buAutoNum type="arabicPeriod"/>
            </a:pPr>
            <a:r>
              <a:rPr sz="26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Fulﬁlment</a:t>
            </a:r>
            <a:endParaRPr sz="2600" dirty="0">
              <a:latin typeface="Diploma Plus Jakarta"/>
              <a:cs typeface="Diploma Plus Jakarta"/>
            </a:endParaRPr>
          </a:p>
          <a:p>
            <a:pPr marL="534988" indent="-534988">
              <a:spcAft>
                <a:spcPts val="600"/>
              </a:spcAft>
              <a:buAutoNum type="arabicPeriod"/>
            </a:pPr>
            <a:r>
              <a:rPr sz="2600" spc="-55" dirty="0">
                <a:solidFill>
                  <a:srgbClr val="6A0DD4"/>
                </a:solidFill>
                <a:latin typeface="Diploma Plus Jakarta"/>
                <a:cs typeface="Diploma Plus Jakarta"/>
              </a:rPr>
              <a:t>Account</a:t>
            </a:r>
            <a:r>
              <a:rPr sz="2600" spc="-103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39" dirty="0">
                <a:solidFill>
                  <a:srgbClr val="6A0DD4"/>
                </a:solidFill>
                <a:latin typeface="Diploma Plus Jakarta"/>
                <a:cs typeface="Diploma Plus Jakarta"/>
              </a:rPr>
              <a:t>Management</a:t>
            </a:r>
            <a:r>
              <a:rPr sz="2600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dirty="0">
                <a:solidFill>
                  <a:srgbClr val="6A0DD4"/>
                </a:solidFill>
                <a:latin typeface="Diploma Plus Jakarta"/>
                <a:cs typeface="Diploma Plus Jakarta"/>
              </a:rPr>
              <a:t>&amp;</a:t>
            </a:r>
            <a:r>
              <a:rPr sz="2600" spc="-9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Nurturing</a:t>
            </a:r>
            <a:endParaRPr sz="2600" dirty="0">
              <a:latin typeface="Diploma Plus Jakarta"/>
              <a:cs typeface="Diploma Plus Jakarta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B8C2236-4A0C-614E-B970-DE21CB90B8AD}"/>
              </a:ext>
            </a:extLst>
          </p:cNvPr>
          <p:cNvGrpSpPr/>
          <p:nvPr/>
        </p:nvGrpSpPr>
        <p:grpSpPr>
          <a:xfrm>
            <a:off x="10387995" y="3146440"/>
            <a:ext cx="1320458" cy="2375375"/>
            <a:chOff x="10387995" y="3146440"/>
            <a:chExt cx="1320458" cy="2375375"/>
          </a:xfrm>
        </p:grpSpPr>
        <p:sp>
          <p:nvSpPr>
            <p:cNvPr id="97" name="object 6">
              <a:extLst>
                <a:ext uri="{FF2B5EF4-FFF2-40B4-BE49-F238E27FC236}">
                  <a16:creationId xmlns:a16="http://schemas.microsoft.com/office/drawing/2014/main" id="{25B0A671-FBC3-C8D5-94CB-AB516C4A0218}"/>
                </a:ext>
              </a:extLst>
            </p:cNvPr>
            <p:cNvSpPr/>
            <p:nvPr/>
          </p:nvSpPr>
          <p:spPr>
            <a:xfrm>
              <a:off x="11218266" y="4238016"/>
              <a:ext cx="490187" cy="762428"/>
            </a:xfrm>
            <a:custGeom>
              <a:avLst/>
              <a:gdLst/>
              <a:ahLst/>
              <a:cxnLst/>
              <a:rect l="l" t="t" r="r" b="b"/>
              <a:pathLst>
                <a:path w="808355" h="1257300">
                  <a:moveTo>
                    <a:pt x="808027" y="0"/>
                  </a:moveTo>
                  <a:lnTo>
                    <a:pt x="1790" y="397076"/>
                  </a:lnTo>
                  <a:lnTo>
                    <a:pt x="0" y="1257050"/>
                  </a:lnTo>
                  <a:lnTo>
                    <a:pt x="314" y="1257302"/>
                  </a:lnTo>
                  <a:lnTo>
                    <a:pt x="806237" y="860413"/>
                  </a:lnTo>
                  <a:lnTo>
                    <a:pt x="80802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7">
              <a:extLst>
                <a:ext uri="{FF2B5EF4-FFF2-40B4-BE49-F238E27FC236}">
                  <a16:creationId xmlns:a16="http://schemas.microsoft.com/office/drawing/2014/main" id="{9929226B-DE12-1DBD-EB30-992F2AB8406E}"/>
                </a:ext>
              </a:extLst>
            </p:cNvPr>
            <p:cNvSpPr/>
            <p:nvPr/>
          </p:nvSpPr>
          <p:spPr>
            <a:xfrm>
              <a:off x="11218266" y="4238016"/>
              <a:ext cx="490187" cy="762428"/>
            </a:xfrm>
            <a:custGeom>
              <a:avLst/>
              <a:gdLst/>
              <a:ahLst/>
              <a:cxnLst/>
              <a:rect l="l" t="t" r="r" b="b"/>
              <a:pathLst>
                <a:path w="808355" h="1257300">
                  <a:moveTo>
                    <a:pt x="808027" y="0"/>
                  </a:moveTo>
                  <a:lnTo>
                    <a:pt x="806237" y="860413"/>
                  </a:lnTo>
                  <a:lnTo>
                    <a:pt x="314" y="1257302"/>
                  </a:lnTo>
                  <a:lnTo>
                    <a:pt x="0" y="1257050"/>
                  </a:lnTo>
                  <a:lnTo>
                    <a:pt x="1790" y="397076"/>
                  </a:lnTo>
                  <a:lnTo>
                    <a:pt x="808027" y="0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8">
              <a:extLst>
                <a:ext uri="{FF2B5EF4-FFF2-40B4-BE49-F238E27FC236}">
                  <a16:creationId xmlns:a16="http://schemas.microsoft.com/office/drawing/2014/main" id="{528E0E41-8D53-9CD9-E0E1-A1C6A848B495}"/>
                </a:ext>
              </a:extLst>
            </p:cNvPr>
            <p:cNvSpPr/>
            <p:nvPr/>
          </p:nvSpPr>
          <p:spPr>
            <a:xfrm>
              <a:off x="10804211" y="3431370"/>
              <a:ext cx="490187" cy="762813"/>
            </a:xfrm>
            <a:custGeom>
              <a:avLst/>
              <a:gdLst/>
              <a:ahLst/>
              <a:cxnLst/>
              <a:rect l="l" t="t" r="r" b="b"/>
              <a:pathLst>
                <a:path w="808355" h="1257934">
                  <a:moveTo>
                    <a:pt x="808038" y="0"/>
                  </a:moveTo>
                  <a:lnTo>
                    <a:pt x="1790" y="397014"/>
                  </a:lnTo>
                  <a:lnTo>
                    <a:pt x="0" y="1257427"/>
                  </a:lnTo>
                  <a:lnTo>
                    <a:pt x="806247" y="860413"/>
                  </a:lnTo>
                  <a:lnTo>
                    <a:pt x="808038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">
              <a:extLst>
                <a:ext uri="{FF2B5EF4-FFF2-40B4-BE49-F238E27FC236}">
                  <a16:creationId xmlns:a16="http://schemas.microsoft.com/office/drawing/2014/main" id="{632FC5AA-5EF9-8776-1422-56725E16AA39}"/>
                </a:ext>
              </a:extLst>
            </p:cNvPr>
            <p:cNvSpPr/>
            <p:nvPr/>
          </p:nvSpPr>
          <p:spPr>
            <a:xfrm>
              <a:off x="10804211" y="3431370"/>
              <a:ext cx="490187" cy="762813"/>
            </a:xfrm>
            <a:custGeom>
              <a:avLst/>
              <a:gdLst/>
              <a:ahLst/>
              <a:cxnLst/>
              <a:rect l="l" t="t" r="r" b="b"/>
              <a:pathLst>
                <a:path w="808355" h="1257934">
                  <a:moveTo>
                    <a:pt x="808038" y="0"/>
                  </a:moveTo>
                  <a:lnTo>
                    <a:pt x="806247" y="860413"/>
                  </a:lnTo>
                  <a:lnTo>
                    <a:pt x="0" y="1257427"/>
                  </a:lnTo>
                  <a:lnTo>
                    <a:pt x="1790" y="397014"/>
                  </a:lnTo>
                  <a:lnTo>
                    <a:pt x="808038" y="0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">
              <a:extLst>
                <a:ext uri="{FF2B5EF4-FFF2-40B4-BE49-F238E27FC236}">
                  <a16:creationId xmlns:a16="http://schemas.microsoft.com/office/drawing/2014/main" id="{51262406-CFE7-46E9-3D55-4E0A249A99A3}"/>
                </a:ext>
              </a:extLst>
            </p:cNvPr>
            <p:cNvSpPr/>
            <p:nvPr/>
          </p:nvSpPr>
          <p:spPr>
            <a:xfrm>
              <a:off x="10390163" y="3146440"/>
              <a:ext cx="904132" cy="525998"/>
            </a:xfrm>
            <a:custGeom>
              <a:avLst/>
              <a:gdLst/>
              <a:ahLst/>
              <a:cxnLst/>
              <a:rect l="l" t="t" r="r" b="b"/>
              <a:pathLst>
                <a:path w="1490980" h="867410">
                  <a:moveTo>
                    <a:pt x="806247" y="0"/>
                  </a:moveTo>
                  <a:lnTo>
                    <a:pt x="0" y="397076"/>
                  </a:lnTo>
                  <a:lnTo>
                    <a:pt x="684586" y="866884"/>
                  </a:lnTo>
                  <a:lnTo>
                    <a:pt x="1490834" y="469870"/>
                  </a:lnTo>
                  <a:lnTo>
                    <a:pt x="80624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1">
              <a:extLst>
                <a:ext uri="{FF2B5EF4-FFF2-40B4-BE49-F238E27FC236}">
                  <a16:creationId xmlns:a16="http://schemas.microsoft.com/office/drawing/2014/main" id="{ABBC91E7-53C6-B9DB-71DC-4F67B47597D5}"/>
                </a:ext>
              </a:extLst>
            </p:cNvPr>
            <p:cNvSpPr/>
            <p:nvPr/>
          </p:nvSpPr>
          <p:spPr>
            <a:xfrm>
              <a:off x="10390163" y="3146440"/>
              <a:ext cx="904132" cy="525998"/>
            </a:xfrm>
            <a:custGeom>
              <a:avLst/>
              <a:gdLst/>
              <a:ahLst/>
              <a:cxnLst/>
              <a:rect l="l" t="t" r="r" b="b"/>
              <a:pathLst>
                <a:path w="1490980" h="867410">
                  <a:moveTo>
                    <a:pt x="1490834" y="469870"/>
                  </a:moveTo>
                  <a:lnTo>
                    <a:pt x="684586" y="866884"/>
                  </a:lnTo>
                  <a:lnTo>
                    <a:pt x="0" y="397076"/>
                  </a:lnTo>
                  <a:lnTo>
                    <a:pt x="139053" y="328576"/>
                  </a:lnTo>
                  <a:lnTo>
                    <a:pt x="806247" y="0"/>
                  </a:lnTo>
                  <a:lnTo>
                    <a:pt x="1490834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2">
              <a:extLst>
                <a:ext uri="{FF2B5EF4-FFF2-40B4-BE49-F238E27FC236}">
                  <a16:creationId xmlns:a16="http://schemas.microsoft.com/office/drawing/2014/main" id="{2ABE8194-C011-94D8-CA67-C46684976945}"/>
                </a:ext>
              </a:extLst>
            </p:cNvPr>
            <p:cNvSpPr/>
            <p:nvPr/>
          </p:nvSpPr>
          <p:spPr>
            <a:xfrm>
              <a:off x="10804217" y="3953128"/>
              <a:ext cx="904132" cy="525998"/>
            </a:xfrm>
            <a:custGeom>
              <a:avLst/>
              <a:gdLst/>
              <a:ahLst/>
              <a:cxnLst/>
              <a:rect l="l" t="t" r="r" b="b"/>
              <a:pathLst>
                <a:path w="1490980" h="867409">
                  <a:moveTo>
                    <a:pt x="806237" y="0"/>
                  </a:moveTo>
                  <a:lnTo>
                    <a:pt x="0" y="397014"/>
                  </a:lnTo>
                  <a:lnTo>
                    <a:pt x="684586" y="866874"/>
                  </a:lnTo>
                  <a:lnTo>
                    <a:pt x="1490823" y="469797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3">
              <a:extLst>
                <a:ext uri="{FF2B5EF4-FFF2-40B4-BE49-F238E27FC236}">
                  <a16:creationId xmlns:a16="http://schemas.microsoft.com/office/drawing/2014/main" id="{30D94C0D-C154-5D0E-9D6B-4EEE866D7F9C}"/>
                </a:ext>
              </a:extLst>
            </p:cNvPr>
            <p:cNvSpPr/>
            <p:nvPr/>
          </p:nvSpPr>
          <p:spPr>
            <a:xfrm>
              <a:off x="10804217" y="3953128"/>
              <a:ext cx="904132" cy="525998"/>
            </a:xfrm>
            <a:custGeom>
              <a:avLst/>
              <a:gdLst/>
              <a:ahLst/>
              <a:cxnLst/>
              <a:rect l="l" t="t" r="r" b="b"/>
              <a:pathLst>
                <a:path w="1490980" h="867409">
                  <a:moveTo>
                    <a:pt x="806237" y="0"/>
                  </a:moveTo>
                  <a:lnTo>
                    <a:pt x="1490823" y="469797"/>
                  </a:lnTo>
                  <a:lnTo>
                    <a:pt x="684586" y="866874"/>
                  </a:lnTo>
                  <a:lnTo>
                    <a:pt x="0" y="397014"/>
                  </a:lnTo>
                  <a:lnTo>
                    <a:pt x="806237" y="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4">
              <a:extLst>
                <a:ext uri="{FF2B5EF4-FFF2-40B4-BE49-F238E27FC236}">
                  <a16:creationId xmlns:a16="http://schemas.microsoft.com/office/drawing/2014/main" id="{CAC695D2-3652-85C8-51B2-34EA01129C75}"/>
                </a:ext>
              </a:extLst>
            </p:cNvPr>
            <p:cNvSpPr/>
            <p:nvPr/>
          </p:nvSpPr>
          <p:spPr>
            <a:xfrm>
              <a:off x="10803129" y="4193874"/>
              <a:ext cx="416255" cy="806710"/>
            </a:xfrm>
            <a:custGeom>
              <a:avLst/>
              <a:gdLst/>
              <a:ahLst/>
              <a:cxnLst/>
              <a:rect l="l" t="t" r="r" b="b"/>
              <a:pathLst>
                <a:path w="686434" h="1330325">
                  <a:moveTo>
                    <a:pt x="1790" y="0"/>
                  </a:moveTo>
                  <a:lnTo>
                    <a:pt x="0" y="859973"/>
                  </a:lnTo>
                  <a:lnTo>
                    <a:pt x="684586" y="1329844"/>
                  </a:lnTo>
                  <a:lnTo>
                    <a:pt x="686377" y="46987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5">
              <a:extLst>
                <a:ext uri="{FF2B5EF4-FFF2-40B4-BE49-F238E27FC236}">
                  <a16:creationId xmlns:a16="http://schemas.microsoft.com/office/drawing/2014/main" id="{7E8B70DE-F234-7205-F417-1B24C886428A}"/>
                </a:ext>
              </a:extLst>
            </p:cNvPr>
            <p:cNvSpPr/>
            <p:nvPr/>
          </p:nvSpPr>
          <p:spPr>
            <a:xfrm>
              <a:off x="10803129" y="4193874"/>
              <a:ext cx="416255" cy="806710"/>
            </a:xfrm>
            <a:custGeom>
              <a:avLst/>
              <a:gdLst/>
              <a:ahLst/>
              <a:cxnLst/>
              <a:rect l="l" t="t" r="r" b="b"/>
              <a:pathLst>
                <a:path w="686434" h="1330325">
                  <a:moveTo>
                    <a:pt x="686377" y="469870"/>
                  </a:moveTo>
                  <a:lnTo>
                    <a:pt x="684586" y="1329844"/>
                  </a:lnTo>
                  <a:lnTo>
                    <a:pt x="890" y="860612"/>
                  </a:lnTo>
                  <a:lnTo>
                    <a:pt x="0" y="859973"/>
                  </a:lnTo>
                  <a:lnTo>
                    <a:pt x="1790" y="0"/>
                  </a:lnTo>
                  <a:lnTo>
                    <a:pt x="686377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6">
              <a:extLst>
                <a:ext uri="{FF2B5EF4-FFF2-40B4-BE49-F238E27FC236}">
                  <a16:creationId xmlns:a16="http://schemas.microsoft.com/office/drawing/2014/main" id="{69F5714E-49F0-552B-8D3A-29D27F60FBFA}"/>
                </a:ext>
              </a:extLst>
            </p:cNvPr>
            <p:cNvSpPr/>
            <p:nvPr/>
          </p:nvSpPr>
          <p:spPr>
            <a:xfrm>
              <a:off x="11218457" y="4759772"/>
              <a:ext cx="489032" cy="762043"/>
            </a:xfrm>
            <a:custGeom>
              <a:avLst/>
              <a:gdLst/>
              <a:ahLst/>
              <a:cxnLst/>
              <a:rect l="l" t="t" r="r" b="b"/>
              <a:pathLst>
                <a:path w="806450" h="1256665">
                  <a:moveTo>
                    <a:pt x="805923" y="0"/>
                  </a:moveTo>
                  <a:lnTo>
                    <a:pt x="0" y="396888"/>
                  </a:lnTo>
                  <a:lnTo>
                    <a:pt x="575" y="397275"/>
                  </a:lnTo>
                  <a:lnTo>
                    <a:pt x="575" y="1256087"/>
                  </a:lnTo>
                  <a:lnTo>
                    <a:pt x="804132" y="860424"/>
                  </a:lnTo>
                  <a:lnTo>
                    <a:pt x="805923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7">
              <a:extLst>
                <a:ext uri="{FF2B5EF4-FFF2-40B4-BE49-F238E27FC236}">
                  <a16:creationId xmlns:a16="http://schemas.microsoft.com/office/drawing/2014/main" id="{30E24363-C335-123C-AF68-7D089FF0813C}"/>
                </a:ext>
              </a:extLst>
            </p:cNvPr>
            <p:cNvSpPr/>
            <p:nvPr/>
          </p:nvSpPr>
          <p:spPr>
            <a:xfrm>
              <a:off x="11218457" y="4759772"/>
              <a:ext cx="489032" cy="762043"/>
            </a:xfrm>
            <a:custGeom>
              <a:avLst/>
              <a:gdLst/>
              <a:ahLst/>
              <a:cxnLst/>
              <a:rect l="l" t="t" r="r" b="b"/>
              <a:pathLst>
                <a:path w="806450" h="1256665">
                  <a:moveTo>
                    <a:pt x="0" y="396888"/>
                  </a:moveTo>
                  <a:lnTo>
                    <a:pt x="805923" y="0"/>
                  </a:lnTo>
                  <a:lnTo>
                    <a:pt x="804132" y="860424"/>
                  </a:lnTo>
                  <a:lnTo>
                    <a:pt x="575" y="1256087"/>
                  </a:lnTo>
                  <a:lnTo>
                    <a:pt x="575" y="397275"/>
                  </a:lnTo>
                  <a:lnTo>
                    <a:pt x="0" y="396888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8">
              <a:extLst>
                <a:ext uri="{FF2B5EF4-FFF2-40B4-BE49-F238E27FC236}">
                  <a16:creationId xmlns:a16="http://schemas.microsoft.com/office/drawing/2014/main" id="{DFA6D9DC-CBB1-002A-91AB-CF2C349E2311}"/>
                </a:ext>
              </a:extLst>
            </p:cNvPr>
            <p:cNvSpPr/>
            <p:nvPr/>
          </p:nvSpPr>
          <p:spPr>
            <a:xfrm>
              <a:off x="10389081" y="3387233"/>
              <a:ext cx="416255" cy="806710"/>
            </a:xfrm>
            <a:custGeom>
              <a:avLst/>
              <a:gdLst/>
              <a:ahLst/>
              <a:cxnLst/>
              <a:rect l="l" t="t" r="r" b="b"/>
              <a:pathLst>
                <a:path w="686434" h="1330325">
                  <a:moveTo>
                    <a:pt x="1790" y="0"/>
                  </a:moveTo>
                  <a:lnTo>
                    <a:pt x="0" y="860350"/>
                  </a:lnTo>
                  <a:lnTo>
                    <a:pt x="684586" y="1330210"/>
                  </a:lnTo>
                  <a:lnTo>
                    <a:pt x="686377" y="469797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9">
              <a:extLst>
                <a:ext uri="{FF2B5EF4-FFF2-40B4-BE49-F238E27FC236}">
                  <a16:creationId xmlns:a16="http://schemas.microsoft.com/office/drawing/2014/main" id="{71D5B8A2-6059-174A-AB12-C8DC7CC2808C}"/>
                </a:ext>
              </a:extLst>
            </p:cNvPr>
            <p:cNvSpPr/>
            <p:nvPr/>
          </p:nvSpPr>
          <p:spPr>
            <a:xfrm>
              <a:off x="10389081" y="3387233"/>
              <a:ext cx="416255" cy="806710"/>
            </a:xfrm>
            <a:custGeom>
              <a:avLst/>
              <a:gdLst/>
              <a:ahLst/>
              <a:cxnLst/>
              <a:rect l="l" t="t" r="r" b="b"/>
              <a:pathLst>
                <a:path w="686434" h="1330325">
                  <a:moveTo>
                    <a:pt x="686377" y="469797"/>
                  </a:moveTo>
                  <a:lnTo>
                    <a:pt x="684586" y="1330210"/>
                  </a:lnTo>
                  <a:lnTo>
                    <a:pt x="0" y="860350"/>
                  </a:lnTo>
                  <a:lnTo>
                    <a:pt x="1664" y="50909"/>
                  </a:lnTo>
                  <a:lnTo>
                    <a:pt x="1790" y="0"/>
                  </a:lnTo>
                  <a:lnTo>
                    <a:pt x="686377" y="469797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20">
              <a:extLst>
                <a:ext uri="{FF2B5EF4-FFF2-40B4-BE49-F238E27FC236}">
                  <a16:creationId xmlns:a16="http://schemas.microsoft.com/office/drawing/2014/main" id="{68E3E21A-8C08-B4BF-FD9E-B2234E5F65A6}"/>
                </a:ext>
              </a:extLst>
            </p:cNvPr>
            <p:cNvSpPr/>
            <p:nvPr/>
          </p:nvSpPr>
          <p:spPr>
            <a:xfrm>
              <a:off x="10387995" y="3908947"/>
              <a:ext cx="416255" cy="806710"/>
            </a:xfrm>
            <a:custGeom>
              <a:avLst/>
              <a:gdLst/>
              <a:ahLst/>
              <a:cxnLst/>
              <a:rect l="l" t="t" r="r" b="b"/>
              <a:pathLst>
                <a:path w="686434" h="1330325">
                  <a:moveTo>
                    <a:pt x="1790" y="0"/>
                  </a:moveTo>
                  <a:lnTo>
                    <a:pt x="0" y="859973"/>
                  </a:lnTo>
                  <a:lnTo>
                    <a:pt x="684586" y="1329844"/>
                  </a:lnTo>
                  <a:lnTo>
                    <a:pt x="686377" y="46987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21">
              <a:extLst>
                <a:ext uri="{FF2B5EF4-FFF2-40B4-BE49-F238E27FC236}">
                  <a16:creationId xmlns:a16="http://schemas.microsoft.com/office/drawing/2014/main" id="{CC84A004-2C18-FC77-E981-7B2F65759F64}"/>
                </a:ext>
              </a:extLst>
            </p:cNvPr>
            <p:cNvSpPr/>
            <p:nvPr/>
          </p:nvSpPr>
          <p:spPr>
            <a:xfrm>
              <a:off x="10387995" y="3908947"/>
              <a:ext cx="416255" cy="806710"/>
            </a:xfrm>
            <a:custGeom>
              <a:avLst/>
              <a:gdLst/>
              <a:ahLst/>
              <a:cxnLst/>
              <a:rect l="l" t="t" r="r" b="b"/>
              <a:pathLst>
                <a:path w="686434" h="1330325">
                  <a:moveTo>
                    <a:pt x="686377" y="469870"/>
                  </a:moveTo>
                  <a:lnTo>
                    <a:pt x="684586" y="1329844"/>
                  </a:lnTo>
                  <a:lnTo>
                    <a:pt x="963" y="860612"/>
                  </a:lnTo>
                  <a:lnTo>
                    <a:pt x="0" y="859973"/>
                  </a:lnTo>
                  <a:lnTo>
                    <a:pt x="1664" y="50982"/>
                  </a:lnTo>
                  <a:lnTo>
                    <a:pt x="1790" y="0"/>
                  </a:lnTo>
                  <a:lnTo>
                    <a:pt x="686377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3" name="object 5">
            <a:extLst>
              <a:ext uri="{FF2B5EF4-FFF2-40B4-BE49-F238E27FC236}">
                <a16:creationId xmlns:a16="http://schemas.microsoft.com/office/drawing/2014/main" id="{5B7C61B1-AC91-E269-A017-0F187ED057D8}"/>
              </a:ext>
            </a:extLst>
          </p:cNvPr>
          <p:cNvGrpSpPr/>
          <p:nvPr/>
        </p:nvGrpSpPr>
        <p:grpSpPr>
          <a:xfrm>
            <a:off x="8011468" y="4378755"/>
            <a:ext cx="1894903" cy="1829827"/>
            <a:chOff x="13210799" y="7220892"/>
            <a:chExt cx="3124835" cy="3017520"/>
          </a:xfrm>
        </p:grpSpPr>
        <p:sp>
          <p:nvSpPr>
            <p:cNvPr id="114" name="object 6">
              <a:extLst>
                <a:ext uri="{FF2B5EF4-FFF2-40B4-BE49-F238E27FC236}">
                  <a16:creationId xmlns:a16="http://schemas.microsoft.com/office/drawing/2014/main" id="{F89B77EC-1CEA-8BD5-280D-BDF8EDDF093A}"/>
                </a:ext>
              </a:extLst>
            </p:cNvPr>
            <p:cNvSpPr/>
            <p:nvPr/>
          </p:nvSpPr>
          <p:spPr>
            <a:xfrm>
              <a:off x="15518346" y="7701162"/>
              <a:ext cx="806450" cy="1258570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0"/>
                  </a:moveTo>
                  <a:lnTo>
                    <a:pt x="0" y="398993"/>
                  </a:lnTo>
                  <a:lnTo>
                    <a:pt x="0" y="1258516"/>
                  </a:lnTo>
                  <a:lnTo>
                    <a:pt x="806237" y="859523"/>
                  </a:lnTo>
                  <a:lnTo>
                    <a:pt x="806237" y="836686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7">
              <a:extLst>
                <a:ext uri="{FF2B5EF4-FFF2-40B4-BE49-F238E27FC236}">
                  <a16:creationId xmlns:a16="http://schemas.microsoft.com/office/drawing/2014/main" id="{A3510886-188C-4D95-C811-FECA3E34F4C6}"/>
                </a:ext>
              </a:extLst>
            </p:cNvPr>
            <p:cNvSpPr/>
            <p:nvPr/>
          </p:nvSpPr>
          <p:spPr>
            <a:xfrm>
              <a:off x="15518346" y="7701162"/>
              <a:ext cx="806450" cy="1258570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836686"/>
                  </a:moveTo>
                  <a:lnTo>
                    <a:pt x="806237" y="859523"/>
                  </a:lnTo>
                  <a:lnTo>
                    <a:pt x="0" y="1258516"/>
                  </a:lnTo>
                  <a:lnTo>
                    <a:pt x="0" y="398993"/>
                  </a:lnTo>
                  <a:lnTo>
                    <a:pt x="806237" y="0"/>
                  </a:lnTo>
                  <a:lnTo>
                    <a:pt x="806237" y="836686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8">
              <a:extLst>
                <a:ext uri="{FF2B5EF4-FFF2-40B4-BE49-F238E27FC236}">
                  <a16:creationId xmlns:a16="http://schemas.microsoft.com/office/drawing/2014/main" id="{51027060-65AB-9F6E-7FB0-57C1012AE59F}"/>
                </a:ext>
              </a:extLst>
            </p:cNvPr>
            <p:cNvSpPr/>
            <p:nvPr/>
          </p:nvSpPr>
          <p:spPr>
            <a:xfrm>
              <a:off x="14833759" y="7231363"/>
              <a:ext cx="1490980" cy="869315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806237" y="0"/>
                  </a:moveTo>
                  <a:lnTo>
                    <a:pt x="0" y="398930"/>
                  </a:lnTo>
                  <a:lnTo>
                    <a:pt x="684586" y="868790"/>
                  </a:lnTo>
                  <a:lnTo>
                    <a:pt x="1490823" y="469797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9">
              <a:extLst>
                <a:ext uri="{FF2B5EF4-FFF2-40B4-BE49-F238E27FC236}">
                  <a16:creationId xmlns:a16="http://schemas.microsoft.com/office/drawing/2014/main" id="{6F571931-337F-60D8-8532-6137D6DB3419}"/>
                </a:ext>
              </a:extLst>
            </p:cNvPr>
            <p:cNvSpPr/>
            <p:nvPr/>
          </p:nvSpPr>
          <p:spPr>
            <a:xfrm>
              <a:off x="14833759" y="7231363"/>
              <a:ext cx="1490980" cy="869315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1490823" y="469797"/>
                  </a:moveTo>
                  <a:lnTo>
                    <a:pt x="684586" y="868790"/>
                  </a:lnTo>
                  <a:lnTo>
                    <a:pt x="0" y="398930"/>
                  </a:lnTo>
                  <a:lnTo>
                    <a:pt x="806237" y="0"/>
                  </a:lnTo>
                  <a:lnTo>
                    <a:pt x="826194" y="13685"/>
                  </a:lnTo>
                  <a:lnTo>
                    <a:pt x="1490823" y="469797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0">
              <a:extLst>
                <a:ext uri="{FF2B5EF4-FFF2-40B4-BE49-F238E27FC236}">
                  <a16:creationId xmlns:a16="http://schemas.microsoft.com/office/drawing/2014/main" id="{1D38525E-7F16-8CBC-79F6-14BF3663108D}"/>
                </a:ext>
              </a:extLst>
            </p:cNvPr>
            <p:cNvSpPr/>
            <p:nvPr/>
          </p:nvSpPr>
          <p:spPr>
            <a:xfrm>
              <a:off x="14712094" y="8100155"/>
              <a:ext cx="806450" cy="920115"/>
            </a:xfrm>
            <a:custGeom>
              <a:avLst/>
              <a:gdLst/>
              <a:ahLst/>
              <a:cxnLst/>
              <a:rect l="l" t="t" r="r" b="b"/>
              <a:pathLst>
                <a:path w="806450" h="920115">
                  <a:moveTo>
                    <a:pt x="806247" y="0"/>
                  </a:moveTo>
                  <a:lnTo>
                    <a:pt x="0" y="398930"/>
                  </a:lnTo>
                  <a:lnTo>
                    <a:pt x="684586" y="868800"/>
                  </a:lnTo>
                  <a:lnTo>
                    <a:pt x="684586" y="919710"/>
                  </a:lnTo>
                  <a:lnTo>
                    <a:pt x="806247" y="859523"/>
                  </a:lnTo>
                  <a:lnTo>
                    <a:pt x="80624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">
              <a:extLst>
                <a:ext uri="{FF2B5EF4-FFF2-40B4-BE49-F238E27FC236}">
                  <a16:creationId xmlns:a16="http://schemas.microsoft.com/office/drawing/2014/main" id="{75C4C7DC-5BB5-4CC9-6333-D47EA3025A75}"/>
                </a:ext>
              </a:extLst>
            </p:cNvPr>
            <p:cNvSpPr/>
            <p:nvPr/>
          </p:nvSpPr>
          <p:spPr>
            <a:xfrm>
              <a:off x="14712094" y="8100155"/>
              <a:ext cx="806450" cy="920115"/>
            </a:xfrm>
            <a:custGeom>
              <a:avLst/>
              <a:gdLst/>
              <a:ahLst/>
              <a:cxnLst/>
              <a:rect l="l" t="t" r="r" b="b"/>
              <a:pathLst>
                <a:path w="806450" h="920115">
                  <a:moveTo>
                    <a:pt x="806247" y="0"/>
                  </a:moveTo>
                  <a:lnTo>
                    <a:pt x="806247" y="859523"/>
                  </a:lnTo>
                  <a:lnTo>
                    <a:pt x="684586" y="919710"/>
                  </a:lnTo>
                  <a:lnTo>
                    <a:pt x="684586" y="868800"/>
                  </a:lnTo>
                  <a:lnTo>
                    <a:pt x="0" y="398930"/>
                  </a:lnTo>
                  <a:lnTo>
                    <a:pt x="806247" y="0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">
              <a:extLst>
                <a:ext uri="{FF2B5EF4-FFF2-40B4-BE49-F238E27FC236}">
                  <a16:creationId xmlns:a16="http://schemas.microsoft.com/office/drawing/2014/main" id="{BFD20AFF-2BED-4D30-425C-BF53A3429D64}"/>
                </a:ext>
              </a:extLst>
            </p:cNvPr>
            <p:cNvSpPr/>
            <p:nvPr/>
          </p:nvSpPr>
          <p:spPr>
            <a:xfrm>
              <a:off x="14027507" y="7630285"/>
              <a:ext cx="1490980" cy="869315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806247" y="0"/>
                  </a:moveTo>
                  <a:lnTo>
                    <a:pt x="0" y="398940"/>
                  </a:lnTo>
                  <a:lnTo>
                    <a:pt x="684586" y="868800"/>
                  </a:lnTo>
                  <a:lnTo>
                    <a:pt x="1490834" y="469870"/>
                  </a:lnTo>
                  <a:lnTo>
                    <a:pt x="80624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3">
              <a:extLst>
                <a:ext uri="{FF2B5EF4-FFF2-40B4-BE49-F238E27FC236}">
                  <a16:creationId xmlns:a16="http://schemas.microsoft.com/office/drawing/2014/main" id="{FA17AD8C-255A-0A19-22DF-81FAF6300F10}"/>
                </a:ext>
              </a:extLst>
            </p:cNvPr>
            <p:cNvSpPr/>
            <p:nvPr/>
          </p:nvSpPr>
          <p:spPr>
            <a:xfrm>
              <a:off x="14027507" y="7630285"/>
              <a:ext cx="1490980" cy="869315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1490834" y="469870"/>
                  </a:moveTo>
                  <a:lnTo>
                    <a:pt x="684586" y="868800"/>
                  </a:lnTo>
                  <a:lnTo>
                    <a:pt x="0" y="398940"/>
                  </a:lnTo>
                  <a:lnTo>
                    <a:pt x="806247" y="0"/>
                  </a:lnTo>
                  <a:lnTo>
                    <a:pt x="1490834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4">
              <a:extLst>
                <a:ext uri="{FF2B5EF4-FFF2-40B4-BE49-F238E27FC236}">
                  <a16:creationId xmlns:a16="http://schemas.microsoft.com/office/drawing/2014/main" id="{2246647D-6884-C50D-981C-07E675393320}"/>
                </a:ext>
              </a:extLst>
            </p:cNvPr>
            <p:cNvSpPr/>
            <p:nvPr/>
          </p:nvSpPr>
          <p:spPr>
            <a:xfrm>
              <a:off x="14590437" y="8968957"/>
              <a:ext cx="806450" cy="1258570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47" y="0"/>
                  </a:moveTo>
                  <a:lnTo>
                    <a:pt x="0" y="398930"/>
                  </a:lnTo>
                  <a:lnTo>
                    <a:pt x="0" y="1258453"/>
                  </a:lnTo>
                  <a:lnTo>
                    <a:pt x="806247" y="859450"/>
                  </a:lnTo>
                  <a:lnTo>
                    <a:pt x="806247" y="50909"/>
                  </a:lnTo>
                  <a:lnTo>
                    <a:pt x="80624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5">
              <a:extLst>
                <a:ext uri="{FF2B5EF4-FFF2-40B4-BE49-F238E27FC236}">
                  <a16:creationId xmlns:a16="http://schemas.microsoft.com/office/drawing/2014/main" id="{4052BB31-CF0E-17B8-56DB-08EFAC8394C0}"/>
                </a:ext>
              </a:extLst>
            </p:cNvPr>
            <p:cNvSpPr/>
            <p:nvPr/>
          </p:nvSpPr>
          <p:spPr>
            <a:xfrm>
              <a:off x="14590437" y="8968957"/>
              <a:ext cx="806450" cy="1258570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47" y="50909"/>
                  </a:moveTo>
                  <a:lnTo>
                    <a:pt x="806247" y="859450"/>
                  </a:lnTo>
                  <a:lnTo>
                    <a:pt x="0" y="1258453"/>
                  </a:lnTo>
                  <a:lnTo>
                    <a:pt x="0" y="398930"/>
                  </a:lnTo>
                  <a:lnTo>
                    <a:pt x="806247" y="0"/>
                  </a:lnTo>
                  <a:lnTo>
                    <a:pt x="806247" y="50909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6">
              <a:extLst>
                <a:ext uri="{FF2B5EF4-FFF2-40B4-BE49-F238E27FC236}">
                  <a16:creationId xmlns:a16="http://schemas.microsoft.com/office/drawing/2014/main" id="{EAC9646E-6C96-B368-651F-390DFCA240E0}"/>
                </a:ext>
              </a:extLst>
            </p:cNvPr>
            <p:cNvSpPr/>
            <p:nvPr/>
          </p:nvSpPr>
          <p:spPr>
            <a:xfrm>
              <a:off x="13905861" y="8499082"/>
              <a:ext cx="1490980" cy="869315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806237" y="0"/>
                  </a:moveTo>
                  <a:lnTo>
                    <a:pt x="0" y="398940"/>
                  </a:lnTo>
                  <a:lnTo>
                    <a:pt x="684576" y="868800"/>
                  </a:lnTo>
                  <a:lnTo>
                    <a:pt x="1490823" y="469870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7">
              <a:extLst>
                <a:ext uri="{FF2B5EF4-FFF2-40B4-BE49-F238E27FC236}">
                  <a16:creationId xmlns:a16="http://schemas.microsoft.com/office/drawing/2014/main" id="{03269DB8-2ED6-13EA-3529-1386A43BA834}"/>
                </a:ext>
              </a:extLst>
            </p:cNvPr>
            <p:cNvSpPr/>
            <p:nvPr/>
          </p:nvSpPr>
          <p:spPr>
            <a:xfrm>
              <a:off x="13905861" y="8499082"/>
              <a:ext cx="1490980" cy="869315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1490823" y="469870"/>
                  </a:moveTo>
                  <a:lnTo>
                    <a:pt x="684576" y="868800"/>
                  </a:lnTo>
                  <a:lnTo>
                    <a:pt x="0" y="398940"/>
                  </a:lnTo>
                  <a:lnTo>
                    <a:pt x="806237" y="0"/>
                  </a:lnTo>
                  <a:lnTo>
                    <a:pt x="1490823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8">
              <a:extLst>
                <a:ext uri="{FF2B5EF4-FFF2-40B4-BE49-F238E27FC236}">
                  <a16:creationId xmlns:a16="http://schemas.microsoft.com/office/drawing/2014/main" id="{3F7C2314-36E7-DE2F-A3EE-C302CB527EF8}"/>
                </a:ext>
              </a:extLst>
            </p:cNvPr>
            <p:cNvSpPr/>
            <p:nvPr/>
          </p:nvSpPr>
          <p:spPr>
            <a:xfrm>
              <a:off x="13221274" y="8029217"/>
              <a:ext cx="1490980" cy="869315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806237" y="0"/>
                  </a:moveTo>
                  <a:lnTo>
                    <a:pt x="0" y="399003"/>
                  </a:lnTo>
                  <a:lnTo>
                    <a:pt x="684586" y="868800"/>
                  </a:lnTo>
                  <a:lnTo>
                    <a:pt x="1490823" y="469870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9">
              <a:extLst>
                <a:ext uri="{FF2B5EF4-FFF2-40B4-BE49-F238E27FC236}">
                  <a16:creationId xmlns:a16="http://schemas.microsoft.com/office/drawing/2014/main" id="{2A8DDF8C-9203-278E-B3E9-333B62BB3F36}"/>
                </a:ext>
              </a:extLst>
            </p:cNvPr>
            <p:cNvSpPr/>
            <p:nvPr/>
          </p:nvSpPr>
          <p:spPr>
            <a:xfrm>
              <a:off x="13221274" y="8029217"/>
              <a:ext cx="1490980" cy="869315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1490823" y="469870"/>
                  </a:moveTo>
                  <a:lnTo>
                    <a:pt x="684586" y="868800"/>
                  </a:lnTo>
                  <a:lnTo>
                    <a:pt x="0" y="399003"/>
                  </a:lnTo>
                  <a:lnTo>
                    <a:pt x="121650" y="338743"/>
                  </a:lnTo>
                  <a:lnTo>
                    <a:pt x="806237" y="0"/>
                  </a:lnTo>
                  <a:lnTo>
                    <a:pt x="1490823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20">
              <a:extLst>
                <a:ext uri="{FF2B5EF4-FFF2-40B4-BE49-F238E27FC236}">
                  <a16:creationId xmlns:a16="http://schemas.microsoft.com/office/drawing/2014/main" id="{BEF685E8-B98B-8C67-D5BB-BB9A1D7759DC}"/>
                </a:ext>
              </a:extLst>
            </p:cNvPr>
            <p:cNvSpPr/>
            <p:nvPr/>
          </p:nvSpPr>
          <p:spPr>
            <a:xfrm>
              <a:off x="13905856" y="8898014"/>
              <a:ext cx="685165" cy="1329690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0" y="0"/>
                  </a:moveTo>
                  <a:lnTo>
                    <a:pt x="0" y="859523"/>
                  </a:lnTo>
                  <a:lnTo>
                    <a:pt x="684586" y="1329394"/>
                  </a:lnTo>
                  <a:lnTo>
                    <a:pt x="684586" y="469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21">
              <a:extLst>
                <a:ext uri="{FF2B5EF4-FFF2-40B4-BE49-F238E27FC236}">
                  <a16:creationId xmlns:a16="http://schemas.microsoft.com/office/drawing/2014/main" id="{80EFFC2B-E765-7DD6-7482-7B2F7AC6AE13}"/>
                </a:ext>
              </a:extLst>
            </p:cNvPr>
            <p:cNvSpPr/>
            <p:nvPr/>
          </p:nvSpPr>
          <p:spPr>
            <a:xfrm>
              <a:off x="13905856" y="8898014"/>
              <a:ext cx="685165" cy="1329690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684586" y="469870"/>
                  </a:moveTo>
                  <a:lnTo>
                    <a:pt x="684586" y="1329394"/>
                  </a:lnTo>
                  <a:lnTo>
                    <a:pt x="0" y="859523"/>
                  </a:lnTo>
                  <a:lnTo>
                    <a:pt x="0" y="0"/>
                  </a:lnTo>
                  <a:lnTo>
                    <a:pt x="684586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22">
              <a:extLst>
                <a:ext uri="{FF2B5EF4-FFF2-40B4-BE49-F238E27FC236}">
                  <a16:creationId xmlns:a16="http://schemas.microsoft.com/office/drawing/2014/main" id="{0DD81D74-5A06-62DD-DEE9-2BF6D5729FB7}"/>
                </a:ext>
              </a:extLst>
            </p:cNvPr>
            <p:cNvSpPr/>
            <p:nvPr/>
          </p:nvSpPr>
          <p:spPr>
            <a:xfrm>
              <a:off x="13221270" y="8428222"/>
              <a:ext cx="685165" cy="1329690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0" y="0"/>
                  </a:moveTo>
                  <a:lnTo>
                    <a:pt x="0" y="859450"/>
                  </a:lnTo>
                  <a:lnTo>
                    <a:pt x="684586" y="1329320"/>
                  </a:lnTo>
                  <a:lnTo>
                    <a:pt x="684586" y="469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23">
              <a:extLst>
                <a:ext uri="{FF2B5EF4-FFF2-40B4-BE49-F238E27FC236}">
                  <a16:creationId xmlns:a16="http://schemas.microsoft.com/office/drawing/2014/main" id="{2ED8968E-6983-DA63-B220-C34FB79B391E}"/>
                </a:ext>
              </a:extLst>
            </p:cNvPr>
            <p:cNvSpPr/>
            <p:nvPr/>
          </p:nvSpPr>
          <p:spPr>
            <a:xfrm>
              <a:off x="13221270" y="8428222"/>
              <a:ext cx="685165" cy="1329690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684586" y="469797"/>
                  </a:moveTo>
                  <a:lnTo>
                    <a:pt x="684586" y="1329320"/>
                  </a:lnTo>
                  <a:lnTo>
                    <a:pt x="0" y="859450"/>
                  </a:lnTo>
                  <a:lnTo>
                    <a:pt x="0" y="0"/>
                  </a:lnTo>
                  <a:lnTo>
                    <a:pt x="684586" y="469797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DC508B0E-06D9-938F-8C52-565DBCF44995}"/>
              </a:ext>
            </a:extLst>
          </p:cNvPr>
          <p:cNvGrpSpPr/>
          <p:nvPr/>
        </p:nvGrpSpPr>
        <p:grpSpPr>
          <a:xfrm>
            <a:off x="8091589" y="3057704"/>
            <a:ext cx="1393076" cy="2018409"/>
            <a:chOff x="8091589" y="3057704"/>
            <a:chExt cx="1393076" cy="2018409"/>
          </a:xfrm>
        </p:grpSpPr>
        <p:sp>
          <p:nvSpPr>
            <p:cNvPr id="133" name="object 24">
              <a:extLst>
                <a:ext uri="{FF2B5EF4-FFF2-40B4-BE49-F238E27FC236}">
                  <a16:creationId xmlns:a16="http://schemas.microsoft.com/office/drawing/2014/main" id="{657FEB24-0AC5-D88C-6F7C-D167015A738C}"/>
                </a:ext>
              </a:extLst>
            </p:cNvPr>
            <p:cNvSpPr/>
            <p:nvPr/>
          </p:nvSpPr>
          <p:spPr>
            <a:xfrm>
              <a:off x="8995633" y="3863846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0"/>
                  </a:moveTo>
                  <a:lnTo>
                    <a:pt x="0" y="398940"/>
                  </a:lnTo>
                  <a:lnTo>
                    <a:pt x="0" y="1258453"/>
                  </a:lnTo>
                  <a:lnTo>
                    <a:pt x="806237" y="859523"/>
                  </a:lnTo>
                  <a:lnTo>
                    <a:pt x="806237" y="839314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25">
              <a:extLst>
                <a:ext uri="{FF2B5EF4-FFF2-40B4-BE49-F238E27FC236}">
                  <a16:creationId xmlns:a16="http://schemas.microsoft.com/office/drawing/2014/main" id="{BBFFA566-D3B9-2F94-E7FA-6491A918FA20}"/>
                </a:ext>
              </a:extLst>
            </p:cNvPr>
            <p:cNvSpPr/>
            <p:nvPr/>
          </p:nvSpPr>
          <p:spPr>
            <a:xfrm>
              <a:off x="8995633" y="3863846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839314"/>
                  </a:moveTo>
                  <a:lnTo>
                    <a:pt x="806237" y="859523"/>
                  </a:lnTo>
                  <a:lnTo>
                    <a:pt x="0" y="1258453"/>
                  </a:lnTo>
                  <a:lnTo>
                    <a:pt x="0" y="398940"/>
                  </a:lnTo>
                  <a:lnTo>
                    <a:pt x="806237" y="0"/>
                  </a:lnTo>
                  <a:lnTo>
                    <a:pt x="806237" y="839314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26">
              <a:extLst>
                <a:ext uri="{FF2B5EF4-FFF2-40B4-BE49-F238E27FC236}">
                  <a16:creationId xmlns:a16="http://schemas.microsoft.com/office/drawing/2014/main" id="{5C0B09BB-107B-66E9-E9C5-E01958B67C47}"/>
                </a:ext>
              </a:extLst>
            </p:cNvPr>
            <p:cNvSpPr/>
            <p:nvPr/>
          </p:nvSpPr>
          <p:spPr>
            <a:xfrm>
              <a:off x="8580499" y="3057704"/>
              <a:ext cx="904132" cy="527153"/>
            </a:xfrm>
            <a:custGeom>
              <a:avLst/>
              <a:gdLst/>
              <a:ahLst/>
              <a:cxnLst/>
              <a:rect l="l" t="t" r="r" b="b"/>
              <a:pathLst>
                <a:path w="1490980" h="869314">
                  <a:moveTo>
                    <a:pt x="806237" y="0"/>
                  </a:moveTo>
                  <a:lnTo>
                    <a:pt x="0" y="399003"/>
                  </a:lnTo>
                  <a:lnTo>
                    <a:pt x="684586" y="868800"/>
                  </a:lnTo>
                  <a:lnTo>
                    <a:pt x="1490823" y="469870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27">
              <a:extLst>
                <a:ext uri="{FF2B5EF4-FFF2-40B4-BE49-F238E27FC236}">
                  <a16:creationId xmlns:a16="http://schemas.microsoft.com/office/drawing/2014/main" id="{8BC03FFB-AFFE-B76D-1055-1B5F70F66A9A}"/>
                </a:ext>
              </a:extLst>
            </p:cNvPr>
            <p:cNvSpPr/>
            <p:nvPr/>
          </p:nvSpPr>
          <p:spPr>
            <a:xfrm>
              <a:off x="8580499" y="3057704"/>
              <a:ext cx="904132" cy="527153"/>
            </a:xfrm>
            <a:custGeom>
              <a:avLst/>
              <a:gdLst/>
              <a:ahLst/>
              <a:cxnLst/>
              <a:rect l="l" t="t" r="r" b="b"/>
              <a:pathLst>
                <a:path w="1490980" h="869314">
                  <a:moveTo>
                    <a:pt x="1490823" y="469870"/>
                  </a:moveTo>
                  <a:lnTo>
                    <a:pt x="684586" y="868800"/>
                  </a:lnTo>
                  <a:lnTo>
                    <a:pt x="0" y="399003"/>
                  </a:lnTo>
                  <a:lnTo>
                    <a:pt x="806237" y="0"/>
                  </a:lnTo>
                  <a:lnTo>
                    <a:pt x="1490823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28">
              <a:extLst>
                <a:ext uri="{FF2B5EF4-FFF2-40B4-BE49-F238E27FC236}">
                  <a16:creationId xmlns:a16="http://schemas.microsoft.com/office/drawing/2014/main" id="{5DF3D3FD-428D-688D-5085-5521EECE80D4}"/>
                </a:ext>
              </a:extLst>
            </p:cNvPr>
            <p:cNvSpPr/>
            <p:nvPr/>
          </p:nvSpPr>
          <p:spPr>
            <a:xfrm>
              <a:off x="8995633" y="3342633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0"/>
                  </a:moveTo>
                  <a:lnTo>
                    <a:pt x="0" y="398930"/>
                  </a:lnTo>
                  <a:lnTo>
                    <a:pt x="0" y="1258453"/>
                  </a:lnTo>
                  <a:lnTo>
                    <a:pt x="806237" y="859523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29">
              <a:extLst>
                <a:ext uri="{FF2B5EF4-FFF2-40B4-BE49-F238E27FC236}">
                  <a16:creationId xmlns:a16="http://schemas.microsoft.com/office/drawing/2014/main" id="{CD35AA3E-08C1-9CC5-FE27-B8C78D68E0F2}"/>
                </a:ext>
              </a:extLst>
            </p:cNvPr>
            <p:cNvSpPr/>
            <p:nvPr/>
          </p:nvSpPr>
          <p:spPr>
            <a:xfrm>
              <a:off x="8995633" y="3342633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37" y="859523"/>
                  </a:moveTo>
                  <a:lnTo>
                    <a:pt x="0" y="1258453"/>
                  </a:lnTo>
                  <a:lnTo>
                    <a:pt x="0" y="398930"/>
                  </a:lnTo>
                  <a:lnTo>
                    <a:pt x="806237" y="0"/>
                  </a:lnTo>
                  <a:lnTo>
                    <a:pt x="806237" y="54302"/>
                  </a:lnTo>
                  <a:lnTo>
                    <a:pt x="806237" y="839314"/>
                  </a:lnTo>
                  <a:lnTo>
                    <a:pt x="806237" y="859523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30">
              <a:extLst>
                <a:ext uri="{FF2B5EF4-FFF2-40B4-BE49-F238E27FC236}">
                  <a16:creationId xmlns:a16="http://schemas.microsoft.com/office/drawing/2014/main" id="{E9A716B1-B4BE-E1C5-C251-7B05762490AF}"/>
                </a:ext>
              </a:extLst>
            </p:cNvPr>
            <p:cNvSpPr/>
            <p:nvPr/>
          </p:nvSpPr>
          <p:spPr>
            <a:xfrm>
              <a:off x="8091592" y="3820831"/>
              <a:ext cx="904132" cy="527153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806237" y="0"/>
                  </a:moveTo>
                  <a:lnTo>
                    <a:pt x="0" y="399003"/>
                  </a:lnTo>
                  <a:lnTo>
                    <a:pt x="684576" y="868800"/>
                  </a:lnTo>
                  <a:lnTo>
                    <a:pt x="1490823" y="469870"/>
                  </a:lnTo>
                  <a:lnTo>
                    <a:pt x="80623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31">
              <a:extLst>
                <a:ext uri="{FF2B5EF4-FFF2-40B4-BE49-F238E27FC236}">
                  <a16:creationId xmlns:a16="http://schemas.microsoft.com/office/drawing/2014/main" id="{CC4CB56E-FC86-BEA3-4BE8-7FBAAC9F39F2}"/>
                </a:ext>
              </a:extLst>
            </p:cNvPr>
            <p:cNvSpPr/>
            <p:nvPr/>
          </p:nvSpPr>
          <p:spPr>
            <a:xfrm>
              <a:off x="8091592" y="3820831"/>
              <a:ext cx="904132" cy="527153"/>
            </a:xfrm>
            <a:custGeom>
              <a:avLst/>
              <a:gdLst/>
              <a:ahLst/>
              <a:cxnLst/>
              <a:rect l="l" t="t" r="r" b="b"/>
              <a:pathLst>
                <a:path w="1490980" h="869315">
                  <a:moveTo>
                    <a:pt x="1490823" y="469870"/>
                  </a:moveTo>
                  <a:lnTo>
                    <a:pt x="684576" y="868800"/>
                  </a:lnTo>
                  <a:lnTo>
                    <a:pt x="0" y="399003"/>
                  </a:lnTo>
                  <a:lnTo>
                    <a:pt x="806237" y="0"/>
                  </a:lnTo>
                  <a:lnTo>
                    <a:pt x="1490823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32">
              <a:extLst>
                <a:ext uri="{FF2B5EF4-FFF2-40B4-BE49-F238E27FC236}">
                  <a16:creationId xmlns:a16="http://schemas.microsoft.com/office/drawing/2014/main" id="{DB805A54-CA91-7D1E-1C3D-F86B0F772F16}"/>
                </a:ext>
              </a:extLst>
            </p:cNvPr>
            <p:cNvSpPr/>
            <p:nvPr/>
          </p:nvSpPr>
          <p:spPr>
            <a:xfrm>
              <a:off x="8506720" y="4105761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47" y="0"/>
                  </a:moveTo>
                  <a:lnTo>
                    <a:pt x="0" y="398930"/>
                  </a:lnTo>
                  <a:lnTo>
                    <a:pt x="0" y="1258453"/>
                  </a:lnTo>
                  <a:lnTo>
                    <a:pt x="806247" y="859523"/>
                  </a:lnTo>
                  <a:lnTo>
                    <a:pt x="80624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33">
              <a:extLst>
                <a:ext uri="{FF2B5EF4-FFF2-40B4-BE49-F238E27FC236}">
                  <a16:creationId xmlns:a16="http://schemas.microsoft.com/office/drawing/2014/main" id="{87333E16-8F4B-830D-4666-7102934ACC2C}"/>
                </a:ext>
              </a:extLst>
            </p:cNvPr>
            <p:cNvSpPr/>
            <p:nvPr/>
          </p:nvSpPr>
          <p:spPr>
            <a:xfrm>
              <a:off x="8506720" y="4105761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47" y="0"/>
                  </a:moveTo>
                  <a:lnTo>
                    <a:pt x="806247" y="859523"/>
                  </a:lnTo>
                  <a:lnTo>
                    <a:pt x="0" y="1258453"/>
                  </a:lnTo>
                  <a:lnTo>
                    <a:pt x="0" y="398930"/>
                  </a:lnTo>
                  <a:lnTo>
                    <a:pt x="806247" y="0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34">
              <a:extLst>
                <a:ext uri="{FF2B5EF4-FFF2-40B4-BE49-F238E27FC236}">
                  <a16:creationId xmlns:a16="http://schemas.microsoft.com/office/drawing/2014/main" id="{1E57370A-5588-7577-330C-80C9279A9E0F}"/>
                </a:ext>
              </a:extLst>
            </p:cNvPr>
            <p:cNvSpPr/>
            <p:nvPr/>
          </p:nvSpPr>
          <p:spPr>
            <a:xfrm>
              <a:off x="8580496" y="3299656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0" y="0"/>
                  </a:moveTo>
                  <a:lnTo>
                    <a:pt x="0" y="859460"/>
                  </a:lnTo>
                  <a:lnTo>
                    <a:pt x="684586" y="1329331"/>
                  </a:lnTo>
                  <a:lnTo>
                    <a:pt x="684586" y="469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35">
              <a:extLst>
                <a:ext uri="{FF2B5EF4-FFF2-40B4-BE49-F238E27FC236}">
                  <a16:creationId xmlns:a16="http://schemas.microsoft.com/office/drawing/2014/main" id="{661C8EF8-5A16-2C86-6D8F-F8C96F7ADCDD}"/>
                </a:ext>
              </a:extLst>
            </p:cNvPr>
            <p:cNvSpPr/>
            <p:nvPr/>
          </p:nvSpPr>
          <p:spPr>
            <a:xfrm>
              <a:off x="8580496" y="3299656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0" y="859460"/>
                  </a:moveTo>
                  <a:lnTo>
                    <a:pt x="0" y="0"/>
                  </a:lnTo>
                  <a:lnTo>
                    <a:pt x="684586" y="469807"/>
                  </a:lnTo>
                  <a:lnTo>
                    <a:pt x="684586" y="1329331"/>
                  </a:lnTo>
                  <a:lnTo>
                    <a:pt x="0" y="85946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36">
              <a:extLst>
                <a:ext uri="{FF2B5EF4-FFF2-40B4-BE49-F238E27FC236}">
                  <a16:creationId xmlns:a16="http://schemas.microsoft.com/office/drawing/2014/main" id="{B5CAD40B-76F9-74A7-89DC-E648FD17B7DA}"/>
                </a:ext>
              </a:extLst>
            </p:cNvPr>
            <p:cNvSpPr/>
            <p:nvPr/>
          </p:nvSpPr>
          <p:spPr>
            <a:xfrm>
              <a:off x="8091589" y="4584001"/>
              <a:ext cx="415485" cy="492112"/>
            </a:xfrm>
            <a:custGeom>
              <a:avLst/>
              <a:gdLst/>
              <a:ahLst/>
              <a:cxnLst/>
              <a:rect l="l" t="t" r="r" b="b"/>
              <a:pathLst>
                <a:path w="685165" h="811529">
                  <a:moveTo>
                    <a:pt x="0" y="0"/>
                  </a:moveTo>
                  <a:lnTo>
                    <a:pt x="0" y="811231"/>
                  </a:lnTo>
                  <a:lnTo>
                    <a:pt x="684586" y="472488"/>
                  </a:lnTo>
                  <a:lnTo>
                    <a:pt x="684586" y="469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37">
              <a:extLst>
                <a:ext uri="{FF2B5EF4-FFF2-40B4-BE49-F238E27FC236}">
                  <a16:creationId xmlns:a16="http://schemas.microsoft.com/office/drawing/2014/main" id="{F02A4441-5344-740B-7F26-8242507BCE87}"/>
                </a:ext>
              </a:extLst>
            </p:cNvPr>
            <p:cNvSpPr/>
            <p:nvPr/>
          </p:nvSpPr>
          <p:spPr>
            <a:xfrm>
              <a:off x="8091589" y="4584001"/>
              <a:ext cx="415485" cy="492112"/>
            </a:xfrm>
            <a:custGeom>
              <a:avLst/>
              <a:gdLst/>
              <a:ahLst/>
              <a:cxnLst/>
              <a:rect l="l" t="t" r="r" b="b"/>
              <a:pathLst>
                <a:path w="685165" h="811529">
                  <a:moveTo>
                    <a:pt x="684586" y="472488"/>
                  </a:moveTo>
                  <a:lnTo>
                    <a:pt x="0" y="811231"/>
                  </a:lnTo>
                  <a:lnTo>
                    <a:pt x="0" y="0"/>
                  </a:lnTo>
                  <a:lnTo>
                    <a:pt x="684586" y="469797"/>
                  </a:lnTo>
                  <a:lnTo>
                    <a:pt x="684586" y="472488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38">
              <a:extLst>
                <a:ext uri="{FF2B5EF4-FFF2-40B4-BE49-F238E27FC236}">
                  <a16:creationId xmlns:a16="http://schemas.microsoft.com/office/drawing/2014/main" id="{D253AC07-FB61-785A-4065-24A33CCD9184}"/>
                </a:ext>
              </a:extLst>
            </p:cNvPr>
            <p:cNvSpPr/>
            <p:nvPr/>
          </p:nvSpPr>
          <p:spPr>
            <a:xfrm>
              <a:off x="8091590" y="4062785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0" y="0"/>
                  </a:moveTo>
                  <a:lnTo>
                    <a:pt x="0" y="859523"/>
                  </a:lnTo>
                  <a:lnTo>
                    <a:pt x="684586" y="1329320"/>
                  </a:lnTo>
                  <a:lnTo>
                    <a:pt x="684586" y="469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39">
              <a:extLst>
                <a:ext uri="{FF2B5EF4-FFF2-40B4-BE49-F238E27FC236}">
                  <a16:creationId xmlns:a16="http://schemas.microsoft.com/office/drawing/2014/main" id="{99366C88-3B60-110B-77DB-1697960556E6}"/>
                </a:ext>
              </a:extLst>
            </p:cNvPr>
            <p:cNvSpPr/>
            <p:nvPr/>
          </p:nvSpPr>
          <p:spPr>
            <a:xfrm>
              <a:off x="8091590" y="4062785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0" y="859523"/>
                  </a:moveTo>
                  <a:lnTo>
                    <a:pt x="0" y="0"/>
                  </a:lnTo>
                  <a:lnTo>
                    <a:pt x="684586" y="469797"/>
                  </a:lnTo>
                  <a:lnTo>
                    <a:pt x="684586" y="1329320"/>
                  </a:lnTo>
                  <a:lnTo>
                    <a:pt x="0" y="859523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AC822AA-905D-D881-E400-D66C8FA81D52}"/>
              </a:ext>
            </a:extLst>
          </p:cNvPr>
          <p:cNvGrpSpPr/>
          <p:nvPr/>
        </p:nvGrpSpPr>
        <p:grpSpPr>
          <a:xfrm>
            <a:off x="9484532" y="3337006"/>
            <a:ext cx="1734435" cy="2424358"/>
            <a:chOff x="9484532" y="3337006"/>
            <a:chExt cx="1734435" cy="2424358"/>
          </a:xfrm>
        </p:grpSpPr>
        <p:sp>
          <p:nvSpPr>
            <p:cNvPr id="150" name="object 6">
              <a:extLst>
                <a:ext uri="{FF2B5EF4-FFF2-40B4-BE49-F238E27FC236}">
                  <a16:creationId xmlns:a16="http://schemas.microsoft.com/office/drawing/2014/main" id="{92959432-EE6C-9560-ECA8-F44391C16AD6}"/>
                </a:ext>
              </a:extLst>
            </p:cNvPr>
            <p:cNvSpPr/>
            <p:nvPr/>
          </p:nvSpPr>
          <p:spPr>
            <a:xfrm>
              <a:off x="10729935" y="4998166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5284" y="0"/>
                  </a:moveTo>
                  <a:lnTo>
                    <a:pt x="0" y="398480"/>
                  </a:lnTo>
                  <a:lnTo>
                    <a:pt x="0" y="1258003"/>
                  </a:lnTo>
                  <a:lnTo>
                    <a:pt x="806184" y="859073"/>
                  </a:lnTo>
                  <a:lnTo>
                    <a:pt x="806184" y="858371"/>
                  </a:lnTo>
                  <a:lnTo>
                    <a:pt x="803493" y="859712"/>
                  </a:lnTo>
                  <a:lnTo>
                    <a:pt x="805284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7">
              <a:extLst>
                <a:ext uri="{FF2B5EF4-FFF2-40B4-BE49-F238E27FC236}">
                  <a16:creationId xmlns:a16="http://schemas.microsoft.com/office/drawing/2014/main" id="{B1639943-084D-DD1D-697B-F13450DA5A36}"/>
                </a:ext>
              </a:extLst>
            </p:cNvPr>
            <p:cNvSpPr/>
            <p:nvPr/>
          </p:nvSpPr>
          <p:spPr>
            <a:xfrm>
              <a:off x="10729935" y="4998166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3493" y="859712"/>
                  </a:moveTo>
                  <a:lnTo>
                    <a:pt x="806184" y="858371"/>
                  </a:lnTo>
                  <a:lnTo>
                    <a:pt x="806184" y="859073"/>
                  </a:lnTo>
                  <a:lnTo>
                    <a:pt x="0" y="1258003"/>
                  </a:lnTo>
                  <a:lnTo>
                    <a:pt x="0" y="398480"/>
                  </a:lnTo>
                  <a:lnTo>
                    <a:pt x="805284" y="0"/>
                  </a:lnTo>
                  <a:lnTo>
                    <a:pt x="803493" y="859712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8">
              <a:extLst>
                <a:ext uri="{FF2B5EF4-FFF2-40B4-BE49-F238E27FC236}">
                  <a16:creationId xmlns:a16="http://schemas.microsoft.com/office/drawing/2014/main" id="{C24BE96B-E648-CC0D-05AA-6CA414EF6D04}"/>
                </a:ext>
              </a:extLst>
            </p:cNvPr>
            <p:cNvSpPr/>
            <p:nvPr/>
          </p:nvSpPr>
          <p:spPr>
            <a:xfrm>
              <a:off x="10314805" y="4713086"/>
              <a:ext cx="903747" cy="526768"/>
            </a:xfrm>
            <a:custGeom>
              <a:avLst/>
              <a:gdLst/>
              <a:ahLst/>
              <a:cxnLst/>
              <a:rect l="l" t="t" r="r" b="b"/>
              <a:pathLst>
                <a:path w="1490344" h="868679">
                  <a:moveTo>
                    <a:pt x="805786" y="0"/>
                  </a:moveTo>
                  <a:lnTo>
                    <a:pt x="0" y="398731"/>
                  </a:lnTo>
                  <a:lnTo>
                    <a:pt x="684586" y="868601"/>
                  </a:lnTo>
                  <a:lnTo>
                    <a:pt x="1489870" y="470121"/>
                  </a:lnTo>
                  <a:lnTo>
                    <a:pt x="1489870" y="469409"/>
                  </a:lnTo>
                  <a:lnTo>
                    <a:pt x="806174" y="251"/>
                  </a:lnTo>
                  <a:lnTo>
                    <a:pt x="805786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9">
              <a:extLst>
                <a:ext uri="{FF2B5EF4-FFF2-40B4-BE49-F238E27FC236}">
                  <a16:creationId xmlns:a16="http://schemas.microsoft.com/office/drawing/2014/main" id="{81138A60-ED5F-3EE2-0CCA-42BE2CFD57BE}"/>
                </a:ext>
              </a:extLst>
            </p:cNvPr>
            <p:cNvSpPr/>
            <p:nvPr/>
          </p:nvSpPr>
          <p:spPr>
            <a:xfrm>
              <a:off x="10314805" y="4713086"/>
              <a:ext cx="903747" cy="526768"/>
            </a:xfrm>
            <a:custGeom>
              <a:avLst/>
              <a:gdLst/>
              <a:ahLst/>
              <a:cxnLst/>
              <a:rect l="l" t="t" r="r" b="b"/>
              <a:pathLst>
                <a:path w="1490344" h="868679">
                  <a:moveTo>
                    <a:pt x="806174" y="251"/>
                  </a:moveTo>
                  <a:lnTo>
                    <a:pt x="1489870" y="469409"/>
                  </a:lnTo>
                  <a:lnTo>
                    <a:pt x="1489870" y="470121"/>
                  </a:lnTo>
                  <a:lnTo>
                    <a:pt x="684586" y="868601"/>
                  </a:lnTo>
                  <a:lnTo>
                    <a:pt x="0" y="398731"/>
                  </a:lnTo>
                  <a:lnTo>
                    <a:pt x="805284" y="251"/>
                  </a:lnTo>
                  <a:lnTo>
                    <a:pt x="805786" y="0"/>
                  </a:lnTo>
                  <a:lnTo>
                    <a:pt x="806174" y="251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0">
              <a:extLst>
                <a:ext uri="{FF2B5EF4-FFF2-40B4-BE49-F238E27FC236}">
                  <a16:creationId xmlns:a16="http://schemas.microsoft.com/office/drawing/2014/main" id="{9E1406E7-15C5-EB01-0388-FB54DD9E85CF}"/>
                </a:ext>
              </a:extLst>
            </p:cNvPr>
            <p:cNvSpPr/>
            <p:nvPr/>
          </p:nvSpPr>
          <p:spPr>
            <a:xfrm>
              <a:off x="10314803" y="4954876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0" y="0"/>
                  </a:moveTo>
                  <a:lnTo>
                    <a:pt x="0" y="859523"/>
                  </a:lnTo>
                  <a:lnTo>
                    <a:pt x="684586" y="1329394"/>
                  </a:lnTo>
                  <a:lnTo>
                    <a:pt x="684586" y="469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1">
              <a:extLst>
                <a:ext uri="{FF2B5EF4-FFF2-40B4-BE49-F238E27FC236}">
                  <a16:creationId xmlns:a16="http://schemas.microsoft.com/office/drawing/2014/main" id="{CDECD363-F574-6DE1-D7B6-B40C2C78C14F}"/>
                </a:ext>
              </a:extLst>
            </p:cNvPr>
            <p:cNvSpPr/>
            <p:nvPr/>
          </p:nvSpPr>
          <p:spPr>
            <a:xfrm>
              <a:off x="10314803" y="4954876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684586" y="469870"/>
                  </a:moveTo>
                  <a:lnTo>
                    <a:pt x="684586" y="1329394"/>
                  </a:lnTo>
                  <a:lnTo>
                    <a:pt x="0" y="859523"/>
                  </a:lnTo>
                  <a:lnTo>
                    <a:pt x="0" y="0"/>
                  </a:lnTo>
                  <a:lnTo>
                    <a:pt x="684586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2">
              <a:extLst>
                <a:ext uri="{FF2B5EF4-FFF2-40B4-BE49-F238E27FC236}">
                  <a16:creationId xmlns:a16="http://schemas.microsoft.com/office/drawing/2014/main" id="{AAC07B3F-662C-9E92-B9AD-C6D120EE4652}"/>
                </a:ext>
              </a:extLst>
            </p:cNvPr>
            <p:cNvSpPr/>
            <p:nvPr/>
          </p:nvSpPr>
          <p:spPr>
            <a:xfrm>
              <a:off x="9899668" y="4428155"/>
              <a:ext cx="903747" cy="526768"/>
            </a:xfrm>
            <a:custGeom>
              <a:avLst/>
              <a:gdLst/>
              <a:ahLst/>
              <a:cxnLst/>
              <a:rect l="l" t="t" r="r" b="b"/>
              <a:pathLst>
                <a:path w="1490344" h="868679">
                  <a:moveTo>
                    <a:pt x="805860" y="0"/>
                  </a:moveTo>
                  <a:lnTo>
                    <a:pt x="0" y="398804"/>
                  </a:lnTo>
                  <a:lnTo>
                    <a:pt x="684586" y="868601"/>
                  </a:lnTo>
                  <a:lnTo>
                    <a:pt x="1489870" y="470121"/>
                  </a:lnTo>
                  <a:lnTo>
                    <a:pt x="1489870" y="469483"/>
                  </a:lnTo>
                  <a:lnTo>
                    <a:pt x="80586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3">
              <a:extLst>
                <a:ext uri="{FF2B5EF4-FFF2-40B4-BE49-F238E27FC236}">
                  <a16:creationId xmlns:a16="http://schemas.microsoft.com/office/drawing/2014/main" id="{46B441C2-6859-6804-5A90-941B7F20AAD1}"/>
                </a:ext>
              </a:extLst>
            </p:cNvPr>
            <p:cNvSpPr/>
            <p:nvPr/>
          </p:nvSpPr>
          <p:spPr>
            <a:xfrm>
              <a:off x="9899668" y="4428155"/>
              <a:ext cx="903747" cy="526768"/>
            </a:xfrm>
            <a:custGeom>
              <a:avLst/>
              <a:gdLst/>
              <a:ahLst/>
              <a:cxnLst/>
              <a:rect l="l" t="t" r="r" b="b"/>
              <a:pathLst>
                <a:path w="1490344" h="868679">
                  <a:moveTo>
                    <a:pt x="1489870" y="469483"/>
                  </a:moveTo>
                  <a:lnTo>
                    <a:pt x="1489870" y="470121"/>
                  </a:lnTo>
                  <a:lnTo>
                    <a:pt x="684586" y="868601"/>
                  </a:lnTo>
                  <a:lnTo>
                    <a:pt x="0" y="398804"/>
                  </a:lnTo>
                  <a:lnTo>
                    <a:pt x="805284" y="261"/>
                  </a:lnTo>
                  <a:lnTo>
                    <a:pt x="805860" y="0"/>
                  </a:lnTo>
                  <a:lnTo>
                    <a:pt x="1489870" y="469483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4">
              <a:extLst>
                <a:ext uri="{FF2B5EF4-FFF2-40B4-BE49-F238E27FC236}">
                  <a16:creationId xmlns:a16="http://schemas.microsoft.com/office/drawing/2014/main" id="{82A2D36A-99EF-BB4E-29C0-DC6018C6C20F}"/>
                </a:ext>
              </a:extLst>
            </p:cNvPr>
            <p:cNvSpPr/>
            <p:nvPr/>
          </p:nvSpPr>
          <p:spPr>
            <a:xfrm>
              <a:off x="9899669" y="4669993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0" y="0"/>
                  </a:moveTo>
                  <a:lnTo>
                    <a:pt x="0" y="859523"/>
                  </a:lnTo>
                  <a:lnTo>
                    <a:pt x="684586" y="1329320"/>
                  </a:lnTo>
                  <a:lnTo>
                    <a:pt x="684586" y="469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">
              <a:extLst>
                <a:ext uri="{FF2B5EF4-FFF2-40B4-BE49-F238E27FC236}">
                  <a16:creationId xmlns:a16="http://schemas.microsoft.com/office/drawing/2014/main" id="{AD5CDD67-17CF-F2E4-43D5-E8C0649DB9B6}"/>
                </a:ext>
              </a:extLst>
            </p:cNvPr>
            <p:cNvSpPr/>
            <p:nvPr/>
          </p:nvSpPr>
          <p:spPr>
            <a:xfrm>
              <a:off x="9899669" y="4669993"/>
              <a:ext cx="415485" cy="806325"/>
            </a:xfrm>
            <a:custGeom>
              <a:avLst/>
              <a:gdLst/>
              <a:ahLst/>
              <a:cxnLst/>
              <a:rect l="l" t="t" r="r" b="b"/>
              <a:pathLst>
                <a:path w="685165" h="1329690">
                  <a:moveTo>
                    <a:pt x="684586" y="469797"/>
                  </a:moveTo>
                  <a:lnTo>
                    <a:pt x="684586" y="1329320"/>
                  </a:lnTo>
                  <a:lnTo>
                    <a:pt x="0" y="859523"/>
                  </a:lnTo>
                  <a:lnTo>
                    <a:pt x="0" y="0"/>
                  </a:lnTo>
                  <a:lnTo>
                    <a:pt x="684586" y="469797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">
              <a:extLst>
                <a:ext uri="{FF2B5EF4-FFF2-40B4-BE49-F238E27FC236}">
                  <a16:creationId xmlns:a16="http://schemas.microsoft.com/office/drawing/2014/main" id="{8CDB81AC-1E8B-D42E-21C1-EEC8A32A0D18}"/>
                </a:ext>
              </a:extLst>
            </p:cNvPr>
            <p:cNvSpPr/>
            <p:nvPr/>
          </p:nvSpPr>
          <p:spPr>
            <a:xfrm>
              <a:off x="9484534" y="4143151"/>
              <a:ext cx="903747" cy="527153"/>
            </a:xfrm>
            <a:custGeom>
              <a:avLst/>
              <a:gdLst/>
              <a:ahLst/>
              <a:cxnLst/>
              <a:rect l="l" t="t" r="r" b="b"/>
              <a:pathLst>
                <a:path w="1490344" h="869315">
                  <a:moveTo>
                    <a:pt x="806247" y="0"/>
                  </a:moveTo>
                  <a:lnTo>
                    <a:pt x="0" y="398930"/>
                  </a:lnTo>
                  <a:lnTo>
                    <a:pt x="684586" y="868800"/>
                  </a:lnTo>
                  <a:lnTo>
                    <a:pt x="1489870" y="470247"/>
                  </a:lnTo>
                  <a:lnTo>
                    <a:pt x="1489870" y="469608"/>
                  </a:lnTo>
                  <a:lnTo>
                    <a:pt x="1489870" y="469158"/>
                  </a:lnTo>
                  <a:lnTo>
                    <a:pt x="806247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7">
              <a:extLst>
                <a:ext uri="{FF2B5EF4-FFF2-40B4-BE49-F238E27FC236}">
                  <a16:creationId xmlns:a16="http://schemas.microsoft.com/office/drawing/2014/main" id="{C04E6E4D-2CD2-6039-E107-8ABA6314DCCF}"/>
                </a:ext>
              </a:extLst>
            </p:cNvPr>
            <p:cNvSpPr/>
            <p:nvPr/>
          </p:nvSpPr>
          <p:spPr>
            <a:xfrm>
              <a:off x="9484534" y="4143151"/>
              <a:ext cx="903747" cy="527153"/>
            </a:xfrm>
            <a:custGeom>
              <a:avLst/>
              <a:gdLst/>
              <a:ahLst/>
              <a:cxnLst/>
              <a:rect l="l" t="t" r="r" b="b"/>
              <a:pathLst>
                <a:path w="1490344" h="869315">
                  <a:moveTo>
                    <a:pt x="1489870" y="469608"/>
                  </a:moveTo>
                  <a:lnTo>
                    <a:pt x="1489870" y="470247"/>
                  </a:lnTo>
                  <a:lnTo>
                    <a:pt x="684586" y="868800"/>
                  </a:lnTo>
                  <a:lnTo>
                    <a:pt x="0" y="398930"/>
                  </a:lnTo>
                  <a:lnTo>
                    <a:pt x="806247" y="0"/>
                  </a:lnTo>
                  <a:lnTo>
                    <a:pt x="826268" y="13748"/>
                  </a:lnTo>
                  <a:lnTo>
                    <a:pt x="1489870" y="469158"/>
                  </a:lnTo>
                  <a:lnTo>
                    <a:pt x="1489870" y="469608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8">
              <a:extLst>
                <a:ext uri="{FF2B5EF4-FFF2-40B4-BE49-F238E27FC236}">
                  <a16:creationId xmlns:a16="http://schemas.microsoft.com/office/drawing/2014/main" id="{B3C243FC-3AC7-4E17-7A86-E2487F788DC5}"/>
                </a:ext>
              </a:extLst>
            </p:cNvPr>
            <p:cNvSpPr/>
            <p:nvPr/>
          </p:nvSpPr>
          <p:spPr>
            <a:xfrm>
              <a:off x="9484532" y="3621934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47" y="0"/>
                  </a:moveTo>
                  <a:lnTo>
                    <a:pt x="0" y="398940"/>
                  </a:lnTo>
                  <a:lnTo>
                    <a:pt x="0" y="1258464"/>
                  </a:lnTo>
                  <a:lnTo>
                    <a:pt x="806247" y="859523"/>
                  </a:lnTo>
                  <a:lnTo>
                    <a:pt x="806247" y="835157"/>
                  </a:lnTo>
                  <a:lnTo>
                    <a:pt x="80624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9">
              <a:extLst>
                <a:ext uri="{FF2B5EF4-FFF2-40B4-BE49-F238E27FC236}">
                  <a16:creationId xmlns:a16="http://schemas.microsoft.com/office/drawing/2014/main" id="{C30CC901-8DF4-757A-2AE6-64020FC058D5}"/>
                </a:ext>
              </a:extLst>
            </p:cNvPr>
            <p:cNvSpPr/>
            <p:nvPr/>
          </p:nvSpPr>
          <p:spPr>
            <a:xfrm>
              <a:off x="9484532" y="3621934"/>
              <a:ext cx="489032" cy="763198"/>
            </a:xfrm>
            <a:custGeom>
              <a:avLst/>
              <a:gdLst/>
              <a:ahLst/>
              <a:cxnLst/>
              <a:rect l="l" t="t" r="r" b="b"/>
              <a:pathLst>
                <a:path w="806450" h="1258570">
                  <a:moveTo>
                    <a:pt x="806247" y="835157"/>
                  </a:moveTo>
                  <a:lnTo>
                    <a:pt x="806247" y="859523"/>
                  </a:lnTo>
                  <a:lnTo>
                    <a:pt x="0" y="1258464"/>
                  </a:lnTo>
                  <a:lnTo>
                    <a:pt x="0" y="398940"/>
                  </a:lnTo>
                  <a:lnTo>
                    <a:pt x="806247" y="0"/>
                  </a:lnTo>
                  <a:lnTo>
                    <a:pt x="806247" y="835157"/>
                  </a:lnTo>
                  <a:close/>
                </a:path>
              </a:pathLst>
            </a:custGeom>
            <a:ln w="20941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20">
              <a:extLst>
                <a:ext uri="{FF2B5EF4-FFF2-40B4-BE49-F238E27FC236}">
                  <a16:creationId xmlns:a16="http://schemas.microsoft.com/office/drawing/2014/main" id="{D8B22769-6FE7-DED6-AB83-9D0FCB87CFA2}"/>
                </a:ext>
              </a:extLst>
            </p:cNvPr>
            <p:cNvSpPr/>
            <p:nvPr/>
          </p:nvSpPr>
          <p:spPr>
            <a:xfrm>
              <a:off x="9484532" y="3337006"/>
              <a:ext cx="489032" cy="527153"/>
            </a:xfrm>
            <a:custGeom>
              <a:avLst/>
              <a:gdLst/>
              <a:ahLst/>
              <a:cxnLst/>
              <a:rect l="l" t="t" r="r" b="b"/>
              <a:pathLst>
                <a:path w="806450" h="869314">
                  <a:moveTo>
                    <a:pt x="121661" y="0"/>
                  </a:moveTo>
                  <a:lnTo>
                    <a:pt x="0" y="60228"/>
                  </a:lnTo>
                  <a:lnTo>
                    <a:pt x="0" y="868800"/>
                  </a:lnTo>
                  <a:lnTo>
                    <a:pt x="806247" y="469870"/>
                  </a:lnTo>
                  <a:lnTo>
                    <a:pt x="121661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21">
              <a:extLst>
                <a:ext uri="{FF2B5EF4-FFF2-40B4-BE49-F238E27FC236}">
                  <a16:creationId xmlns:a16="http://schemas.microsoft.com/office/drawing/2014/main" id="{BF08C0C5-4905-FDB7-5530-378558A72ECB}"/>
                </a:ext>
              </a:extLst>
            </p:cNvPr>
            <p:cNvSpPr/>
            <p:nvPr/>
          </p:nvSpPr>
          <p:spPr>
            <a:xfrm>
              <a:off x="9484532" y="3337006"/>
              <a:ext cx="489032" cy="527153"/>
            </a:xfrm>
            <a:custGeom>
              <a:avLst/>
              <a:gdLst/>
              <a:ahLst/>
              <a:cxnLst/>
              <a:rect l="l" t="t" r="r" b="b"/>
              <a:pathLst>
                <a:path w="806450" h="869314">
                  <a:moveTo>
                    <a:pt x="806247" y="469870"/>
                  </a:moveTo>
                  <a:lnTo>
                    <a:pt x="0" y="868800"/>
                  </a:lnTo>
                  <a:lnTo>
                    <a:pt x="0" y="60228"/>
                  </a:lnTo>
                  <a:lnTo>
                    <a:pt x="121661" y="0"/>
                  </a:lnTo>
                  <a:lnTo>
                    <a:pt x="141681" y="13758"/>
                  </a:lnTo>
                  <a:lnTo>
                    <a:pt x="806247" y="469870"/>
                  </a:lnTo>
                  <a:close/>
                </a:path>
              </a:pathLst>
            </a:custGeom>
            <a:ln w="20941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6" name="Footer Placeholder 165">
            <a:extLst>
              <a:ext uri="{FF2B5EF4-FFF2-40B4-BE49-F238E27FC236}">
                <a16:creationId xmlns:a16="http://schemas.microsoft.com/office/drawing/2014/main" id="{D929E533-B79D-F62E-7409-DA0CF9302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1C226-85EE-46FB-77BE-B9ADA5D0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large white object on a trailer&#10;&#10;AI-generated content may be incorrect.">
            <a:extLst>
              <a:ext uri="{FF2B5EF4-FFF2-40B4-BE49-F238E27FC236}">
                <a16:creationId xmlns:a16="http://schemas.microsoft.com/office/drawing/2014/main" id="{F0A2921C-54B9-5316-8C8F-DE14B21E59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r="10405"/>
          <a:stretch/>
        </p:blipFill>
        <p:spPr/>
      </p:pic>
      <p:sp>
        <p:nvSpPr>
          <p:cNvPr id="7" name="object 13">
            <a:extLst>
              <a:ext uri="{FF2B5EF4-FFF2-40B4-BE49-F238E27FC236}">
                <a16:creationId xmlns:a16="http://schemas.microsoft.com/office/drawing/2014/main" id="{62110741-DE6D-4D3F-DE96-E31D9FBF1BDA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2</a:t>
            </a:r>
            <a:endParaRPr sz="6000" dirty="0">
              <a:solidFill>
                <a:schemeClr val="bg1"/>
              </a:solidFill>
              <a:latin typeface="Diploma Plus Jakarta ExtraBold"/>
              <a:cs typeface="Diploma Plus Jakarta ExtraBold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C5B9E95-869E-4673-1046-418AC9217CA7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Sales Process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3F860319-5F15-2E57-7630-72DC60A52FF2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F280D747-BC0E-693B-0076-0D130FF5E2C9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11" name="object 79">
            <a:extLst>
              <a:ext uri="{FF2B5EF4-FFF2-40B4-BE49-F238E27FC236}">
                <a16:creationId xmlns:a16="http://schemas.microsoft.com/office/drawing/2014/main" id="{85D10ECC-8AE7-9B92-EB98-1949EB0EED42}"/>
              </a:ext>
            </a:extLst>
          </p:cNvPr>
          <p:cNvSpPr txBox="1"/>
          <p:nvPr/>
        </p:nvSpPr>
        <p:spPr>
          <a:xfrm>
            <a:off x="809898" y="4860642"/>
            <a:ext cx="4032068" cy="146209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n-GB" sz="30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Thomas Petersen</a:t>
            </a:r>
          </a:p>
          <a:p>
            <a:pPr marL="7701">
              <a:spcBef>
                <a:spcPts val="67"/>
              </a:spcBef>
            </a:pPr>
            <a:r>
              <a:rPr lang="en-GB" sz="3000" dirty="0">
                <a:solidFill>
                  <a:srgbClr val="6A0DD4"/>
                </a:solidFill>
                <a:latin typeface="+mn-lt"/>
                <a:cs typeface="Diploma Plus Jakarta ExtraBold"/>
              </a:rPr>
              <a:t>Managing Director</a:t>
            </a:r>
          </a:p>
          <a:p>
            <a:pPr marL="7701">
              <a:spcBef>
                <a:spcPts val="67"/>
              </a:spcBef>
            </a:pPr>
            <a:r>
              <a:rPr lang="en-GB" sz="3000" dirty="0">
                <a:solidFill>
                  <a:srgbClr val="6A0DD4"/>
                </a:solidFill>
                <a:latin typeface="+mn-lt"/>
                <a:cs typeface="Diploma Plus Jakarta ExtraBold"/>
              </a:rPr>
              <a:t>M Seals</a:t>
            </a:r>
            <a:endParaRPr sz="3000" dirty="0">
              <a:latin typeface="+mn-lt"/>
              <a:cs typeface="Diploma Plus Jakart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1621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568E4-B4E5-AACE-9945-43E5E01C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lane on the runway&#10;&#10;AI-generated content may be incorrect.">
            <a:extLst>
              <a:ext uri="{FF2B5EF4-FFF2-40B4-BE49-F238E27FC236}">
                <a16:creationId xmlns:a16="http://schemas.microsoft.com/office/drawing/2014/main" id="{AAC8E5F0-20DF-0CAB-D166-2C0657D5D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873" r="20389" b="873"/>
          <a:stretch/>
        </p:blipFill>
        <p:spPr>
          <a:xfrm>
            <a:off x="4049713" y="0"/>
            <a:ext cx="8142287" cy="6858000"/>
          </a:xfrm>
        </p:spPr>
      </p:pic>
      <p:sp>
        <p:nvSpPr>
          <p:cNvPr id="7" name="object 13">
            <a:extLst>
              <a:ext uri="{FF2B5EF4-FFF2-40B4-BE49-F238E27FC236}">
                <a16:creationId xmlns:a16="http://schemas.microsoft.com/office/drawing/2014/main" id="{1BAB85E6-A1A2-1EDC-99AA-759EA57AD986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2</a:t>
            </a:r>
            <a:endParaRPr sz="6000" dirty="0">
              <a:solidFill>
                <a:schemeClr val="bg1"/>
              </a:solidFill>
              <a:latin typeface="Diploma Plus Jakarta ExtraBold"/>
              <a:cs typeface="Diploma Plus Jakarta ExtraBold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1974692-C0C5-EC12-09AD-2CF6E9249657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Sales Process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C9A9FA5-7820-5EFC-EE3D-6DA80DCEBC37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220EE12B-7EA6-B4AE-CF78-BEFE7D59D758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19" name="object 79">
            <a:extLst>
              <a:ext uri="{FF2B5EF4-FFF2-40B4-BE49-F238E27FC236}">
                <a16:creationId xmlns:a16="http://schemas.microsoft.com/office/drawing/2014/main" id="{40990CED-737D-7E05-5B79-B27D2B14D9FA}"/>
              </a:ext>
            </a:extLst>
          </p:cNvPr>
          <p:cNvSpPr txBox="1"/>
          <p:nvPr/>
        </p:nvSpPr>
        <p:spPr>
          <a:xfrm>
            <a:off x="809898" y="4860642"/>
            <a:ext cx="4032068" cy="146209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n-GB" sz="30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Don Russo</a:t>
            </a:r>
          </a:p>
          <a:p>
            <a:pPr marL="7701">
              <a:spcBef>
                <a:spcPts val="67"/>
              </a:spcBef>
            </a:pPr>
            <a:r>
              <a:rPr lang="en-GB" sz="3000" dirty="0">
                <a:solidFill>
                  <a:srgbClr val="6A0DD4"/>
                </a:solidFill>
                <a:latin typeface="+mn-lt"/>
                <a:cs typeface="Diploma Plus Jakarta ExtraBold"/>
              </a:rPr>
              <a:t>President</a:t>
            </a:r>
          </a:p>
          <a:p>
            <a:pPr marL="7701">
              <a:spcBef>
                <a:spcPts val="67"/>
              </a:spcBef>
            </a:pPr>
            <a:r>
              <a:rPr lang="en-GB" sz="3000" dirty="0">
                <a:solidFill>
                  <a:srgbClr val="6A0DD4"/>
                </a:solidFill>
                <a:latin typeface="+mn-lt"/>
                <a:cs typeface="Diploma Plus Jakarta ExtraBold"/>
              </a:rPr>
              <a:t>Peerless Aerospace</a:t>
            </a:r>
            <a:endParaRPr sz="3000" dirty="0">
              <a:latin typeface="+mn-lt"/>
              <a:cs typeface="Diploma Plus Jakart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2426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working in an office&#10;&#10;AI-generated content may be incorrect.">
            <a:extLst>
              <a:ext uri="{FF2B5EF4-FFF2-40B4-BE49-F238E27FC236}">
                <a16:creationId xmlns:a16="http://schemas.microsoft.com/office/drawing/2014/main" id="{FDD1792D-EF65-D6F7-0BE4-5C812DF652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 t="1050" r="24401" b="1050"/>
          <a:stretch/>
        </p:blipFill>
        <p:spPr>
          <a:xfrm>
            <a:off x="4049713" y="0"/>
            <a:ext cx="8142287" cy="6858000"/>
          </a:xfrm>
        </p:spPr>
      </p:pic>
      <p:sp>
        <p:nvSpPr>
          <p:cNvPr id="7" name="object 13">
            <a:extLst>
              <a:ext uri="{FF2B5EF4-FFF2-40B4-BE49-F238E27FC236}">
                <a16:creationId xmlns:a16="http://schemas.microsoft.com/office/drawing/2014/main" id="{CD8F20A4-947F-BC03-2B6D-B393D05D6B38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2</a:t>
            </a:r>
            <a:endParaRPr sz="6000" dirty="0">
              <a:solidFill>
                <a:schemeClr val="bg1"/>
              </a:solidFill>
              <a:latin typeface="Diploma Plus Jakarta ExtraBold"/>
              <a:cs typeface="Diploma Plus Jakarta ExtraBold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4BC476D9-C255-BE95-1858-015D2BD0D3F4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Sales Process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476A0AFD-AB0C-A34B-8E70-9810931FD7AF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5A53AAB-6A4F-E13A-D31F-359A683D06DA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11" name="object 79">
            <a:extLst>
              <a:ext uri="{FF2B5EF4-FFF2-40B4-BE49-F238E27FC236}">
                <a16:creationId xmlns:a16="http://schemas.microsoft.com/office/drawing/2014/main" id="{5F9247FD-0681-AAA4-83F2-2F12D2D5847D}"/>
              </a:ext>
            </a:extLst>
          </p:cNvPr>
          <p:cNvSpPr txBox="1"/>
          <p:nvPr/>
        </p:nvSpPr>
        <p:spPr>
          <a:xfrm>
            <a:off x="809898" y="4860642"/>
            <a:ext cx="4032068" cy="146209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n-GB" sz="30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Carlos Cordobés</a:t>
            </a:r>
          </a:p>
          <a:p>
            <a:pPr marL="7701">
              <a:spcBef>
                <a:spcPts val="67"/>
              </a:spcBef>
            </a:pPr>
            <a:r>
              <a:rPr lang="en-GB" sz="3000" dirty="0">
                <a:solidFill>
                  <a:srgbClr val="6A0DD4"/>
                </a:solidFill>
                <a:latin typeface="+mn-lt"/>
                <a:cs typeface="Diploma Plus Jakarta ExtraBold"/>
              </a:rPr>
              <a:t>Managing Director</a:t>
            </a:r>
          </a:p>
          <a:p>
            <a:pPr marL="7701">
              <a:spcBef>
                <a:spcPts val="67"/>
              </a:spcBef>
            </a:pPr>
            <a:r>
              <a:rPr lang="en-GB" sz="3000" dirty="0">
                <a:solidFill>
                  <a:srgbClr val="6A0DD4"/>
                </a:solidFill>
                <a:latin typeface="+mn-lt"/>
                <a:cs typeface="Diploma Plus Jakarta ExtraBold"/>
              </a:rPr>
              <a:t>DICSA</a:t>
            </a:r>
            <a:endParaRPr sz="3000" dirty="0">
              <a:latin typeface="+mn-lt"/>
              <a:cs typeface="Diploma Plus Jakart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351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7534" y="2590066"/>
            <a:ext cx="11018238" cy="3735126"/>
            <a:chOff x="1001163" y="4271210"/>
            <a:chExt cx="18169890" cy="6159500"/>
          </a:xfrm>
        </p:grpSpPr>
        <p:sp>
          <p:nvSpPr>
            <p:cNvPr id="3" name="object 3"/>
            <p:cNvSpPr/>
            <p:nvPr/>
          </p:nvSpPr>
          <p:spPr>
            <a:xfrm>
              <a:off x="1001163" y="4271210"/>
              <a:ext cx="18169890" cy="6159500"/>
            </a:xfrm>
            <a:custGeom>
              <a:avLst/>
              <a:gdLst/>
              <a:ahLst/>
              <a:cxnLst/>
              <a:rect l="l" t="t" r="r" b="b"/>
              <a:pathLst>
                <a:path w="18169890" h="6159500">
                  <a:moveTo>
                    <a:pt x="18169593" y="0"/>
                  </a:moveTo>
                  <a:lnTo>
                    <a:pt x="0" y="0"/>
                  </a:lnTo>
                  <a:lnTo>
                    <a:pt x="0" y="6159048"/>
                  </a:lnTo>
                  <a:lnTo>
                    <a:pt x="18169593" y="6159048"/>
                  </a:lnTo>
                  <a:lnTo>
                    <a:pt x="18169593" y="0"/>
                  </a:lnTo>
                  <a:close/>
                </a:path>
              </a:pathLst>
            </a:custGeom>
            <a:solidFill>
              <a:srgbClr val="F0E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09595" y="8753700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9786" y="8753705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09596" y="8579053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21606" y="8753700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21798" y="8753705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21608" y="8579056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643"/>
                  </a:lnTo>
                  <a:lnTo>
                    <a:pt x="300189" y="363779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21971" y="8753700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22162" y="8753705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21972" y="8579053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17375" y="8753700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17566" y="8753705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17377" y="8579053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67784" y="7431394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67976" y="7431398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67786" y="7256746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068560" y="7431394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68753" y="7431398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68562" y="7256746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13677" y="6101767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13869" y="6101771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13679" y="5927119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75173" y="4775222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39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75364" y="4775226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39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075174" y="4600578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643"/>
                  </a:lnTo>
                  <a:lnTo>
                    <a:pt x="300189" y="363779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75948" y="7431394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076140" y="7431398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75951" y="7256746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21065" y="6101767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721257" y="6101771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21067" y="5927119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756962" y="8753700"/>
              <a:ext cx="282575" cy="1247140"/>
            </a:xfrm>
            <a:custGeom>
              <a:avLst/>
              <a:gdLst/>
              <a:ahLst/>
              <a:cxnLst/>
              <a:rect l="l" t="t" r="r" b="b"/>
              <a:pathLst>
                <a:path w="282575" h="1247140">
                  <a:moveTo>
                    <a:pt x="0" y="0"/>
                  </a:moveTo>
                  <a:lnTo>
                    <a:pt x="0" y="1074825"/>
                  </a:lnTo>
                  <a:lnTo>
                    <a:pt x="282410" y="1247040"/>
                  </a:lnTo>
                  <a:lnTo>
                    <a:pt x="282410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39378" y="8753705"/>
              <a:ext cx="281940" cy="1247140"/>
            </a:xfrm>
            <a:custGeom>
              <a:avLst/>
              <a:gdLst/>
              <a:ahLst/>
              <a:cxnLst/>
              <a:rect l="l" t="t" r="r" b="b"/>
              <a:pathLst>
                <a:path w="281940" h="1247140">
                  <a:moveTo>
                    <a:pt x="281928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81928" y="1057999"/>
                  </a:lnTo>
                  <a:lnTo>
                    <a:pt x="281928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756967" y="8579053"/>
              <a:ext cx="564515" cy="363855"/>
            </a:xfrm>
            <a:custGeom>
              <a:avLst/>
              <a:gdLst/>
              <a:ahLst/>
              <a:cxnLst/>
              <a:rect l="l" t="t" r="r" b="b"/>
              <a:pathLst>
                <a:path w="564515" h="363854">
                  <a:moveTo>
                    <a:pt x="282410" y="0"/>
                  </a:moveTo>
                  <a:lnTo>
                    <a:pt x="0" y="174444"/>
                  </a:lnTo>
                  <a:lnTo>
                    <a:pt x="282410" y="363580"/>
                  </a:lnTo>
                  <a:lnTo>
                    <a:pt x="564338" y="174444"/>
                  </a:lnTo>
                  <a:lnTo>
                    <a:pt x="28241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421805" y="8753700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721996" y="8753705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21806" y="8579056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643"/>
                  </a:lnTo>
                  <a:lnTo>
                    <a:pt x="300189" y="363779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367619" y="7431394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667810" y="7431398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367620" y="7256746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68395" y="7431394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368586" y="7431398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068397" y="7256750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643"/>
                  </a:lnTo>
                  <a:lnTo>
                    <a:pt x="300189" y="363779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713511" y="6101767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013703" y="6101771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713513" y="5927322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985851" y="4697270"/>
              <a:ext cx="711200" cy="1225550"/>
            </a:xfrm>
            <a:custGeom>
              <a:avLst/>
              <a:gdLst/>
              <a:ahLst/>
              <a:cxnLst/>
              <a:rect l="l" t="t" r="r" b="b"/>
              <a:pathLst>
                <a:path w="711200" h="1225550">
                  <a:moveTo>
                    <a:pt x="549658" y="0"/>
                  </a:moveTo>
                  <a:lnTo>
                    <a:pt x="0" y="923647"/>
                  </a:lnTo>
                  <a:lnTo>
                    <a:pt x="169890" y="1225156"/>
                  </a:lnTo>
                  <a:lnTo>
                    <a:pt x="710899" y="316053"/>
                  </a:lnTo>
                  <a:lnTo>
                    <a:pt x="549658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155745" y="5004039"/>
              <a:ext cx="895350" cy="918844"/>
            </a:xfrm>
            <a:custGeom>
              <a:avLst/>
              <a:gdLst/>
              <a:ahLst/>
              <a:cxnLst/>
              <a:rect l="l" t="t" r="r" b="b"/>
              <a:pathLst>
                <a:path w="895350" h="918845">
                  <a:moveTo>
                    <a:pt x="895260" y="0"/>
                  </a:moveTo>
                  <a:lnTo>
                    <a:pt x="541009" y="9277"/>
                  </a:lnTo>
                  <a:lnTo>
                    <a:pt x="0" y="918390"/>
                  </a:lnTo>
                  <a:lnTo>
                    <a:pt x="354198" y="909186"/>
                  </a:lnTo>
                  <a:lnTo>
                    <a:pt x="89526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535513" y="4697267"/>
              <a:ext cx="515620" cy="316230"/>
            </a:xfrm>
            <a:custGeom>
              <a:avLst/>
              <a:gdLst/>
              <a:ahLst/>
              <a:cxnLst/>
              <a:rect l="l" t="t" r="r" b="b"/>
              <a:pathLst>
                <a:path w="515620" h="316229">
                  <a:moveTo>
                    <a:pt x="0" y="0"/>
                  </a:moveTo>
                  <a:lnTo>
                    <a:pt x="161241" y="316053"/>
                  </a:lnTo>
                  <a:lnTo>
                    <a:pt x="515492" y="306775"/>
                  </a:lnTo>
                  <a:lnTo>
                    <a:pt x="347172" y="3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775783" y="7431394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075974" y="7431398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775785" y="7256949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420899" y="6101767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4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721091" y="6101771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20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420901" y="5927322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924712" y="8753700"/>
              <a:ext cx="282575" cy="1247140"/>
            </a:xfrm>
            <a:custGeom>
              <a:avLst/>
              <a:gdLst/>
              <a:ahLst/>
              <a:cxnLst/>
              <a:rect l="l" t="t" r="r" b="b"/>
              <a:pathLst>
                <a:path w="282575" h="1247140">
                  <a:moveTo>
                    <a:pt x="0" y="0"/>
                  </a:moveTo>
                  <a:lnTo>
                    <a:pt x="0" y="1074825"/>
                  </a:lnTo>
                  <a:lnTo>
                    <a:pt x="282420" y="1247040"/>
                  </a:lnTo>
                  <a:lnTo>
                    <a:pt x="282420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6207128" y="8753705"/>
              <a:ext cx="281940" cy="1247140"/>
            </a:xfrm>
            <a:custGeom>
              <a:avLst/>
              <a:gdLst/>
              <a:ahLst/>
              <a:cxnLst/>
              <a:rect l="l" t="t" r="r" b="b"/>
              <a:pathLst>
                <a:path w="281940" h="1247140">
                  <a:moveTo>
                    <a:pt x="281928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81928" y="1057999"/>
                  </a:lnTo>
                  <a:lnTo>
                    <a:pt x="281928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5924708" y="8579256"/>
              <a:ext cx="564515" cy="363855"/>
            </a:xfrm>
            <a:custGeom>
              <a:avLst/>
              <a:gdLst/>
              <a:ahLst/>
              <a:cxnLst/>
              <a:rect l="l" t="t" r="r" b="b"/>
              <a:pathLst>
                <a:path w="564515" h="363854">
                  <a:moveTo>
                    <a:pt x="282420" y="0"/>
                  </a:moveTo>
                  <a:lnTo>
                    <a:pt x="0" y="174444"/>
                  </a:lnTo>
                  <a:lnTo>
                    <a:pt x="282420" y="363580"/>
                  </a:lnTo>
                  <a:lnTo>
                    <a:pt x="564349" y="174444"/>
                  </a:lnTo>
                  <a:lnTo>
                    <a:pt x="28242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5535370" y="7431394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5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835560" y="7431398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19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5535370" y="7256949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6236144" y="7431394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5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536337" y="7431398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19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6236148" y="7256949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5881262" y="6101767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5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181453" y="6101771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19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5881264" y="5927322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6184985" y="4976254"/>
              <a:ext cx="1022350" cy="775335"/>
            </a:xfrm>
            <a:custGeom>
              <a:avLst/>
              <a:gdLst/>
              <a:ahLst/>
              <a:cxnLst/>
              <a:rect l="l" t="t" r="r" b="b"/>
              <a:pathLst>
                <a:path w="1022350" h="775335">
                  <a:moveTo>
                    <a:pt x="1021822" y="0"/>
                  </a:moveTo>
                  <a:lnTo>
                    <a:pt x="37297" y="431243"/>
                  </a:lnTo>
                  <a:lnTo>
                    <a:pt x="0" y="775316"/>
                  </a:lnTo>
                  <a:lnTo>
                    <a:pt x="969028" y="350858"/>
                  </a:lnTo>
                  <a:lnTo>
                    <a:pt x="1021822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6184985" y="5327110"/>
              <a:ext cx="1263015" cy="623570"/>
            </a:xfrm>
            <a:custGeom>
              <a:avLst/>
              <a:gdLst/>
              <a:ahLst/>
              <a:cxnLst/>
              <a:rect l="l" t="t" r="r" b="b"/>
              <a:pathLst>
                <a:path w="1263015" h="623570">
                  <a:moveTo>
                    <a:pt x="969028" y="0"/>
                  </a:moveTo>
                  <a:lnTo>
                    <a:pt x="0" y="424458"/>
                  </a:lnTo>
                  <a:lnTo>
                    <a:pt x="293404" y="623101"/>
                  </a:lnTo>
                  <a:lnTo>
                    <a:pt x="1262506" y="198611"/>
                  </a:lnTo>
                  <a:lnTo>
                    <a:pt x="969028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7154008" y="4976251"/>
              <a:ext cx="333375" cy="549910"/>
            </a:xfrm>
            <a:custGeom>
              <a:avLst/>
              <a:gdLst/>
              <a:ahLst/>
              <a:cxnLst/>
              <a:rect l="l" t="t" r="r" b="b"/>
              <a:pathLst>
                <a:path w="333375" h="549910">
                  <a:moveTo>
                    <a:pt x="52794" y="0"/>
                  </a:moveTo>
                  <a:lnTo>
                    <a:pt x="0" y="350858"/>
                  </a:lnTo>
                  <a:lnTo>
                    <a:pt x="293477" y="549470"/>
                  </a:lnTo>
                  <a:lnTo>
                    <a:pt x="333026" y="204978"/>
                  </a:lnTo>
                  <a:lnTo>
                    <a:pt x="52794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6588650" y="6101767"/>
              <a:ext cx="300355" cy="1247140"/>
            </a:xfrm>
            <a:custGeom>
              <a:avLst/>
              <a:gdLst/>
              <a:ahLst/>
              <a:cxnLst/>
              <a:rect l="l" t="t" r="r" b="b"/>
              <a:pathLst>
                <a:path w="300355" h="1247140">
                  <a:moveTo>
                    <a:pt x="0" y="0"/>
                  </a:moveTo>
                  <a:lnTo>
                    <a:pt x="0" y="1074825"/>
                  </a:lnTo>
                  <a:lnTo>
                    <a:pt x="300189" y="1247040"/>
                  </a:lnTo>
                  <a:lnTo>
                    <a:pt x="300189" y="189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6888841" y="6101771"/>
              <a:ext cx="299720" cy="1247140"/>
            </a:xfrm>
            <a:custGeom>
              <a:avLst/>
              <a:gdLst/>
              <a:ahLst/>
              <a:cxnLst/>
              <a:rect l="l" t="t" r="r" b="b"/>
              <a:pathLst>
                <a:path w="299719" h="1247140">
                  <a:moveTo>
                    <a:pt x="299676" y="0"/>
                  </a:moveTo>
                  <a:lnTo>
                    <a:pt x="0" y="189135"/>
                  </a:lnTo>
                  <a:lnTo>
                    <a:pt x="0" y="1247040"/>
                  </a:lnTo>
                  <a:lnTo>
                    <a:pt x="299676" y="1057999"/>
                  </a:lnTo>
                  <a:lnTo>
                    <a:pt x="29967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6588652" y="5927322"/>
              <a:ext cx="600075" cy="363855"/>
            </a:xfrm>
            <a:custGeom>
              <a:avLst/>
              <a:gdLst/>
              <a:ahLst/>
              <a:cxnLst/>
              <a:rect l="l" t="t" r="r" b="b"/>
              <a:pathLst>
                <a:path w="600075" h="363854">
                  <a:moveTo>
                    <a:pt x="300189" y="0"/>
                  </a:moveTo>
                  <a:lnTo>
                    <a:pt x="0" y="174444"/>
                  </a:lnTo>
                  <a:lnTo>
                    <a:pt x="300189" y="363580"/>
                  </a:lnTo>
                  <a:lnTo>
                    <a:pt x="599866" y="174444"/>
                  </a:lnTo>
                  <a:lnTo>
                    <a:pt x="3001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4890867" y="6238079"/>
              <a:ext cx="711835" cy="1067435"/>
            </a:xfrm>
            <a:custGeom>
              <a:avLst/>
              <a:gdLst/>
              <a:ahLst/>
              <a:cxnLst/>
              <a:rect l="l" t="t" r="r" b="b"/>
              <a:pathLst>
                <a:path w="711834" h="1067434">
                  <a:moveTo>
                    <a:pt x="0" y="0"/>
                  </a:moveTo>
                  <a:lnTo>
                    <a:pt x="370616" y="1008911"/>
                  </a:lnTo>
                  <a:lnTo>
                    <a:pt x="711779" y="1067056"/>
                  </a:lnTo>
                  <a:lnTo>
                    <a:pt x="346994" y="74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5237863" y="6031235"/>
              <a:ext cx="581025" cy="1274445"/>
            </a:xfrm>
            <a:custGeom>
              <a:avLst/>
              <a:gdLst/>
              <a:ahLst/>
              <a:cxnLst/>
              <a:rect l="l" t="t" r="r" b="b"/>
              <a:pathLst>
                <a:path w="581025" h="1274445">
                  <a:moveTo>
                    <a:pt x="216077" y="0"/>
                  </a:moveTo>
                  <a:lnTo>
                    <a:pt x="0" y="280871"/>
                  </a:lnTo>
                  <a:lnTo>
                    <a:pt x="364784" y="1273898"/>
                  </a:lnTo>
                  <a:lnTo>
                    <a:pt x="580893" y="993111"/>
                  </a:lnTo>
                  <a:lnTo>
                    <a:pt x="216077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4890871" y="5970827"/>
              <a:ext cx="563245" cy="341630"/>
            </a:xfrm>
            <a:custGeom>
              <a:avLst/>
              <a:gdLst/>
              <a:ahLst/>
              <a:cxnLst/>
              <a:rect l="l" t="t" r="r" b="b"/>
              <a:pathLst>
                <a:path w="563244" h="341629">
                  <a:moveTo>
                    <a:pt x="221626" y="0"/>
                  </a:moveTo>
                  <a:lnTo>
                    <a:pt x="0" y="267248"/>
                  </a:lnTo>
                  <a:lnTo>
                    <a:pt x="346994" y="341277"/>
                  </a:lnTo>
                  <a:lnTo>
                    <a:pt x="563071" y="60406"/>
                  </a:lnTo>
                  <a:lnTo>
                    <a:pt x="221626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752757" y="1882309"/>
            <a:ext cx="5703191" cy="484518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n-GB" sz="3093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Use technology wisely</a:t>
            </a:r>
            <a:endParaRPr sz="3093" dirty="0">
              <a:latin typeface="Diploma Plus Jakarta ExtraBold"/>
              <a:cs typeface="Diploma Plus Jakarta ExtraBold"/>
            </a:endParaRPr>
          </a:p>
        </p:txBody>
      </p:sp>
      <p:sp>
        <p:nvSpPr>
          <p:cNvPr id="85" name="object 13">
            <a:extLst>
              <a:ext uri="{FF2B5EF4-FFF2-40B4-BE49-F238E27FC236}">
                <a16:creationId xmlns:a16="http://schemas.microsoft.com/office/drawing/2014/main" id="{918850E9-BC10-AC44-4148-E03F360E8FEE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86" name="object 7">
            <a:extLst>
              <a:ext uri="{FF2B5EF4-FFF2-40B4-BE49-F238E27FC236}">
                <a16:creationId xmlns:a16="http://schemas.microsoft.com/office/drawing/2014/main" id="{955F291E-4E70-42AC-F9A2-D1ECB9DFEC21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Sales Process</a:t>
            </a:r>
          </a:p>
        </p:txBody>
      </p:sp>
      <p:sp>
        <p:nvSpPr>
          <p:cNvPr id="87" name="object 8">
            <a:extLst>
              <a:ext uri="{FF2B5EF4-FFF2-40B4-BE49-F238E27FC236}">
                <a16:creationId xmlns:a16="http://schemas.microsoft.com/office/drawing/2014/main" id="{DDBB8568-0305-748A-5B43-F4E800EBE38C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88" name="object 9">
            <a:extLst>
              <a:ext uri="{FF2B5EF4-FFF2-40B4-BE49-F238E27FC236}">
                <a16:creationId xmlns:a16="http://schemas.microsoft.com/office/drawing/2014/main" id="{89952520-1E12-4F5E-E02B-4491F32C4A56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302F141F-65D4-F800-1282-4B2F6EF075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object 3">
            <a:extLst>
              <a:ext uri="{FF2B5EF4-FFF2-40B4-BE49-F238E27FC236}">
                <a16:creationId xmlns:a16="http://schemas.microsoft.com/office/drawing/2014/main" id="{89406AFA-62FC-A08F-5614-47402576C069}"/>
              </a:ext>
            </a:extLst>
          </p:cNvPr>
          <p:cNvSpPr/>
          <p:nvPr/>
        </p:nvSpPr>
        <p:spPr>
          <a:xfrm>
            <a:off x="607534" y="2590066"/>
            <a:ext cx="11018238" cy="3735126"/>
          </a:xfrm>
          <a:custGeom>
            <a:avLst/>
            <a:gdLst/>
            <a:ahLst/>
            <a:cxnLst/>
            <a:rect l="l" t="t" r="r" b="b"/>
            <a:pathLst>
              <a:path w="18169890" h="6159500">
                <a:moveTo>
                  <a:pt x="18169593" y="0"/>
                </a:moveTo>
                <a:lnTo>
                  <a:pt x="0" y="0"/>
                </a:lnTo>
                <a:lnTo>
                  <a:pt x="0" y="6159048"/>
                </a:lnTo>
                <a:lnTo>
                  <a:pt x="18169593" y="6159048"/>
                </a:lnTo>
                <a:lnTo>
                  <a:pt x="18169593" y="0"/>
                </a:lnTo>
                <a:close/>
              </a:path>
            </a:pathLst>
          </a:custGeom>
          <a:solidFill>
            <a:srgbClr val="F0E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9553" y="1596627"/>
            <a:ext cx="10015863" cy="451752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lnSpc>
                <a:spcPct val="90000"/>
              </a:lnSpc>
              <a:spcBef>
                <a:spcPts val="67"/>
              </a:spcBef>
            </a:pPr>
            <a:r>
              <a:rPr lang="en-GB" sz="3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Strong foundation, holistic view, remove friction</a:t>
            </a:r>
            <a:endParaRPr sz="3200" dirty="0">
              <a:latin typeface="Diploma Plus Jakarta ExtraBold"/>
              <a:cs typeface="Diploma Plus Jakarta ExtraBold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01429" y="4358561"/>
            <a:ext cx="2418591" cy="1678496"/>
            <a:chOff x="8247021" y="7187589"/>
            <a:chExt cx="3988435" cy="2767965"/>
          </a:xfrm>
        </p:grpSpPr>
        <p:sp>
          <p:nvSpPr>
            <p:cNvPr id="5" name="object 5"/>
            <p:cNvSpPr/>
            <p:nvPr/>
          </p:nvSpPr>
          <p:spPr>
            <a:xfrm>
              <a:off x="11823024" y="9117408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0" y="238443"/>
                  </a:lnTo>
                  <a:lnTo>
                    <a:pt x="0" y="832864"/>
                  </a:lnTo>
                  <a:lnTo>
                    <a:pt x="407003" y="594463"/>
                  </a:lnTo>
                  <a:lnTo>
                    <a:pt x="407003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823024" y="9117408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407003" y="594463"/>
                  </a:lnTo>
                  <a:lnTo>
                    <a:pt x="0" y="832864"/>
                  </a:lnTo>
                  <a:lnTo>
                    <a:pt x="0" y="238443"/>
                  </a:lnTo>
                  <a:lnTo>
                    <a:pt x="407003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95428" y="8933508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407003" y="0"/>
                  </a:moveTo>
                  <a:lnTo>
                    <a:pt x="0" y="238401"/>
                  </a:lnTo>
                  <a:lnTo>
                    <a:pt x="527596" y="422343"/>
                  </a:lnTo>
                  <a:lnTo>
                    <a:pt x="934599" y="183900"/>
                  </a:lnTo>
                  <a:lnTo>
                    <a:pt x="407003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95428" y="8933508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934599" y="183900"/>
                  </a:moveTo>
                  <a:lnTo>
                    <a:pt x="527596" y="422343"/>
                  </a:lnTo>
                  <a:lnTo>
                    <a:pt x="0" y="238401"/>
                  </a:lnTo>
                  <a:lnTo>
                    <a:pt x="407003" y="0"/>
                  </a:lnTo>
                  <a:lnTo>
                    <a:pt x="934599" y="18390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295424" y="9171905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32"/>
                  </a:lnTo>
                  <a:lnTo>
                    <a:pt x="527596" y="778374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95424" y="9171905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527596" y="183942"/>
                  </a:moveTo>
                  <a:lnTo>
                    <a:pt x="527596" y="778374"/>
                  </a:lnTo>
                  <a:lnTo>
                    <a:pt x="0" y="594432"/>
                  </a:lnTo>
                  <a:lnTo>
                    <a:pt x="0" y="0"/>
                  </a:lnTo>
                  <a:lnTo>
                    <a:pt x="527596" y="18394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295428" y="8339036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0" y="238401"/>
                  </a:lnTo>
                  <a:lnTo>
                    <a:pt x="0" y="832864"/>
                  </a:lnTo>
                  <a:lnTo>
                    <a:pt x="407003" y="594463"/>
                  </a:lnTo>
                  <a:lnTo>
                    <a:pt x="407003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295428" y="8339036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407003" y="594463"/>
                  </a:lnTo>
                  <a:lnTo>
                    <a:pt x="0" y="832864"/>
                  </a:lnTo>
                  <a:lnTo>
                    <a:pt x="0" y="238401"/>
                  </a:lnTo>
                  <a:lnTo>
                    <a:pt x="407003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295428" y="7744607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0" y="238401"/>
                  </a:lnTo>
                  <a:lnTo>
                    <a:pt x="0" y="832833"/>
                  </a:lnTo>
                  <a:lnTo>
                    <a:pt x="407003" y="594432"/>
                  </a:lnTo>
                  <a:lnTo>
                    <a:pt x="407003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295428" y="7744607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407003" y="594432"/>
                  </a:lnTo>
                  <a:lnTo>
                    <a:pt x="0" y="832833"/>
                  </a:lnTo>
                  <a:lnTo>
                    <a:pt x="0" y="238401"/>
                  </a:lnTo>
                  <a:lnTo>
                    <a:pt x="407003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67831" y="7560665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407045" y="0"/>
                  </a:moveTo>
                  <a:lnTo>
                    <a:pt x="0" y="238401"/>
                  </a:lnTo>
                  <a:lnTo>
                    <a:pt x="527596" y="422343"/>
                  </a:lnTo>
                  <a:lnTo>
                    <a:pt x="934599" y="183942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767831" y="7560665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934599" y="183942"/>
                  </a:moveTo>
                  <a:lnTo>
                    <a:pt x="527596" y="422343"/>
                  </a:lnTo>
                  <a:lnTo>
                    <a:pt x="0" y="238401"/>
                  </a:lnTo>
                  <a:lnTo>
                    <a:pt x="407045" y="0"/>
                  </a:lnTo>
                  <a:lnTo>
                    <a:pt x="934599" y="18394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67830" y="7799066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63"/>
                  </a:lnTo>
                  <a:lnTo>
                    <a:pt x="527596" y="778374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767830" y="7799066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527596" y="183942"/>
                  </a:moveTo>
                  <a:lnTo>
                    <a:pt x="527596" y="778374"/>
                  </a:lnTo>
                  <a:lnTo>
                    <a:pt x="0" y="594463"/>
                  </a:lnTo>
                  <a:lnTo>
                    <a:pt x="0" y="214140"/>
                  </a:lnTo>
                  <a:lnTo>
                    <a:pt x="0" y="0"/>
                  </a:lnTo>
                  <a:lnTo>
                    <a:pt x="527596" y="18394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767830" y="8987966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63"/>
                  </a:lnTo>
                  <a:lnTo>
                    <a:pt x="527596" y="778363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767830" y="8987966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594463"/>
                  </a:moveTo>
                  <a:lnTo>
                    <a:pt x="0" y="0"/>
                  </a:lnTo>
                  <a:lnTo>
                    <a:pt x="527596" y="183942"/>
                  </a:lnTo>
                  <a:lnTo>
                    <a:pt x="527596" y="778363"/>
                  </a:lnTo>
                  <a:lnTo>
                    <a:pt x="0" y="5944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767830" y="8393531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32"/>
                  </a:lnTo>
                  <a:lnTo>
                    <a:pt x="527596" y="778374"/>
                  </a:lnTo>
                  <a:lnTo>
                    <a:pt x="527596" y="183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67830" y="8393531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594432"/>
                  </a:moveTo>
                  <a:lnTo>
                    <a:pt x="0" y="0"/>
                  </a:lnTo>
                  <a:lnTo>
                    <a:pt x="527596" y="183910"/>
                  </a:lnTo>
                  <a:lnTo>
                    <a:pt x="527596" y="778374"/>
                  </a:lnTo>
                  <a:lnTo>
                    <a:pt x="0" y="59443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240234" y="7971193"/>
              <a:ext cx="527685" cy="422909"/>
            </a:xfrm>
            <a:custGeom>
              <a:avLst/>
              <a:gdLst/>
              <a:ahLst/>
              <a:cxnLst/>
              <a:rect l="l" t="t" r="r" b="b"/>
              <a:pathLst>
                <a:path w="527684" h="422909">
                  <a:moveTo>
                    <a:pt x="407045" y="0"/>
                  </a:moveTo>
                  <a:lnTo>
                    <a:pt x="0" y="238401"/>
                  </a:lnTo>
                  <a:lnTo>
                    <a:pt x="527596" y="422343"/>
                  </a:lnTo>
                  <a:lnTo>
                    <a:pt x="527596" y="42009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240234" y="7971193"/>
              <a:ext cx="527685" cy="422909"/>
            </a:xfrm>
            <a:custGeom>
              <a:avLst/>
              <a:gdLst/>
              <a:ahLst/>
              <a:cxnLst/>
              <a:rect l="l" t="t" r="r" b="b"/>
              <a:pathLst>
                <a:path w="527684" h="422909">
                  <a:moveTo>
                    <a:pt x="527596" y="42009"/>
                  </a:moveTo>
                  <a:lnTo>
                    <a:pt x="527596" y="422343"/>
                  </a:lnTo>
                  <a:lnTo>
                    <a:pt x="0" y="238401"/>
                  </a:lnTo>
                  <a:lnTo>
                    <a:pt x="407045" y="0"/>
                  </a:lnTo>
                  <a:lnTo>
                    <a:pt x="527596" y="42009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12635" y="7192824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407045" y="0"/>
                  </a:moveTo>
                  <a:lnTo>
                    <a:pt x="0" y="238401"/>
                  </a:lnTo>
                  <a:lnTo>
                    <a:pt x="527596" y="422343"/>
                  </a:lnTo>
                  <a:lnTo>
                    <a:pt x="934641" y="183900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712635" y="7192824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934641" y="183900"/>
                  </a:moveTo>
                  <a:lnTo>
                    <a:pt x="527596" y="422343"/>
                  </a:lnTo>
                  <a:lnTo>
                    <a:pt x="0" y="238401"/>
                  </a:lnTo>
                  <a:lnTo>
                    <a:pt x="407045" y="0"/>
                  </a:lnTo>
                  <a:lnTo>
                    <a:pt x="934641" y="18390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240231" y="7376727"/>
              <a:ext cx="407670" cy="833119"/>
            </a:xfrm>
            <a:custGeom>
              <a:avLst/>
              <a:gdLst/>
              <a:ahLst/>
              <a:cxnLst/>
              <a:rect l="l" t="t" r="r" b="b"/>
              <a:pathLst>
                <a:path w="407670" h="833120">
                  <a:moveTo>
                    <a:pt x="407045" y="0"/>
                  </a:moveTo>
                  <a:lnTo>
                    <a:pt x="0" y="238432"/>
                  </a:lnTo>
                  <a:lnTo>
                    <a:pt x="0" y="832864"/>
                  </a:lnTo>
                  <a:lnTo>
                    <a:pt x="407045" y="594463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40231" y="7376727"/>
              <a:ext cx="407670" cy="833119"/>
            </a:xfrm>
            <a:custGeom>
              <a:avLst/>
              <a:gdLst/>
              <a:ahLst/>
              <a:cxnLst/>
              <a:rect l="l" t="t" r="r" b="b"/>
              <a:pathLst>
                <a:path w="407670" h="833120">
                  <a:moveTo>
                    <a:pt x="407045" y="594463"/>
                  </a:moveTo>
                  <a:lnTo>
                    <a:pt x="0" y="832864"/>
                  </a:lnTo>
                  <a:lnTo>
                    <a:pt x="0" y="238432"/>
                  </a:lnTo>
                  <a:lnTo>
                    <a:pt x="407045" y="0"/>
                  </a:lnTo>
                  <a:lnTo>
                    <a:pt x="407045" y="59446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240235" y="8804025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63"/>
                  </a:lnTo>
                  <a:lnTo>
                    <a:pt x="527596" y="778405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240235" y="8804025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594463"/>
                  </a:moveTo>
                  <a:lnTo>
                    <a:pt x="0" y="0"/>
                  </a:lnTo>
                  <a:lnTo>
                    <a:pt x="527596" y="183942"/>
                  </a:lnTo>
                  <a:lnTo>
                    <a:pt x="527596" y="778405"/>
                  </a:lnTo>
                  <a:lnTo>
                    <a:pt x="0" y="5944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240234" y="8209589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32"/>
                  </a:lnTo>
                  <a:lnTo>
                    <a:pt x="527596" y="778374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240234" y="8209589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527596" y="778374"/>
                  </a:moveTo>
                  <a:lnTo>
                    <a:pt x="0" y="594432"/>
                  </a:lnTo>
                  <a:lnTo>
                    <a:pt x="0" y="0"/>
                  </a:lnTo>
                  <a:lnTo>
                    <a:pt x="527596" y="183942"/>
                  </a:lnTo>
                  <a:lnTo>
                    <a:pt x="527596" y="778374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712638" y="8620415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890" y="0"/>
                  </a:moveTo>
                  <a:lnTo>
                    <a:pt x="0" y="594128"/>
                  </a:lnTo>
                  <a:lnTo>
                    <a:pt x="527596" y="778070"/>
                  </a:lnTo>
                  <a:lnTo>
                    <a:pt x="527596" y="183606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712638" y="8620415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527596" y="183606"/>
                  </a:moveTo>
                  <a:lnTo>
                    <a:pt x="527596" y="778070"/>
                  </a:lnTo>
                  <a:lnTo>
                    <a:pt x="0" y="594128"/>
                  </a:lnTo>
                  <a:lnTo>
                    <a:pt x="0" y="592798"/>
                  </a:lnTo>
                  <a:lnTo>
                    <a:pt x="890" y="0"/>
                  </a:lnTo>
                  <a:lnTo>
                    <a:pt x="527596" y="183606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712643" y="7431223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1427"/>
                  </a:lnTo>
                  <a:lnTo>
                    <a:pt x="1811" y="592055"/>
                  </a:lnTo>
                  <a:lnTo>
                    <a:pt x="1811" y="593353"/>
                  </a:lnTo>
                  <a:lnTo>
                    <a:pt x="1811" y="595060"/>
                  </a:lnTo>
                  <a:lnTo>
                    <a:pt x="527596" y="778374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712643" y="7431223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1811" y="593353"/>
                  </a:moveTo>
                  <a:lnTo>
                    <a:pt x="1811" y="592055"/>
                  </a:lnTo>
                  <a:lnTo>
                    <a:pt x="0" y="591427"/>
                  </a:lnTo>
                  <a:lnTo>
                    <a:pt x="0" y="212433"/>
                  </a:lnTo>
                  <a:lnTo>
                    <a:pt x="0" y="0"/>
                  </a:lnTo>
                  <a:lnTo>
                    <a:pt x="527596" y="183942"/>
                  </a:lnTo>
                  <a:lnTo>
                    <a:pt x="527596" y="778374"/>
                  </a:lnTo>
                  <a:lnTo>
                    <a:pt x="1811" y="595060"/>
                  </a:lnTo>
                  <a:lnTo>
                    <a:pt x="1811" y="59335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712636" y="802457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821" y="0"/>
                  </a:moveTo>
                  <a:lnTo>
                    <a:pt x="0" y="1078"/>
                  </a:lnTo>
                  <a:lnTo>
                    <a:pt x="1821" y="1706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712639" y="802457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078"/>
                  </a:moveTo>
                  <a:lnTo>
                    <a:pt x="1811" y="0"/>
                  </a:lnTo>
                  <a:lnTo>
                    <a:pt x="1811" y="1706"/>
                  </a:lnTo>
                  <a:lnTo>
                    <a:pt x="0" y="1078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12636" y="8025650"/>
              <a:ext cx="1905" cy="593090"/>
            </a:xfrm>
            <a:custGeom>
              <a:avLst/>
              <a:gdLst/>
              <a:ahLst/>
              <a:cxnLst/>
              <a:rect l="l" t="t" r="r" b="b"/>
              <a:pathLst>
                <a:path w="1904" h="593090">
                  <a:moveTo>
                    <a:pt x="0" y="0"/>
                  </a:moveTo>
                  <a:lnTo>
                    <a:pt x="0" y="592317"/>
                  </a:lnTo>
                  <a:lnTo>
                    <a:pt x="900" y="592620"/>
                  </a:lnTo>
                  <a:lnTo>
                    <a:pt x="1821" y="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712643" y="8025652"/>
              <a:ext cx="1905" cy="593090"/>
            </a:xfrm>
            <a:custGeom>
              <a:avLst/>
              <a:gdLst/>
              <a:ahLst/>
              <a:cxnLst/>
              <a:rect l="l" t="t" r="r" b="b"/>
              <a:pathLst>
                <a:path w="1904" h="593090">
                  <a:moveTo>
                    <a:pt x="1811" y="628"/>
                  </a:moveTo>
                  <a:lnTo>
                    <a:pt x="890" y="592610"/>
                  </a:lnTo>
                  <a:lnTo>
                    <a:pt x="0" y="592317"/>
                  </a:lnTo>
                  <a:lnTo>
                    <a:pt x="0" y="0"/>
                  </a:lnTo>
                  <a:lnTo>
                    <a:pt x="1811" y="628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713528" y="8026276"/>
              <a:ext cx="527050" cy="777875"/>
            </a:xfrm>
            <a:custGeom>
              <a:avLst/>
              <a:gdLst/>
              <a:ahLst/>
              <a:cxnLst/>
              <a:rect l="l" t="t" r="r" b="b"/>
              <a:pathLst>
                <a:path w="527050" h="777875">
                  <a:moveTo>
                    <a:pt x="921" y="0"/>
                  </a:moveTo>
                  <a:lnTo>
                    <a:pt x="0" y="593322"/>
                  </a:lnTo>
                  <a:lnTo>
                    <a:pt x="0" y="594138"/>
                  </a:lnTo>
                  <a:lnTo>
                    <a:pt x="526706" y="777745"/>
                  </a:lnTo>
                  <a:lnTo>
                    <a:pt x="526706" y="183313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713528" y="8026276"/>
              <a:ext cx="527050" cy="777875"/>
            </a:xfrm>
            <a:custGeom>
              <a:avLst/>
              <a:gdLst/>
              <a:ahLst/>
              <a:cxnLst/>
              <a:rect l="l" t="t" r="r" b="b"/>
              <a:pathLst>
                <a:path w="527050" h="777875">
                  <a:moveTo>
                    <a:pt x="0" y="593322"/>
                  </a:moveTo>
                  <a:lnTo>
                    <a:pt x="0" y="591992"/>
                  </a:lnTo>
                  <a:lnTo>
                    <a:pt x="921" y="0"/>
                  </a:lnTo>
                  <a:lnTo>
                    <a:pt x="526706" y="183313"/>
                  </a:lnTo>
                  <a:lnTo>
                    <a:pt x="526706" y="777745"/>
                  </a:lnTo>
                  <a:lnTo>
                    <a:pt x="0" y="594138"/>
                  </a:lnTo>
                  <a:lnTo>
                    <a:pt x="0" y="59332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712636" y="802264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0" y="3005"/>
                  </a:lnTo>
                  <a:lnTo>
                    <a:pt x="1821" y="1926"/>
                  </a:lnTo>
                  <a:lnTo>
                    <a:pt x="1821" y="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712643" y="8022651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811" y="628"/>
                  </a:moveTo>
                  <a:lnTo>
                    <a:pt x="1811" y="1926"/>
                  </a:lnTo>
                  <a:lnTo>
                    <a:pt x="0" y="2994"/>
                  </a:lnTo>
                  <a:lnTo>
                    <a:pt x="0" y="0"/>
                  </a:lnTo>
                  <a:lnTo>
                    <a:pt x="1811" y="628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712636" y="86196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00" y="0"/>
                  </a:moveTo>
                  <a:lnTo>
                    <a:pt x="0" y="513"/>
                  </a:lnTo>
                  <a:lnTo>
                    <a:pt x="900" y="816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712638" y="861959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890" y="0"/>
                  </a:moveTo>
                  <a:lnTo>
                    <a:pt x="890" y="816"/>
                  </a:lnTo>
                  <a:lnTo>
                    <a:pt x="0" y="523"/>
                  </a:lnTo>
                  <a:lnTo>
                    <a:pt x="890" y="0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712636" y="8620120"/>
              <a:ext cx="1270" cy="593090"/>
            </a:xfrm>
            <a:custGeom>
              <a:avLst/>
              <a:gdLst/>
              <a:ahLst/>
              <a:cxnLst/>
              <a:rect l="l" t="t" r="r" b="b"/>
              <a:pathLst>
                <a:path w="1270" h="593090">
                  <a:moveTo>
                    <a:pt x="0" y="0"/>
                  </a:moveTo>
                  <a:lnTo>
                    <a:pt x="0" y="593091"/>
                  </a:lnTo>
                  <a:lnTo>
                    <a:pt x="90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712638" y="8620121"/>
              <a:ext cx="1270" cy="593090"/>
            </a:xfrm>
            <a:custGeom>
              <a:avLst/>
              <a:gdLst/>
              <a:ahLst/>
              <a:cxnLst/>
              <a:rect l="l" t="t" r="r" b="b"/>
              <a:pathLst>
                <a:path w="1270" h="593090">
                  <a:moveTo>
                    <a:pt x="890" y="293"/>
                  </a:moveTo>
                  <a:lnTo>
                    <a:pt x="0" y="593091"/>
                  </a:lnTo>
                  <a:lnTo>
                    <a:pt x="0" y="0"/>
                  </a:lnTo>
                  <a:lnTo>
                    <a:pt x="890" y="293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712636" y="861796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2146"/>
                  </a:lnTo>
                  <a:lnTo>
                    <a:pt x="900" y="1633"/>
                  </a:lnTo>
                  <a:lnTo>
                    <a:pt x="90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712638" y="861797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890" y="293"/>
                  </a:moveTo>
                  <a:lnTo>
                    <a:pt x="890" y="1622"/>
                  </a:lnTo>
                  <a:lnTo>
                    <a:pt x="0" y="2146"/>
                  </a:lnTo>
                  <a:lnTo>
                    <a:pt x="0" y="0"/>
                  </a:lnTo>
                  <a:lnTo>
                    <a:pt x="890" y="293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185043" y="8434322"/>
              <a:ext cx="527685" cy="779145"/>
            </a:xfrm>
            <a:custGeom>
              <a:avLst/>
              <a:gdLst/>
              <a:ahLst/>
              <a:cxnLst/>
              <a:rect l="l" t="t" r="r" b="b"/>
              <a:pathLst>
                <a:path w="527684" h="779145">
                  <a:moveTo>
                    <a:pt x="890" y="0"/>
                  </a:moveTo>
                  <a:lnTo>
                    <a:pt x="0" y="594987"/>
                  </a:lnTo>
                  <a:lnTo>
                    <a:pt x="527596" y="778887"/>
                  </a:lnTo>
                  <a:lnTo>
                    <a:pt x="527596" y="185795"/>
                  </a:lnTo>
                  <a:lnTo>
                    <a:pt x="527596" y="183648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185043" y="8434322"/>
              <a:ext cx="527685" cy="779145"/>
            </a:xfrm>
            <a:custGeom>
              <a:avLst/>
              <a:gdLst/>
              <a:ahLst/>
              <a:cxnLst/>
              <a:rect l="l" t="t" r="r" b="b"/>
              <a:pathLst>
                <a:path w="527684" h="779145">
                  <a:moveTo>
                    <a:pt x="527596" y="185795"/>
                  </a:moveTo>
                  <a:lnTo>
                    <a:pt x="527596" y="778887"/>
                  </a:lnTo>
                  <a:lnTo>
                    <a:pt x="0" y="594987"/>
                  </a:lnTo>
                  <a:lnTo>
                    <a:pt x="890" y="0"/>
                  </a:lnTo>
                  <a:lnTo>
                    <a:pt x="527596" y="183648"/>
                  </a:lnTo>
                  <a:lnTo>
                    <a:pt x="527596" y="185795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185933" y="7839343"/>
              <a:ext cx="527050" cy="779145"/>
            </a:xfrm>
            <a:custGeom>
              <a:avLst/>
              <a:gdLst/>
              <a:ahLst/>
              <a:cxnLst/>
              <a:rect l="l" t="t" r="r" b="b"/>
              <a:pathLst>
                <a:path w="527050" h="779145">
                  <a:moveTo>
                    <a:pt x="921" y="0"/>
                  </a:moveTo>
                  <a:lnTo>
                    <a:pt x="0" y="594976"/>
                  </a:lnTo>
                  <a:lnTo>
                    <a:pt x="526706" y="778625"/>
                  </a:lnTo>
                  <a:lnTo>
                    <a:pt x="526706" y="186308"/>
                  </a:lnTo>
                  <a:lnTo>
                    <a:pt x="526706" y="183303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185933" y="7839343"/>
              <a:ext cx="527050" cy="779145"/>
            </a:xfrm>
            <a:custGeom>
              <a:avLst/>
              <a:gdLst/>
              <a:ahLst/>
              <a:cxnLst/>
              <a:rect l="l" t="t" r="r" b="b"/>
              <a:pathLst>
                <a:path w="527050" h="779145">
                  <a:moveTo>
                    <a:pt x="526706" y="186308"/>
                  </a:moveTo>
                  <a:lnTo>
                    <a:pt x="526706" y="778625"/>
                  </a:lnTo>
                  <a:lnTo>
                    <a:pt x="0" y="594976"/>
                  </a:lnTo>
                  <a:lnTo>
                    <a:pt x="921" y="0"/>
                  </a:lnTo>
                  <a:lnTo>
                    <a:pt x="526706" y="183303"/>
                  </a:lnTo>
                  <a:lnTo>
                    <a:pt x="526706" y="186308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186856" y="7602270"/>
              <a:ext cx="525780" cy="420370"/>
            </a:xfrm>
            <a:custGeom>
              <a:avLst/>
              <a:gdLst/>
              <a:ahLst/>
              <a:cxnLst/>
              <a:rect l="l" t="t" r="r" b="b"/>
              <a:pathLst>
                <a:path w="525779" h="420370">
                  <a:moveTo>
                    <a:pt x="407045" y="0"/>
                  </a:moveTo>
                  <a:lnTo>
                    <a:pt x="0" y="237071"/>
                  </a:lnTo>
                  <a:lnTo>
                    <a:pt x="525785" y="420374"/>
                  </a:lnTo>
                  <a:lnTo>
                    <a:pt x="525785" y="41380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186856" y="7602270"/>
              <a:ext cx="525780" cy="420370"/>
            </a:xfrm>
            <a:custGeom>
              <a:avLst/>
              <a:gdLst/>
              <a:ahLst/>
              <a:cxnLst/>
              <a:rect l="l" t="t" r="r" b="b"/>
              <a:pathLst>
                <a:path w="525779" h="420370">
                  <a:moveTo>
                    <a:pt x="407045" y="0"/>
                  </a:moveTo>
                  <a:lnTo>
                    <a:pt x="525785" y="41380"/>
                  </a:lnTo>
                  <a:lnTo>
                    <a:pt x="525785" y="420374"/>
                  </a:lnTo>
                  <a:lnTo>
                    <a:pt x="0" y="237071"/>
                  </a:lnTo>
                  <a:lnTo>
                    <a:pt x="40704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659260" y="7418328"/>
              <a:ext cx="934719" cy="421640"/>
            </a:xfrm>
            <a:custGeom>
              <a:avLst/>
              <a:gdLst/>
              <a:ahLst/>
              <a:cxnLst/>
              <a:rect l="l" t="t" r="r" b="b"/>
              <a:pathLst>
                <a:path w="934720" h="421640">
                  <a:moveTo>
                    <a:pt x="407045" y="0"/>
                  </a:moveTo>
                  <a:lnTo>
                    <a:pt x="0" y="237071"/>
                  </a:lnTo>
                  <a:lnTo>
                    <a:pt x="527596" y="421013"/>
                  </a:lnTo>
                  <a:lnTo>
                    <a:pt x="934641" y="183942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659260" y="7418328"/>
              <a:ext cx="934719" cy="421640"/>
            </a:xfrm>
            <a:custGeom>
              <a:avLst/>
              <a:gdLst/>
              <a:ahLst/>
              <a:cxnLst/>
              <a:rect l="l" t="t" r="r" b="b"/>
              <a:pathLst>
                <a:path w="934720" h="421640">
                  <a:moveTo>
                    <a:pt x="934641" y="183942"/>
                  </a:moveTo>
                  <a:lnTo>
                    <a:pt x="527596" y="421013"/>
                  </a:lnTo>
                  <a:lnTo>
                    <a:pt x="0" y="237071"/>
                  </a:lnTo>
                  <a:lnTo>
                    <a:pt x="407045" y="0"/>
                  </a:lnTo>
                  <a:lnTo>
                    <a:pt x="934641" y="18394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658373" y="7655396"/>
              <a:ext cx="528955" cy="779145"/>
            </a:xfrm>
            <a:custGeom>
              <a:avLst/>
              <a:gdLst/>
              <a:ahLst/>
              <a:cxnLst/>
              <a:rect l="l" t="t" r="r" b="b"/>
              <a:pathLst>
                <a:path w="528954" h="779145">
                  <a:moveTo>
                    <a:pt x="890" y="0"/>
                  </a:moveTo>
                  <a:lnTo>
                    <a:pt x="0" y="594987"/>
                  </a:lnTo>
                  <a:lnTo>
                    <a:pt x="527554" y="778929"/>
                  </a:lnTo>
                  <a:lnTo>
                    <a:pt x="528486" y="183942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658373" y="7655396"/>
              <a:ext cx="528955" cy="779145"/>
            </a:xfrm>
            <a:custGeom>
              <a:avLst/>
              <a:gdLst/>
              <a:ahLst/>
              <a:cxnLst/>
              <a:rect l="l" t="t" r="r" b="b"/>
              <a:pathLst>
                <a:path w="528954" h="779145">
                  <a:moveTo>
                    <a:pt x="528486" y="183942"/>
                  </a:moveTo>
                  <a:lnTo>
                    <a:pt x="527554" y="778929"/>
                  </a:lnTo>
                  <a:lnTo>
                    <a:pt x="0" y="594987"/>
                  </a:lnTo>
                  <a:lnTo>
                    <a:pt x="890" y="0"/>
                  </a:lnTo>
                  <a:lnTo>
                    <a:pt x="528486" y="18394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657446" y="8250381"/>
              <a:ext cx="528955" cy="779145"/>
            </a:xfrm>
            <a:custGeom>
              <a:avLst/>
              <a:gdLst/>
              <a:ahLst/>
              <a:cxnLst/>
              <a:rect l="l" t="t" r="r" b="b"/>
              <a:pathLst>
                <a:path w="528954" h="779145">
                  <a:moveTo>
                    <a:pt x="931" y="0"/>
                  </a:moveTo>
                  <a:lnTo>
                    <a:pt x="0" y="594987"/>
                  </a:lnTo>
                  <a:lnTo>
                    <a:pt x="527596" y="778929"/>
                  </a:lnTo>
                  <a:lnTo>
                    <a:pt x="528486" y="183942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657446" y="8250381"/>
              <a:ext cx="528955" cy="779145"/>
            </a:xfrm>
            <a:custGeom>
              <a:avLst/>
              <a:gdLst/>
              <a:ahLst/>
              <a:cxnLst/>
              <a:rect l="l" t="t" r="r" b="b"/>
              <a:pathLst>
                <a:path w="528954" h="779145">
                  <a:moveTo>
                    <a:pt x="528486" y="183942"/>
                  </a:moveTo>
                  <a:lnTo>
                    <a:pt x="527596" y="778929"/>
                  </a:lnTo>
                  <a:lnTo>
                    <a:pt x="0" y="594987"/>
                  </a:lnTo>
                  <a:lnTo>
                    <a:pt x="931" y="0"/>
                  </a:lnTo>
                  <a:lnTo>
                    <a:pt x="528486" y="18394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779856" y="8430990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0" y="238443"/>
                  </a:lnTo>
                  <a:lnTo>
                    <a:pt x="0" y="832864"/>
                  </a:lnTo>
                  <a:lnTo>
                    <a:pt x="407003" y="594463"/>
                  </a:lnTo>
                  <a:lnTo>
                    <a:pt x="407003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779856" y="8430990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407003" y="594463"/>
                  </a:lnTo>
                  <a:lnTo>
                    <a:pt x="0" y="832864"/>
                  </a:lnTo>
                  <a:lnTo>
                    <a:pt x="0" y="238443"/>
                  </a:lnTo>
                  <a:lnTo>
                    <a:pt x="407003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252260" y="8247089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407003" y="0"/>
                  </a:moveTo>
                  <a:lnTo>
                    <a:pt x="0" y="238401"/>
                  </a:lnTo>
                  <a:lnTo>
                    <a:pt x="527596" y="422343"/>
                  </a:lnTo>
                  <a:lnTo>
                    <a:pt x="934599" y="183900"/>
                  </a:lnTo>
                  <a:lnTo>
                    <a:pt x="407003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252260" y="8247089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934599" y="183900"/>
                  </a:moveTo>
                  <a:lnTo>
                    <a:pt x="527596" y="422343"/>
                  </a:lnTo>
                  <a:lnTo>
                    <a:pt x="0" y="238401"/>
                  </a:lnTo>
                  <a:lnTo>
                    <a:pt x="407003" y="0"/>
                  </a:lnTo>
                  <a:lnTo>
                    <a:pt x="934599" y="18390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252256" y="8485485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32"/>
                  </a:lnTo>
                  <a:lnTo>
                    <a:pt x="527596" y="778374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252256" y="8485485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527596" y="183942"/>
                  </a:moveTo>
                  <a:lnTo>
                    <a:pt x="527596" y="778374"/>
                  </a:lnTo>
                  <a:lnTo>
                    <a:pt x="0" y="594432"/>
                  </a:lnTo>
                  <a:lnTo>
                    <a:pt x="0" y="0"/>
                  </a:lnTo>
                  <a:lnTo>
                    <a:pt x="527596" y="18394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6846809" y="3713613"/>
            <a:ext cx="573361" cy="623034"/>
            <a:chOff x="11290189" y="6124023"/>
            <a:chExt cx="945515" cy="1027430"/>
          </a:xfrm>
        </p:grpSpPr>
        <p:sp>
          <p:nvSpPr>
            <p:cNvPr id="70" name="object 70"/>
            <p:cNvSpPr/>
            <p:nvPr/>
          </p:nvSpPr>
          <p:spPr>
            <a:xfrm>
              <a:off x="11823024" y="6313159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0" y="238443"/>
                  </a:lnTo>
                  <a:lnTo>
                    <a:pt x="0" y="832864"/>
                  </a:lnTo>
                  <a:lnTo>
                    <a:pt x="407003" y="594463"/>
                  </a:lnTo>
                  <a:lnTo>
                    <a:pt x="407003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823024" y="6313159"/>
              <a:ext cx="407034" cy="833119"/>
            </a:xfrm>
            <a:custGeom>
              <a:avLst/>
              <a:gdLst/>
              <a:ahLst/>
              <a:cxnLst/>
              <a:rect l="l" t="t" r="r" b="b"/>
              <a:pathLst>
                <a:path w="407034" h="833120">
                  <a:moveTo>
                    <a:pt x="407003" y="0"/>
                  </a:moveTo>
                  <a:lnTo>
                    <a:pt x="407003" y="594463"/>
                  </a:lnTo>
                  <a:lnTo>
                    <a:pt x="0" y="832864"/>
                  </a:lnTo>
                  <a:lnTo>
                    <a:pt x="0" y="238443"/>
                  </a:lnTo>
                  <a:lnTo>
                    <a:pt x="407003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295427" y="6129259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407003" y="0"/>
                  </a:moveTo>
                  <a:lnTo>
                    <a:pt x="0" y="238401"/>
                  </a:lnTo>
                  <a:lnTo>
                    <a:pt x="527596" y="422343"/>
                  </a:lnTo>
                  <a:lnTo>
                    <a:pt x="934599" y="183900"/>
                  </a:lnTo>
                  <a:lnTo>
                    <a:pt x="407003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295427" y="6129259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09">
                  <a:moveTo>
                    <a:pt x="934599" y="183900"/>
                  </a:moveTo>
                  <a:lnTo>
                    <a:pt x="527596" y="422343"/>
                  </a:lnTo>
                  <a:lnTo>
                    <a:pt x="0" y="238401"/>
                  </a:lnTo>
                  <a:lnTo>
                    <a:pt x="407003" y="0"/>
                  </a:lnTo>
                  <a:lnTo>
                    <a:pt x="934599" y="18390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295424" y="6367656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32"/>
                  </a:lnTo>
                  <a:lnTo>
                    <a:pt x="527596" y="778374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295424" y="6367656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527596" y="183942"/>
                  </a:moveTo>
                  <a:lnTo>
                    <a:pt x="527596" y="778374"/>
                  </a:lnTo>
                  <a:lnTo>
                    <a:pt x="0" y="594432"/>
                  </a:lnTo>
                  <a:lnTo>
                    <a:pt x="0" y="0"/>
                  </a:lnTo>
                  <a:lnTo>
                    <a:pt x="527596" y="18394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5561342" y="3065082"/>
            <a:ext cx="893350" cy="1232592"/>
            <a:chOff x="9170359" y="5054547"/>
            <a:chExt cx="1473200" cy="2032635"/>
          </a:xfrm>
        </p:grpSpPr>
        <p:sp>
          <p:nvSpPr>
            <p:cNvPr id="77" name="object 77"/>
            <p:cNvSpPr/>
            <p:nvPr/>
          </p:nvSpPr>
          <p:spPr>
            <a:xfrm>
              <a:off x="10230784" y="5838149"/>
              <a:ext cx="407670" cy="833119"/>
            </a:xfrm>
            <a:custGeom>
              <a:avLst/>
              <a:gdLst/>
              <a:ahLst/>
              <a:cxnLst/>
              <a:rect l="l" t="t" r="r" b="b"/>
              <a:pathLst>
                <a:path w="407670" h="833120">
                  <a:moveTo>
                    <a:pt x="407045" y="0"/>
                  </a:moveTo>
                  <a:lnTo>
                    <a:pt x="0" y="238401"/>
                  </a:lnTo>
                  <a:lnTo>
                    <a:pt x="0" y="832833"/>
                  </a:lnTo>
                  <a:lnTo>
                    <a:pt x="407045" y="594432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230784" y="5838149"/>
              <a:ext cx="407670" cy="833119"/>
            </a:xfrm>
            <a:custGeom>
              <a:avLst/>
              <a:gdLst/>
              <a:ahLst/>
              <a:cxnLst/>
              <a:rect l="l" t="t" r="r" b="b"/>
              <a:pathLst>
                <a:path w="407670" h="833120">
                  <a:moveTo>
                    <a:pt x="407045" y="0"/>
                  </a:moveTo>
                  <a:lnTo>
                    <a:pt x="407045" y="594432"/>
                  </a:lnTo>
                  <a:lnTo>
                    <a:pt x="0" y="832833"/>
                  </a:lnTo>
                  <a:lnTo>
                    <a:pt x="0" y="238401"/>
                  </a:lnTo>
                  <a:lnTo>
                    <a:pt x="407045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230784" y="5243683"/>
              <a:ext cx="407670" cy="833119"/>
            </a:xfrm>
            <a:custGeom>
              <a:avLst/>
              <a:gdLst/>
              <a:ahLst/>
              <a:cxnLst/>
              <a:rect l="l" t="t" r="r" b="b"/>
              <a:pathLst>
                <a:path w="407670" h="833120">
                  <a:moveTo>
                    <a:pt x="407045" y="0"/>
                  </a:moveTo>
                  <a:lnTo>
                    <a:pt x="0" y="238401"/>
                  </a:lnTo>
                  <a:lnTo>
                    <a:pt x="0" y="832864"/>
                  </a:lnTo>
                  <a:lnTo>
                    <a:pt x="407045" y="594463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0230784" y="5243683"/>
              <a:ext cx="407670" cy="833119"/>
            </a:xfrm>
            <a:custGeom>
              <a:avLst/>
              <a:gdLst/>
              <a:ahLst/>
              <a:cxnLst/>
              <a:rect l="l" t="t" r="r" b="b"/>
              <a:pathLst>
                <a:path w="407670" h="833120">
                  <a:moveTo>
                    <a:pt x="407045" y="0"/>
                  </a:moveTo>
                  <a:lnTo>
                    <a:pt x="407045" y="594463"/>
                  </a:lnTo>
                  <a:lnTo>
                    <a:pt x="0" y="832864"/>
                  </a:lnTo>
                  <a:lnTo>
                    <a:pt x="0" y="238401"/>
                  </a:lnTo>
                  <a:lnTo>
                    <a:pt x="407045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703188" y="5059783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10">
                  <a:moveTo>
                    <a:pt x="407045" y="0"/>
                  </a:moveTo>
                  <a:lnTo>
                    <a:pt x="0" y="238401"/>
                  </a:lnTo>
                  <a:lnTo>
                    <a:pt x="527596" y="422301"/>
                  </a:lnTo>
                  <a:lnTo>
                    <a:pt x="934641" y="183900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9703188" y="5059783"/>
              <a:ext cx="934719" cy="422909"/>
            </a:xfrm>
            <a:custGeom>
              <a:avLst/>
              <a:gdLst/>
              <a:ahLst/>
              <a:cxnLst/>
              <a:rect l="l" t="t" r="r" b="b"/>
              <a:pathLst>
                <a:path w="934720" h="422910">
                  <a:moveTo>
                    <a:pt x="934641" y="183900"/>
                  </a:moveTo>
                  <a:lnTo>
                    <a:pt x="527596" y="422301"/>
                  </a:lnTo>
                  <a:lnTo>
                    <a:pt x="0" y="238401"/>
                  </a:lnTo>
                  <a:lnTo>
                    <a:pt x="407045" y="0"/>
                  </a:lnTo>
                  <a:lnTo>
                    <a:pt x="934641" y="18390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703189" y="6487036"/>
              <a:ext cx="407670" cy="594995"/>
            </a:xfrm>
            <a:custGeom>
              <a:avLst/>
              <a:gdLst/>
              <a:ahLst/>
              <a:cxnLst/>
              <a:rect l="l" t="t" r="r" b="b"/>
              <a:pathLst>
                <a:path w="407670" h="594995">
                  <a:moveTo>
                    <a:pt x="0" y="0"/>
                  </a:moveTo>
                  <a:lnTo>
                    <a:pt x="0" y="594474"/>
                  </a:lnTo>
                  <a:lnTo>
                    <a:pt x="407045" y="356072"/>
                  </a:lnTo>
                  <a:lnTo>
                    <a:pt x="407045" y="1419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9703189" y="6487036"/>
              <a:ext cx="407670" cy="594995"/>
            </a:xfrm>
            <a:custGeom>
              <a:avLst/>
              <a:gdLst/>
              <a:ahLst/>
              <a:cxnLst/>
              <a:rect l="l" t="t" r="r" b="b"/>
              <a:pathLst>
                <a:path w="407670" h="594995">
                  <a:moveTo>
                    <a:pt x="407045" y="141932"/>
                  </a:moveTo>
                  <a:lnTo>
                    <a:pt x="407045" y="356072"/>
                  </a:lnTo>
                  <a:lnTo>
                    <a:pt x="0" y="594474"/>
                  </a:lnTo>
                  <a:lnTo>
                    <a:pt x="0" y="0"/>
                  </a:lnTo>
                  <a:lnTo>
                    <a:pt x="407045" y="14193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703191" y="5298177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10">
                  <a:moveTo>
                    <a:pt x="0" y="0"/>
                  </a:moveTo>
                  <a:lnTo>
                    <a:pt x="0" y="594432"/>
                  </a:lnTo>
                  <a:lnTo>
                    <a:pt x="527596" y="778374"/>
                  </a:lnTo>
                  <a:lnTo>
                    <a:pt x="527596" y="183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9703191" y="5298177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10">
                  <a:moveTo>
                    <a:pt x="527596" y="778374"/>
                  </a:moveTo>
                  <a:lnTo>
                    <a:pt x="0" y="594432"/>
                  </a:lnTo>
                  <a:lnTo>
                    <a:pt x="0" y="214140"/>
                  </a:lnTo>
                  <a:lnTo>
                    <a:pt x="0" y="0"/>
                  </a:lnTo>
                  <a:lnTo>
                    <a:pt x="527596" y="183910"/>
                  </a:lnTo>
                  <a:lnTo>
                    <a:pt x="527596" y="778374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9703191" y="5892608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32"/>
                  </a:lnTo>
                  <a:lnTo>
                    <a:pt x="527596" y="778374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703191" y="5892608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594432"/>
                  </a:moveTo>
                  <a:lnTo>
                    <a:pt x="0" y="0"/>
                  </a:lnTo>
                  <a:lnTo>
                    <a:pt x="527596" y="183942"/>
                  </a:lnTo>
                  <a:lnTo>
                    <a:pt x="527596" y="778374"/>
                  </a:lnTo>
                  <a:lnTo>
                    <a:pt x="407045" y="736365"/>
                  </a:lnTo>
                  <a:lnTo>
                    <a:pt x="0" y="59443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175595" y="6303140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0" y="0"/>
                  </a:moveTo>
                  <a:lnTo>
                    <a:pt x="0" y="594421"/>
                  </a:lnTo>
                  <a:lnTo>
                    <a:pt x="527596" y="778363"/>
                  </a:lnTo>
                  <a:lnTo>
                    <a:pt x="527596" y="183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175595" y="6303140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09">
                  <a:moveTo>
                    <a:pt x="527596" y="183900"/>
                  </a:moveTo>
                  <a:lnTo>
                    <a:pt x="527596" y="778363"/>
                  </a:lnTo>
                  <a:lnTo>
                    <a:pt x="0" y="594421"/>
                  </a:lnTo>
                  <a:lnTo>
                    <a:pt x="0" y="0"/>
                  </a:lnTo>
                  <a:lnTo>
                    <a:pt x="527596" y="18390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175595" y="5470264"/>
              <a:ext cx="527685" cy="422909"/>
            </a:xfrm>
            <a:custGeom>
              <a:avLst/>
              <a:gdLst/>
              <a:ahLst/>
              <a:cxnLst/>
              <a:rect l="l" t="t" r="r" b="b"/>
              <a:pathLst>
                <a:path w="527684" h="422910">
                  <a:moveTo>
                    <a:pt x="407045" y="0"/>
                  </a:moveTo>
                  <a:lnTo>
                    <a:pt x="0" y="238401"/>
                  </a:lnTo>
                  <a:lnTo>
                    <a:pt x="527596" y="422343"/>
                  </a:lnTo>
                  <a:lnTo>
                    <a:pt x="527596" y="42051"/>
                  </a:lnTo>
                  <a:lnTo>
                    <a:pt x="40704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175595" y="5470264"/>
              <a:ext cx="527685" cy="422909"/>
            </a:xfrm>
            <a:custGeom>
              <a:avLst/>
              <a:gdLst/>
              <a:ahLst/>
              <a:cxnLst/>
              <a:rect l="l" t="t" r="r" b="b"/>
              <a:pathLst>
                <a:path w="527684" h="422910">
                  <a:moveTo>
                    <a:pt x="527596" y="42051"/>
                  </a:moveTo>
                  <a:lnTo>
                    <a:pt x="527596" y="422343"/>
                  </a:lnTo>
                  <a:lnTo>
                    <a:pt x="0" y="238401"/>
                  </a:lnTo>
                  <a:lnTo>
                    <a:pt x="407045" y="0"/>
                  </a:lnTo>
                  <a:lnTo>
                    <a:pt x="527596" y="42051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175596" y="5708671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10">
                  <a:moveTo>
                    <a:pt x="0" y="0"/>
                  </a:moveTo>
                  <a:lnTo>
                    <a:pt x="0" y="594463"/>
                  </a:lnTo>
                  <a:lnTo>
                    <a:pt x="527596" y="778363"/>
                  </a:lnTo>
                  <a:lnTo>
                    <a:pt x="527596" y="18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9175596" y="5708671"/>
              <a:ext cx="527685" cy="778510"/>
            </a:xfrm>
            <a:custGeom>
              <a:avLst/>
              <a:gdLst/>
              <a:ahLst/>
              <a:cxnLst/>
              <a:rect l="l" t="t" r="r" b="b"/>
              <a:pathLst>
                <a:path w="527684" h="778510">
                  <a:moveTo>
                    <a:pt x="0" y="594463"/>
                  </a:moveTo>
                  <a:lnTo>
                    <a:pt x="0" y="0"/>
                  </a:lnTo>
                  <a:lnTo>
                    <a:pt x="527596" y="183942"/>
                  </a:lnTo>
                  <a:lnTo>
                    <a:pt x="527596" y="778363"/>
                  </a:lnTo>
                  <a:lnTo>
                    <a:pt x="0" y="5944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5" name="object 95"/>
          <p:cNvGrpSpPr/>
          <p:nvPr/>
        </p:nvGrpSpPr>
        <p:grpSpPr>
          <a:xfrm>
            <a:off x="985505" y="3556552"/>
            <a:ext cx="2609968" cy="2394717"/>
            <a:chOff x="1624466" y="5865017"/>
            <a:chExt cx="4304030" cy="3949065"/>
          </a:xfrm>
        </p:grpSpPr>
        <p:sp>
          <p:nvSpPr>
            <p:cNvPr id="96" name="object 96"/>
            <p:cNvSpPr/>
            <p:nvPr/>
          </p:nvSpPr>
          <p:spPr>
            <a:xfrm>
              <a:off x="3027537" y="6360897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75" y="59177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027537" y="6360897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565375" y="591772"/>
                  </a:lnTo>
                  <a:lnTo>
                    <a:pt x="0" y="678031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760466" y="6178285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39">
                  <a:moveTo>
                    <a:pt x="565375" y="0"/>
                  </a:moveTo>
                  <a:lnTo>
                    <a:pt x="0" y="86259"/>
                  </a:lnTo>
                  <a:lnTo>
                    <a:pt x="267070" y="268871"/>
                  </a:lnTo>
                  <a:lnTo>
                    <a:pt x="832445" y="18261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760466" y="6178285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39">
                  <a:moveTo>
                    <a:pt x="832445" y="182612"/>
                  </a:moveTo>
                  <a:lnTo>
                    <a:pt x="267070" y="268871"/>
                  </a:lnTo>
                  <a:lnTo>
                    <a:pt x="0" y="86259"/>
                  </a:lnTo>
                  <a:lnTo>
                    <a:pt x="565375" y="0"/>
                  </a:lnTo>
                  <a:lnTo>
                    <a:pt x="832445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462161" y="7038929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75" y="59177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462161" y="7038929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565375" y="591772"/>
                  </a:lnTo>
                  <a:lnTo>
                    <a:pt x="0" y="678031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462161" y="6447158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75" y="59177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462161" y="6447158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565375" y="591772"/>
                  </a:lnTo>
                  <a:lnTo>
                    <a:pt x="0" y="678031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195081" y="6264542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85" y="0"/>
                  </a:moveTo>
                  <a:lnTo>
                    <a:pt x="0" y="86259"/>
                  </a:lnTo>
                  <a:lnTo>
                    <a:pt x="267080" y="268881"/>
                  </a:lnTo>
                  <a:lnTo>
                    <a:pt x="832456" y="182612"/>
                  </a:lnTo>
                  <a:lnTo>
                    <a:pt x="56538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195081" y="6264542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85" y="0"/>
                  </a:moveTo>
                  <a:lnTo>
                    <a:pt x="832456" y="182612"/>
                  </a:lnTo>
                  <a:lnTo>
                    <a:pt x="267080" y="268881"/>
                  </a:lnTo>
                  <a:lnTo>
                    <a:pt x="0" y="86259"/>
                  </a:lnTo>
                  <a:lnTo>
                    <a:pt x="565385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896775" y="7716960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8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85" y="591772"/>
                  </a:lnTo>
                  <a:lnTo>
                    <a:pt x="56538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896775" y="7716960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85" y="0"/>
                  </a:moveTo>
                  <a:lnTo>
                    <a:pt x="565385" y="591772"/>
                  </a:lnTo>
                  <a:lnTo>
                    <a:pt x="0" y="678031"/>
                  </a:lnTo>
                  <a:lnTo>
                    <a:pt x="0" y="86259"/>
                  </a:lnTo>
                  <a:lnTo>
                    <a:pt x="56538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896775" y="7125190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85" y="0"/>
                  </a:moveTo>
                  <a:lnTo>
                    <a:pt x="0" y="86280"/>
                  </a:lnTo>
                  <a:lnTo>
                    <a:pt x="0" y="678031"/>
                  </a:lnTo>
                  <a:lnTo>
                    <a:pt x="565385" y="591772"/>
                  </a:lnTo>
                  <a:lnTo>
                    <a:pt x="56538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896775" y="7125190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85" y="0"/>
                  </a:moveTo>
                  <a:lnTo>
                    <a:pt x="565385" y="591772"/>
                  </a:lnTo>
                  <a:lnTo>
                    <a:pt x="0" y="678031"/>
                  </a:lnTo>
                  <a:lnTo>
                    <a:pt x="0" y="86280"/>
                  </a:lnTo>
                  <a:lnTo>
                    <a:pt x="56538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29705" y="6942578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75" y="0"/>
                  </a:moveTo>
                  <a:lnTo>
                    <a:pt x="0" y="86259"/>
                  </a:lnTo>
                  <a:lnTo>
                    <a:pt x="267070" y="268892"/>
                  </a:lnTo>
                  <a:lnTo>
                    <a:pt x="832456" y="18261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29705" y="6942578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456" y="182612"/>
                  </a:moveTo>
                  <a:lnTo>
                    <a:pt x="267070" y="268892"/>
                  </a:lnTo>
                  <a:lnTo>
                    <a:pt x="0" y="86259"/>
                  </a:lnTo>
                  <a:lnTo>
                    <a:pt x="565375" y="0"/>
                  </a:lnTo>
                  <a:lnTo>
                    <a:pt x="832456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195080" y="6350805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72"/>
                  </a:lnTo>
                  <a:lnTo>
                    <a:pt x="267080" y="774384"/>
                  </a:lnTo>
                  <a:lnTo>
                    <a:pt x="26708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195080" y="6350805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80" y="774384"/>
                  </a:moveTo>
                  <a:lnTo>
                    <a:pt x="0" y="591772"/>
                  </a:lnTo>
                  <a:lnTo>
                    <a:pt x="0" y="0"/>
                  </a:lnTo>
                  <a:lnTo>
                    <a:pt x="267080" y="182612"/>
                  </a:lnTo>
                  <a:lnTo>
                    <a:pt x="267080" y="774384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629702" y="7620609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62"/>
                  </a:lnTo>
                  <a:lnTo>
                    <a:pt x="267070" y="774384"/>
                  </a:lnTo>
                  <a:lnTo>
                    <a:pt x="26707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629702" y="7620609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12"/>
                  </a:moveTo>
                  <a:lnTo>
                    <a:pt x="267070" y="774384"/>
                  </a:lnTo>
                  <a:lnTo>
                    <a:pt x="0" y="591762"/>
                  </a:lnTo>
                  <a:lnTo>
                    <a:pt x="0" y="0"/>
                  </a:lnTo>
                  <a:lnTo>
                    <a:pt x="26707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629702" y="7028833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72"/>
                  </a:lnTo>
                  <a:lnTo>
                    <a:pt x="267070" y="774384"/>
                  </a:lnTo>
                  <a:lnTo>
                    <a:pt x="267070" y="182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629702" y="7028833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591772"/>
                  </a:moveTo>
                  <a:lnTo>
                    <a:pt x="0" y="0"/>
                  </a:lnTo>
                  <a:lnTo>
                    <a:pt x="267070" y="182633"/>
                  </a:lnTo>
                  <a:lnTo>
                    <a:pt x="267070" y="774384"/>
                  </a:lnTo>
                  <a:lnTo>
                    <a:pt x="0" y="59177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355352" y="9054216"/>
              <a:ext cx="1905" cy="592455"/>
            </a:xfrm>
            <a:custGeom>
              <a:avLst/>
              <a:gdLst/>
              <a:ahLst/>
              <a:cxnLst/>
              <a:rect l="l" t="t" r="r" b="b"/>
              <a:pathLst>
                <a:path w="1904" h="592454">
                  <a:moveTo>
                    <a:pt x="1738" y="0"/>
                  </a:moveTo>
                  <a:lnTo>
                    <a:pt x="1256" y="73"/>
                  </a:lnTo>
                  <a:lnTo>
                    <a:pt x="0" y="591845"/>
                  </a:lnTo>
                  <a:lnTo>
                    <a:pt x="1738" y="591584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355354" y="9054215"/>
              <a:ext cx="1905" cy="592455"/>
            </a:xfrm>
            <a:custGeom>
              <a:avLst/>
              <a:gdLst/>
              <a:ahLst/>
              <a:cxnLst/>
              <a:rect l="l" t="t" r="r" b="b"/>
              <a:pathLst>
                <a:path w="1904" h="592454">
                  <a:moveTo>
                    <a:pt x="1738" y="0"/>
                  </a:moveTo>
                  <a:lnTo>
                    <a:pt x="1738" y="591584"/>
                  </a:lnTo>
                  <a:lnTo>
                    <a:pt x="0" y="591845"/>
                  </a:lnTo>
                  <a:lnTo>
                    <a:pt x="1256" y="73"/>
                  </a:lnTo>
                  <a:lnTo>
                    <a:pt x="1738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356608" y="90538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0"/>
                  </a:moveTo>
                  <a:lnTo>
                    <a:pt x="0" y="219"/>
                  </a:lnTo>
                  <a:lnTo>
                    <a:pt x="251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356607" y="90538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0"/>
                  </a:moveTo>
                  <a:lnTo>
                    <a:pt x="251" y="167"/>
                  </a:lnTo>
                  <a:lnTo>
                    <a:pt x="0" y="209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356608" y="90540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251" y="0"/>
                  </a:moveTo>
                  <a:lnTo>
                    <a:pt x="0" y="41"/>
                  </a:lnTo>
                  <a:lnTo>
                    <a:pt x="0" y="230"/>
                  </a:lnTo>
                  <a:lnTo>
                    <a:pt x="481" y="157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356610" y="90540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481" y="157"/>
                  </a:moveTo>
                  <a:lnTo>
                    <a:pt x="0" y="230"/>
                  </a:lnTo>
                  <a:lnTo>
                    <a:pt x="0" y="41"/>
                  </a:lnTo>
                  <a:lnTo>
                    <a:pt x="251" y="0"/>
                  </a:lnTo>
                  <a:lnTo>
                    <a:pt x="481" y="157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356607" y="8377194"/>
              <a:ext cx="567055" cy="676910"/>
            </a:xfrm>
            <a:custGeom>
              <a:avLst/>
              <a:gdLst/>
              <a:ahLst/>
              <a:cxnLst/>
              <a:rect l="l" t="t" r="r" b="b"/>
              <a:pathLst>
                <a:path w="567054" h="676909">
                  <a:moveTo>
                    <a:pt x="566642" y="0"/>
                  </a:moveTo>
                  <a:lnTo>
                    <a:pt x="1266" y="84950"/>
                  </a:lnTo>
                  <a:lnTo>
                    <a:pt x="0" y="676691"/>
                  </a:lnTo>
                  <a:lnTo>
                    <a:pt x="251" y="676869"/>
                  </a:lnTo>
                  <a:lnTo>
                    <a:pt x="565385" y="591971"/>
                  </a:lnTo>
                  <a:lnTo>
                    <a:pt x="566642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356607" y="8377194"/>
              <a:ext cx="567055" cy="676910"/>
            </a:xfrm>
            <a:custGeom>
              <a:avLst/>
              <a:gdLst/>
              <a:ahLst/>
              <a:cxnLst/>
              <a:rect l="l" t="t" r="r" b="b"/>
              <a:pathLst>
                <a:path w="567054" h="676909">
                  <a:moveTo>
                    <a:pt x="566642" y="0"/>
                  </a:moveTo>
                  <a:lnTo>
                    <a:pt x="565385" y="591971"/>
                  </a:lnTo>
                  <a:lnTo>
                    <a:pt x="251" y="676869"/>
                  </a:lnTo>
                  <a:lnTo>
                    <a:pt x="0" y="676691"/>
                  </a:lnTo>
                  <a:lnTo>
                    <a:pt x="1266" y="84950"/>
                  </a:lnTo>
                  <a:lnTo>
                    <a:pt x="566642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090803" y="8194581"/>
              <a:ext cx="832485" cy="267970"/>
            </a:xfrm>
            <a:custGeom>
              <a:avLst/>
              <a:gdLst/>
              <a:ahLst/>
              <a:cxnLst/>
              <a:rect l="l" t="t" r="r" b="b"/>
              <a:pathLst>
                <a:path w="832485" h="267970">
                  <a:moveTo>
                    <a:pt x="565375" y="0"/>
                  </a:moveTo>
                  <a:lnTo>
                    <a:pt x="0" y="84950"/>
                  </a:lnTo>
                  <a:lnTo>
                    <a:pt x="267070" y="267562"/>
                  </a:lnTo>
                  <a:lnTo>
                    <a:pt x="832445" y="18261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090803" y="8194581"/>
              <a:ext cx="832485" cy="267970"/>
            </a:xfrm>
            <a:custGeom>
              <a:avLst/>
              <a:gdLst/>
              <a:ahLst/>
              <a:cxnLst/>
              <a:rect l="l" t="t" r="r" b="b"/>
              <a:pathLst>
                <a:path w="832485" h="267970">
                  <a:moveTo>
                    <a:pt x="832445" y="182612"/>
                  </a:moveTo>
                  <a:lnTo>
                    <a:pt x="267070" y="267562"/>
                  </a:lnTo>
                  <a:lnTo>
                    <a:pt x="0" y="84950"/>
                  </a:lnTo>
                  <a:lnTo>
                    <a:pt x="565375" y="0"/>
                  </a:lnTo>
                  <a:lnTo>
                    <a:pt x="832445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090805" y="7602621"/>
              <a:ext cx="567055" cy="676910"/>
            </a:xfrm>
            <a:custGeom>
              <a:avLst/>
              <a:gdLst/>
              <a:ahLst/>
              <a:cxnLst/>
              <a:rect l="l" t="t" r="r" b="b"/>
              <a:pathLst>
                <a:path w="567054" h="676909">
                  <a:moveTo>
                    <a:pt x="566642" y="0"/>
                  </a:moveTo>
                  <a:lnTo>
                    <a:pt x="1256" y="84939"/>
                  </a:lnTo>
                  <a:lnTo>
                    <a:pt x="0" y="676911"/>
                  </a:lnTo>
                  <a:lnTo>
                    <a:pt x="565375" y="591961"/>
                  </a:lnTo>
                  <a:lnTo>
                    <a:pt x="566642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5090805" y="7602621"/>
              <a:ext cx="567055" cy="676910"/>
            </a:xfrm>
            <a:custGeom>
              <a:avLst/>
              <a:gdLst/>
              <a:ahLst/>
              <a:cxnLst/>
              <a:rect l="l" t="t" r="r" b="b"/>
              <a:pathLst>
                <a:path w="567054" h="676909">
                  <a:moveTo>
                    <a:pt x="566642" y="0"/>
                  </a:moveTo>
                  <a:lnTo>
                    <a:pt x="565375" y="591961"/>
                  </a:lnTo>
                  <a:lnTo>
                    <a:pt x="0" y="676911"/>
                  </a:lnTo>
                  <a:lnTo>
                    <a:pt x="1256" y="84939"/>
                  </a:lnTo>
                  <a:lnTo>
                    <a:pt x="566642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824991" y="7420009"/>
              <a:ext cx="832485" cy="267970"/>
            </a:xfrm>
            <a:custGeom>
              <a:avLst/>
              <a:gdLst/>
              <a:ahLst/>
              <a:cxnLst/>
              <a:rect l="l" t="t" r="r" b="b"/>
              <a:pathLst>
                <a:path w="832485" h="267970">
                  <a:moveTo>
                    <a:pt x="565375" y="0"/>
                  </a:moveTo>
                  <a:lnTo>
                    <a:pt x="0" y="84929"/>
                  </a:lnTo>
                  <a:lnTo>
                    <a:pt x="267070" y="267552"/>
                  </a:lnTo>
                  <a:lnTo>
                    <a:pt x="832456" y="18261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824991" y="7420009"/>
              <a:ext cx="832485" cy="267970"/>
            </a:xfrm>
            <a:custGeom>
              <a:avLst/>
              <a:gdLst/>
              <a:ahLst/>
              <a:cxnLst/>
              <a:rect l="l" t="t" r="r" b="b"/>
              <a:pathLst>
                <a:path w="832485" h="267970">
                  <a:moveTo>
                    <a:pt x="832456" y="182612"/>
                  </a:moveTo>
                  <a:lnTo>
                    <a:pt x="267070" y="267552"/>
                  </a:lnTo>
                  <a:lnTo>
                    <a:pt x="0" y="84929"/>
                  </a:lnTo>
                  <a:lnTo>
                    <a:pt x="296043" y="40459"/>
                  </a:lnTo>
                  <a:lnTo>
                    <a:pt x="565375" y="0"/>
                  </a:lnTo>
                  <a:lnTo>
                    <a:pt x="832456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089537" y="8279533"/>
              <a:ext cx="268605" cy="774700"/>
            </a:xfrm>
            <a:custGeom>
              <a:avLst/>
              <a:gdLst/>
              <a:ahLst/>
              <a:cxnLst/>
              <a:rect l="l" t="t" r="r" b="b"/>
              <a:pathLst>
                <a:path w="268604" h="774700">
                  <a:moveTo>
                    <a:pt x="1266" y="0"/>
                  </a:moveTo>
                  <a:lnTo>
                    <a:pt x="0" y="591741"/>
                  </a:lnTo>
                  <a:lnTo>
                    <a:pt x="267070" y="774353"/>
                  </a:lnTo>
                  <a:lnTo>
                    <a:pt x="268337" y="182612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089537" y="8279533"/>
              <a:ext cx="268605" cy="774700"/>
            </a:xfrm>
            <a:custGeom>
              <a:avLst/>
              <a:gdLst/>
              <a:ahLst/>
              <a:cxnLst/>
              <a:rect l="l" t="t" r="r" b="b"/>
              <a:pathLst>
                <a:path w="268604" h="774700">
                  <a:moveTo>
                    <a:pt x="268337" y="182612"/>
                  </a:moveTo>
                  <a:lnTo>
                    <a:pt x="267070" y="774353"/>
                  </a:lnTo>
                  <a:lnTo>
                    <a:pt x="481" y="592065"/>
                  </a:lnTo>
                  <a:lnTo>
                    <a:pt x="0" y="591741"/>
                  </a:lnTo>
                  <a:lnTo>
                    <a:pt x="1266" y="0"/>
                  </a:lnTo>
                  <a:lnTo>
                    <a:pt x="268337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356864" y="8969161"/>
              <a:ext cx="565150" cy="676910"/>
            </a:xfrm>
            <a:custGeom>
              <a:avLst/>
              <a:gdLst/>
              <a:ahLst/>
              <a:cxnLst/>
              <a:rect l="l" t="t" r="r" b="b"/>
              <a:pathLst>
                <a:path w="565150" h="676909">
                  <a:moveTo>
                    <a:pt x="565134" y="0"/>
                  </a:moveTo>
                  <a:lnTo>
                    <a:pt x="0" y="84897"/>
                  </a:lnTo>
                  <a:lnTo>
                    <a:pt x="230" y="85055"/>
                  </a:lnTo>
                  <a:lnTo>
                    <a:pt x="230" y="676639"/>
                  </a:lnTo>
                  <a:lnTo>
                    <a:pt x="563867" y="591961"/>
                  </a:lnTo>
                  <a:lnTo>
                    <a:pt x="565134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356864" y="8969161"/>
              <a:ext cx="565150" cy="676910"/>
            </a:xfrm>
            <a:custGeom>
              <a:avLst/>
              <a:gdLst/>
              <a:ahLst/>
              <a:cxnLst/>
              <a:rect l="l" t="t" r="r" b="b"/>
              <a:pathLst>
                <a:path w="565150" h="676909">
                  <a:moveTo>
                    <a:pt x="0" y="84897"/>
                  </a:moveTo>
                  <a:lnTo>
                    <a:pt x="565134" y="0"/>
                  </a:lnTo>
                  <a:lnTo>
                    <a:pt x="563867" y="591961"/>
                  </a:lnTo>
                  <a:lnTo>
                    <a:pt x="230" y="676639"/>
                  </a:lnTo>
                  <a:lnTo>
                    <a:pt x="230" y="85055"/>
                  </a:lnTo>
                  <a:lnTo>
                    <a:pt x="0" y="84897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823730" y="7504947"/>
              <a:ext cx="268605" cy="774700"/>
            </a:xfrm>
            <a:custGeom>
              <a:avLst/>
              <a:gdLst/>
              <a:ahLst/>
              <a:cxnLst/>
              <a:rect l="l" t="t" r="r" b="b"/>
              <a:pathLst>
                <a:path w="268604" h="774700">
                  <a:moveTo>
                    <a:pt x="1256" y="0"/>
                  </a:moveTo>
                  <a:lnTo>
                    <a:pt x="0" y="591950"/>
                  </a:lnTo>
                  <a:lnTo>
                    <a:pt x="267070" y="774583"/>
                  </a:lnTo>
                  <a:lnTo>
                    <a:pt x="268326" y="182612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823730" y="7504947"/>
              <a:ext cx="268605" cy="774700"/>
            </a:xfrm>
            <a:custGeom>
              <a:avLst/>
              <a:gdLst/>
              <a:ahLst/>
              <a:cxnLst/>
              <a:rect l="l" t="t" r="r" b="b"/>
              <a:pathLst>
                <a:path w="268604" h="774700">
                  <a:moveTo>
                    <a:pt x="268326" y="182612"/>
                  </a:moveTo>
                  <a:lnTo>
                    <a:pt x="267070" y="774583"/>
                  </a:lnTo>
                  <a:lnTo>
                    <a:pt x="0" y="591950"/>
                  </a:lnTo>
                  <a:lnTo>
                    <a:pt x="471" y="368501"/>
                  </a:lnTo>
                  <a:lnTo>
                    <a:pt x="1256" y="0"/>
                  </a:lnTo>
                  <a:lnTo>
                    <a:pt x="268326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822467" y="8096895"/>
              <a:ext cx="268605" cy="774700"/>
            </a:xfrm>
            <a:custGeom>
              <a:avLst/>
              <a:gdLst/>
              <a:ahLst/>
              <a:cxnLst/>
              <a:rect l="l" t="t" r="r" b="b"/>
              <a:pathLst>
                <a:path w="268604" h="774700">
                  <a:moveTo>
                    <a:pt x="1266" y="0"/>
                  </a:moveTo>
                  <a:lnTo>
                    <a:pt x="0" y="591741"/>
                  </a:lnTo>
                  <a:lnTo>
                    <a:pt x="267070" y="774374"/>
                  </a:lnTo>
                  <a:lnTo>
                    <a:pt x="268337" y="182633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822467" y="8096895"/>
              <a:ext cx="268605" cy="774700"/>
            </a:xfrm>
            <a:custGeom>
              <a:avLst/>
              <a:gdLst/>
              <a:ahLst/>
              <a:cxnLst/>
              <a:rect l="l" t="t" r="r" b="b"/>
              <a:pathLst>
                <a:path w="268604" h="774700">
                  <a:moveTo>
                    <a:pt x="268337" y="182633"/>
                  </a:moveTo>
                  <a:lnTo>
                    <a:pt x="267070" y="774374"/>
                  </a:lnTo>
                  <a:lnTo>
                    <a:pt x="481" y="592076"/>
                  </a:lnTo>
                  <a:lnTo>
                    <a:pt x="0" y="591741"/>
                  </a:lnTo>
                  <a:lnTo>
                    <a:pt x="481" y="368522"/>
                  </a:lnTo>
                  <a:lnTo>
                    <a:pt x="1266" y="0"/>
                  </a:lnTo>
                  <a:lnTo>
                    <a:pt x="268337" y="18263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089770" y="8871598"/>
              <a:ext cx="267335" cy="182880"/>
            </a:xfrm>
            <a:custGeom>
              <a:avLst/>
              <a:gdLst/>
              <a:ahLst/>
              <a:cxnLst/>
              <a:rect l="l" t="t" r="r" b="b"/>
              <a:pathLst>
                <a:path w="267335" h="182879">
                  <a:moveTo>
                    <a:pt x="251" y="0"/>
                  </a:moveTo>
                  <a:lnTo>
                    <a:pt x="0" y="41"/>
                  </a:lnTo>
                  <a:lnTo>
                    <a:pt x="266840" y="182507"/>
                  </a:lnTo>
                  <a:lnTo>
                    <a:pt x="266840" y="182287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089770" y="8871598"/>
              <a:ext cx="267335" cy="182880"/>
            </a:xfrm>
            <a:custGeom>
              <a:avLst/>
              <a:gdLst/>
              <a:ahLst/>
              <a:cxnLst/>
              <a:rect l="l" t="t" r="r" b="b"/>
              <a:pathLst>
                <a:path w="267335" h="182879">
                  <a:moveTo>
                    <a:pt x="251" y="0"/>
                  </a:moveTo>
                  <a:lnTo>
                    <a:pt x="266840" y="182287"/>
                  </a:lnTo>
                  <a:lnTo>
                    <a:pt x="266840" y="182507"/>
                  </a:lnTo>
                  <a:lnTo>
                    <a:pt x="0" y="41"/>
                  </a:lnTo>
                  <a:lnTo>
                    <a:pt x="251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089538" y="88712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0"/>
                  </a:moveTo>
                  <a:lnTo>
                    <a:pt x="0" y="219"/>
                  </a:lnTo>
                  <a:lnTo>
                    <a:pt x="230" y="366"/>
                  </a:lnTo>
                  <a:lnTo>
                    <a:pt x="481" y="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5089540" y="88712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481" y="324"/>
                  </a:moveTo>
                  <a:lnTo>
                    <a:pt x="230" y="366"/>
                  </a:lnTo>
                  <a:lnTo>
                    <a:pt x="0" y="209"/>
                  </a:lnTo>
                  <a:lnTo>
                    <a:pt x="0" y="0"/>
                  </a:lnTo>
                  <a:lnTo>
                    <a:pt x="481" y="324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822677" y="8688962"/>
              <a:ext cx="267335" cy="182880"/>
            </a:xfrm>
            <a:custGeom>
              <a:avLst/>
              <a:gdLst/>
              <a:ahLst/>
              <a:cxnLst/>
              <a:rect l="l" t="t" r="r" b="b"/>
              <a:pathLst>
                <a:path w="267335" h="182879">
                  <a:moveTo>
                    <a:pt x="272" y="0"/>
                  </a:moveTo>
                  <a:lnTo>
                    <a:pt x="0" y="52"/>
                  </a:lnTo>
                  <a:lnTo>
                    <a:pt x="266860" y="182518"/>
                  </a:lnTo>
                  <a:lnTo>
                    <a:pt x="266860" y="182308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822677" y="8688962"/>
              <a:ext cx="267335" cy="182880"/>
            </a:xfrm>
            <a:custGeom>
              <a:avLst/>
              <a:gdLst/>
              <a:ahLst/>
              <a:cxnLst/>
              <a:rect l="l" t="t" r="r" b="b"/>
              <a:pathLst>
                <a:path w="267335" h="182879">
                  <a:moveTo>
                    <a:pt x="266860" y="182308"/>
                  </a:moveTo>
                  <a:lnTo>
                    <a:pt x="266860" y="182518"/>
                  </a:lnTo>
                  <a:lnTo>
                    <a:pt x="0" y="52"/>
                  </a:lnTo>
                  <a:lnTo>
                    <a:pt x="272" y="0"/>
                  </a:lnTo>
                  <a:lnTo>
                    <a:pt x="266860" y="182308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822467" y="86886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0"/>
                  </a:moveTo>
                  <a:lnTo>
                    <a:pt x="0" y="230"/>
                  </a:lnTo>
                  <a:lnTo>
                    <a:pt x="219" y="376"/>
                  </a:lnTo>
                  <a:lnTo>
                    <a:pt x="481" y="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822470" y="86886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481" y="324"/>
                  </a:moveTo>
                  <a:lnTo>
                    <a:pt x="209" y="366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1" y="324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555651" y="7914582"/>
              <a:ext cx="635" cy="591820"/>
            </a:xfrm>
            <a:custGeom>
              <a:avLst/>
              <a:gdLst/>
              <a:ahLst/>
              <a:cxnLst/>
              <a:rect l="l" t="t" r="r" b="b"/>
              <a:pathLst>
                <a:path w="635" h="591820">
                  <a:moveTo>
                    <a:pt x="230" y="0"/>
                  </a:moveTo>
                  <a:lnTo>
                    <a:pt x="0" y="31"/>
                  </a:lnTo>
                  <a:lnTo>
                    <a:pt x="0" y="591605"/>
                  </a:lnTo>
                  <a:lnTo>
                    <a:pt x="230" y="591584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555651" y="7914581"/>
              <a:ext cx="635" cy="591820"/>
            </a:xfrm>
            <a:custGeom>
              <a:avLst/>
              <a:gdLst/>
              <a:ahLst/>
              <a:cxnLst/>
              <a:rect l="l" t="t" r="r" b="b"/>
              <a:pathLst>
                <a:path w="635" h="591820">
                  <a:moveTo>
                    <a:pt x="230" y="0"/>
                  </a:moveTo>
                  <a:lnTo>
                    <a:pt x="230" y="591584"/>
                  </a:lnTo>
                  <a:lnTo>
                    <a:pt x="0" y="591615"/>
                  </a:lnTo>
                  <a:lnTo>
                    <a:pt x="0" y="31"/>
                  </a:lnTo>
                  <a:lnTo>
                    <a:pt x="23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1344" y="7807255"/>
              <a:ext cx="159775" cy="112589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4555653" y="7236406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10" y="678031"/>
                  </a:lnTo>
                  <a:lnTo>
                    <a:pt x="268546" y="637048"/>
                  </a:lnTo>
                  <a:lnTo>
                    <a:pt x="269332" y="268536"/>
                  </a:lnTo>
                  <a:lnTo>
                    <a:pt x="565375" y="224056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555653" y="7236406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565375" y="224056"/>
                  </a:lnTo>
                  <a:lnTo>
                    <a:pt x="269332" y="268536"/>
                  </a:lnTo>
                  <a:lnTo>
                    <a:pt x="268546" y="637048"/>
                  </a:lnTo>
                  <a:lnTo>
                    <a:pt x="10" y="678031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555653" y="6644636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75" y="59177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555653" y="6644636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565375" y="591772"/>
                  </a:lnTo>
                  <a:lnTo>
                    <a:pt x="0" y="678031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555653" y="6052864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75" y="59177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555653" y="6052864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565375" y="591772"/>
                  </a:lnTo>
                  <a:lnTo>
                    <a:pt x="0" y="678031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288583" y="5870252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39">
                  <a:moveTo>
                    <a:pt x="565375" y="0"/>
                  </a:moveTo>
                  <a:lnTo>
                    <a:pt x="0" y="86259"/>
                  </a:lnTo>
                  <a:lnTo>
                    <a:pt x="267070" y="268871"/>
                  </a:lnTo>
                  <a:lnTo>
                    <a:pt x="832445" y="18261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288583" y="5870252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39">
                  <a:moveTo>
                    <a:pt x="832445" y="182612"/>
                  </a:moveTo>
                  <a:lnTo>
                    <a:pt x="267070" y="268871"/>
                  </a:lnTo>
                  <a:lnTo>
                    <a:pt x="0" y="86259"/>
                  </a:lnTo>
                  <a:lnTo>
                    <a:pt x="565375" y="0"/>
                  </a:lnTo>
                  <a:lnTo>
                    <a:pt x="832445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4555882" y="8465420"/>
              <a:ext cx="267335" cy="223520"/>
            </a:xfrm>
            <a:custGeom>
              <a:avLst/>
              <a:gdLst/>
              <a:ahLst/>
              <a:cxnLst/>
              <a:rect l="l" t="t" r="r" b="b"/>
              <a:pathLst>
                <a:path w="267335" h="223520">
                  <a:moveTo>
                    <a:pt x="267070" y="0"/>
                  </a:moveTo>
                  <a:lnTo>
                    <a:pt x="0" y="40742"/>
                  </a:lnTo>
                  <a:lnTo>
                    <a:pt x="0" y="40930"/>
                  </a:lnTo>
                  <a:lnTo>
                    <a:pt x="266588" y="223218"/>
                  </a:lnTo>
                  <a:lnTo>
                    <a:pt x="26707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4555882" y="8465420"/>
              <a:ext cx="267335" cy="223520"/>
            </a:xfrm>
            <a:custGeom>
              <a:avLst/>
              <a:gdLst/>
              <a:ahLst/>
              <a:cxnLst/>
              <a:rect l="l" t="t" r="r" b="b"/>
              <a:pathLst>
                <a:path w="267335" h="223520">
                  <a:moveTo>
                    <a:pt x="267070" y="0"/>
                  </a:moveTo>
                  <a:lnTo>
                    <a:pt x="266588" y="223218"/>
                  </a:lnTo>
                  <a:lnTo>
                    <a:pt x="0" y="40930"/>
                  </a:lnTo>
                  <a:lnTo>
                    <a:pt x="0" y="40742"/>
                  </a:lnTo>
                  <a:lnTo>
                    <a:pt x="267070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4555668" y="7873455"/>
              <a:ext cx="268605" cy="633095"/>
            </a:xfrm>
            <a:custGeom>
              <a:avLst/>
              <a:gdLst/>
              <a:ahLst/>
              <a:cxnLst/>
              <a:rect l="l" t="t" r="r" b="b"/>
              <a:pathLst>
                <a:path w="268604" h="633095">
                  <a:moveTo>
                    <a:pt x="268536" y="0"/>
                  </a:moveTo>
                  <a:lnTo>
                    <a:pt x="0" y="40983"/>
                  </a:lnTo>
                  <a:lnTo>
                    <a:pt x="209" y="41129"/>
                  </a:lnTo>
                  <a:lnTo>
                    <a:pt x="209" y="632713"/>
                  </a:lnTo>
                  <a:lnTo>
                    <a:pt x="267279" y="591961"/>
                  </a:lnTo>
                  <a:lnTo>
                    <a:pt x="268536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555668" y="7873455"/>
              <a:ext cx="268605" cy="633095"/>
            </a:xfrm>
            <a:custGeom>
              <a:avLst/>
              <a:gdLst/>
              <a:ahLst/>
              <a:cxnLst/>
              <a:rect l="l" t="t" r="r" b="b"/>
              <a:pathLst>
                <a:path w="268604" h="633095">
                  <a:moveTo>
                    <a:pt x="0" y="40983"/>
                  </a:moveTo>
                  <a:lnTo>
                    <a:pt x="268536" y="0"/>
                  </a:lnTo>
                  <a:lnTo>
                    <a:pt x="268065" y="223438"/>
                  </a:lnTo>
                  <a:lnTo>
                    <a:pt x="267279" y="591961"/>
                  </a:lnTo>
                  <a:lnTo>
                    <a:pt x="209" y="632713"/>
                  </a:lnTo>
                  <a:lnTo>
                    <a:pt x="209" y="41129"/>
                  </a:lnTo>
                  <a:lnTo>
                    <a:pt x="0" y="4098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288583" y="7140055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51"/>
                  </a:lnTo>
                  <a:lnTo>
                    <a:pt x="267070" y="774363"/>
                  </a:lnTo>
                  <a:lnTo>
                    <a:pt x="26707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288583" y="7140055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12"/>
                  </a:moveTo>
                  <a:lnTo>
                    <a:pt x="267070" y="774363"/>
                  </a:lnTo>
                  <a:lnTo>
                    <a:pt x="117996" y="672429"/>
                  </a:lnTo>
                  <a:lnTo>
                    <a:pt x="209" y="591908"/>
                  </a:lnTo>
                  <a:lnTo>
                    <a:pt x="0" y="591751"/>
                  </a:lnTo>
                  <a:lnTo>
                    <a:pt x="0" y="0"/>
                  </a:lnTo>
                  <a:lnTo>
                    <a:pt x="26707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288583" y="6548285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62"/>
                  </a:lnTo>
                  <a:lnTo>
                    <a:pt x="267070" y="774384"/>
                  </a:lnTo>
                  <a:lnTo>
                    <a:pt x="26707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288583" y="6548285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12"/>
                  </a:moveTo>
                  <a:lnTo>
                    <a:pt x="267070" y="774384"/>
                  </a:lnTo>
                  <a:lnTo>
                    <a:pt x="0" y="591762"/>
                  </a:lnTo>
                  <a:lnTo>
                    <a:pt x="0" y="0"/>
                  </a:lnTo>
                  <a:lnTo>
                    <a:pt x="26707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288583" y="5956513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62"/>
                  </a:lnTo>
                  <a:lnTo>
                    <a:pt x="267070" y="774384"/>
                  </a:lnTo>
                  <a:lnTo>
                    <a:pt x="26707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288583" y="5956513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12"/>
                  </a:moveTo>
                  <a:lnTo>
                    <a:pt x="267070" y="774384"/>
                  </a:lnTo>
                  <a:lnTo>
                    <a:pt x="0" y="591762"/>
                  </a:lnTo>
                  <a:lnTo>
                    <a:pt x="0" y="0"/>
                  </a:lnTo>
                  <a:lnTo>
                    <a:pt x="26707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288581" y="77318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0"/>
                  </a:moveTo>
                  <a:lnTo>
                    <a:pt x="0" y="178"/>
                  </a:lnTo>
                  <a:lnTo>
                    <a:pt x="219" y="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288584" y="77318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0"/>
                  </a:moveTo>
                  <a:lnTo>
                    <a:pt x="209" y="157"/>
                  </a:lnTo>
                  <a:lnTo>
                    <a:pt x="0" y="188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4524643" y="8871646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124" y="0"/>
                  </a:moveTo>
                  <a:lnTo>
                    <a:pt x="0" y="86217"/>
                  </a:lnTo>
                  <a:lnTo>
                    <a:pt x="267070" y="268829"/>
                  </a:lnTo>
                  <a:lnTo>
                    <a:pt x="831964" y="182643"/>
                  </a:lnTo>
                  <a:lnTo>
                    <a:pt x="831964" y="182455"/>
                  </a:lnTo>
                  <a:lnTo>
                    <a:pt x="565124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524643" y="8871646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1964" y="182455"/>
                  </a:moveTo>
                  <a:lnTo>
                    <a:pt x="831964" y="182643"/>
                  </a:lnTo>
                  <a:lnTo>
                    <a:pt x="267070" y="268829"/>
                  </a:lnTo>
                  <a:lnTo>
                    <a:pt x="0" y="86217"/>
                  </a:lnTo>
                  <a:lnTo>
                    <a:pt x="565124" y="0"/>
                  </a:lnTo>
                  <a:lnTo>
                    <a:pt x="831964" y="182455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791717" y="9054284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4893" y="0"/>
                  </a:moveTo>
                  <a:lnTo>
                    <a:pt x="0" y="86196"/>
                  </a:lnTo>
                  <a:lnTo>
                    <a:pt x="0" y="677958"/>
                  </a:lnTo>
                  <a:lnTo>
                    <a:pt x="565375" y="591699"/>
                  </a:lnTo>
                  <a:lnTo>
                    <a:pt x="565375" y="591521"/>
                  </a:lnTo>
                  <a:lnTo>
                    <a:pt x="563637" y="591772"/>
                  </a:lnTo>
                  <a:lnTo>
                    <a:pt x="564893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4791717" y="9054284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3637" y="591772"/>
                  </a:moveTo>
                  <a:lnTo>
                    <a:pt x="565375" y="591521"/>
                  </a:lnTo>
                  <a:lnTo>
                    <a:pt x="565375" y="591699"/>
                  </a:lnTo>
                  <a:lnTo>
                    <a:pt x="0" y="677958"/>
                  </a:lnTo>
                  <a:lnTo>
                    <a:pt x="0" y="86196"/>
                  </a:lnTo>
                  <a:lnTo>
                    <a:pt x="564893" y="0"/>
                  </a:lnTo>
                  <a:lnTo>
                    <a:pt x="563637" y="591772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257560" y="8689008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124" y="0"/>
                  </a:moveTo>
                  <a:lnTo>
                    <a:pt x="0" y="86238"/>
                  </a:lnTo>
                  <a:lnTo>
                    <a:pt x="267080" y="268850"/>
                  </a:lnTo>
                  <a:lnTo>
                    <a:pt x="832205" y="182633"/>
                  </a:lnTo>
                  <a:lnTo>
                    <a:pt x="565124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257560" y="8689008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205" y="182633"/>
                  </a:moveTo>
                  <a:lnTo>
                    <a:pt x="267080" y="268850"/>
                  </a:lnTo>
                  <a:lnTo>
                    <a:pt x="0" y="86238"/>
                  </a:lnTo>
                  <a:lnTo>
                    <a:pt x="565124" y="0"/>
                  </a:lnTo>
                  <a:lnTo>
                    <a:pt x="831974" y="182476"/>
                  </a:lnTo>
                  <a:lnTo>
                    <a:pt x="832205" y="18263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990497" y="8506356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85" y="0"/>
                  </a:moveTo>
                  <a:lnTo>
                    <a:pt x="0" y="86259"/>
                  </a:lnTo>
                  <a:lnTo>
                    <a:pt x="267059" y="268892"/>
                  </a:lnTo>
                  <a:lnTo>
                    <a:pt x="832184" y="182654"/>
                  </a:lnTo>
                  <a:lnTo>
                    <a:pt x="831974" y="182507"/>
                  </a:lnTo>
                  <a:lnTo>
                    <a:pt x="831974" y="182287"/>
                  </a:lnTo>
                  <a:lnTo>
                    <a:pt x="56538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990497" y="8506356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184" y="182654"/>
                  </a:moveTo>
                  <a:lnTo>
                    <a:pt x="267059" y="268892"/>
                  </a:lnTo>
                  <a:lnTo>
                    <a:pt x="0" y="86259"/>
                  </a:lnTo>
                  <a:lnTo>
                    <a:pt x="565385" y="0"/>
                  </a:lnTo>
                  <a:lnTo>
                    <a:pt x="831974" y="182287"/>
                  </a:lnTo>
                  <a:lnTo>
                    <a:pt x="831974" y="182507"/>
                  </a:lnTo>
                  <a:lnTo>
                    <a:pt x="832184" y="182654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524645" y="8957864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62"/>
                  </a:lnTo>
                  <a:lnTo>
                    <a:pt x="267070" y="774384"/>
                  </a:lnTo>
                  <a:lnTo>
                    <a:pt x="26707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4524645" y="8957864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12"/>
                  </a:moveTo>
                  <a:lnTo>
                    <a:pt x="267070" y="774384"/>
                  </a:lnTo>
                  <a:lnTo>
                    <a:pt x="0" y="591762"/>
                  </a:lnTo>
                  <a:lnTo>
                    <a:pt x="0" y="0"/>
                  </a:lnTo>
                  <a:lnTo>
                    <a:pt x="26707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257565" y="8775247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51"/>
                  </a:lnTo>
                  <a:lnTo>
                    <a:pt x="267080" y="774384"/>
                  </a:lnTo>
                  <a:lnTo>
                    <a:pt x="26708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257565" y="8775247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80" y="182612"/>
                  </a:moveTo>
                  <a:lnTo>
                    <a:pt x="267080" y="774384"/>
                  </a:lnTo>
                  <a:lnTo>
                    <a:pt x="0" y="591751"/>
                  </a:lnTo>
                  <a:lnTo>
                    <a:pt x="0" y="0"/>
                  </a:lnTo>
                  <a:lnTo>
                    <a:pt x="26708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990488" y="7731961"/>
              <a:ext cx="565785" cy="269240"/>
            </a:xfrm>
            <a:custGeom>
              <a:avLst/>
              <a:gdLst/>
              <a:ahLst/>
              <a:cxnLst/>
              <a:rect l="l" t="t" r="r" b="b"/>
              <a:pathLst>
                <a:path w="565785" h="269240">
                  <a:moveTo>
                    <a:pt x="298305" y="0"/>
                  </a:moveTo>
                  <a:lnTo>
                    <a:pt x="298095" y="31"/>
                  </a:lnTo>
                  <a:lnTo>
                    <a:pt x="0" y="45516"/>
                  </a:lnTo>
                  <a:lnTo>
                    <a:pt x="0" y="268892"/>
                  </a:lnTo>
                  <a:lnTo>
                    <a:pt x="565166" y="182643"/>
                  </a:lnTo>
                  <a:lnTo>
                    <a:pt x="565166" y="182476"/>
                  </a:lnTo>
                  <a:lnTo>
                    <a:pt x="29830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3990488" y="7731961"/>
              <a:ext cx="565785" cy="269240"/>
            </a:xfrm>
            <a:custGeom>
              <a:avLst/>
              <a:gdLst/>
              <a:ahLst/>
              <a:cxnLst/>
              <a:rect l="l" t="t" r="r" b="b"/>
              <a:pathLst>
                <a:path w="565785" h="269240">
                  <a:moveTo>
                    <a:pt x="298095" y="31"/>
                  </a:moveTo>
                  <a:lnTo>
                    <a:pt x="298305" y="0"/>
                  </a:lnTo>
                  <a:lnTo>
                    <a:pt x="416092" y="80531"/>
                  </a:lnTo>
                  <a:lnTo>
                    <a:pt x="565166" y="182476"/>
                  </a:lnTo>
                  <a:lnTo>
                    <a:pt x="565166" y="182643"/>
                  </a:lnTo>
                  <a:lnTo>
                    <a:pt x="0" y="268892"/>
                  </a:lnTo>
                  <a:lnTo>
                    <a:pt x="0" y="267028"/>
                  </a:lnTo>
                  <a:lnTo>
                    <a:pt x="0" y="45516"/>
                  </a:lnTo>
                  <a:lnTo>
                    <a:pt x="298095" y="31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990496" y="7914610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155" y="0"/>
                  </a:moveTo>
                  <a:lnTo>
                    <a:pt x="0" y="86248"/>
                  </a:lnTo>
                  <a:lnTo>
                    <a:pt x="0" y="678000"/>
                  </a:lnTo>
                  <a:lnTo>
                    <a:pt x="565385" y="591741"/>
                  </a:lnTo>
                  <a:lnTo>
                    <a:pt x="565385" y="591552"/>
                  </a:lnTo>
                  <a:lnTo>
                    <a:pt x="565155" y="591584"/>
                  </a:lnTo>
                  <a:lnTo>
                    <a:pt x="56515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990496" y="7914610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85" y="591741"/>
                  </a:moveTo>
                  <a:lnTo>
                    <a:pt x="0" y="678000"/>
                  </a:lnTo>
                  <a:lnTo>
                    <a:pt x="0" y="676146"/>
                  </a:lnTo>
                  <a:lnTo>
                    <a:pt x="0" y="86248"/>
                  </a:lnTo>
                  <a:lnTo>
                    <a:pt x="565155" y="0"/>
                  </a:lnTo>
                  <a:lnTo>
                    <a:pt x="565155" y="591584"/>
                  </a:lnTo>
                  <a:lnTo>
                    <a:pt x="565385" y="591552"/>
                  </a:lnTo>
                  <a:lnTo>
                    <a:pt x="565385" y="591741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425116" y="7998991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69"/>
                  </a:lnTo>
                  <a:lnTo>
                    <a:pt x="0" y="678031"/>
                  </a:lnTo>
                  <a:lnTo>
                    <a:pt x="565375" y="591772"/>
                  </a:lnTo>
                  <a:lnTo>
                    <a:pt x="565375" y="1863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425116" y="7998991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1863"/>
                  </a:moveTo>
                  <a:lnTo>
                    <a:pt x="565375" y="591772"/>
                  </a:lnTo>
                  <a:lnTo>
                    <a:pt x="0" y="678031"/>
                  </a:lnTo>
                  <a:lnTo>
                    <a:pt x="0" y="86269"/>
                  </a:lnTo>
                  <a:lnTo>
                    <a:pt x="565375" y="0"/>
                  </a:lnTo>
                  <a:lnTo>
                    <a:pt x="565375" y="18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425116" y="7407239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75" y="591751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425116" y="7407239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591751"/>
                  </a:moveTo>
                  <a:lnTo>
                    <a:pt x="0" y="678031"/>
                  </a:lnTo>
                  <a:lnTo>
                    <a:pt x="0" y="86259"/>
                  </a:lnTo>
                  <a:lnTo>
                    <a:pt x="565375" y="0"/>
                  </a:lnTo>
                  <a:lnTo>
                    <a:pt x="565375" y="370240"/>
                  </a:lnTo>
                  <a:lnTo>
                    <a:pt x="565375" y="591751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158046" y="7224601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75" y="0"/>
                  </a:moveTo>
                  <a:lnTo>
                    <a:pt x="0" y="86280"/>
                  </a:lnTo>
                  <a:lnTo>
                    <a:pt x="267070" y="268892"/>
                  </a:lnTo>
                  <a:lnTo>
                    <a:pt x="832445" y="182633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158046" y="7224601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445" y="182633"/>
                  </a:moveTo>
                  <a:lnTo>
                    <a:pt x="267070" y="268892"/>
                  </a:lnTo>
                  <a:lnTo>
                    <a:pt x="0" y="86280"/>
                  </a:lnTo>
                  <a:lnTo>
                    <a:pt x="565375" y="0"/>
                  </a:lnTo>
                  <a:lnTo>
                    <a:pt x="832445" y="18263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859741" y="8085266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75" y="591751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859741" y="8085266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565375" y="591751"/>
                  </a:lnTo>
                  <a:lnTo>
                    <a:pt x="0" y="678031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158046" y="7310884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51"/>
                  </a:lnTo>
                  <a:lnTo>
                    <a:pt x="267070" y="774384"/>
                  </a:lnTo>
                  <a:lnTo>
                    <a:pt x="26707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158046" y="7310884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12"/>
                  </a:moveTo>
                  <a:lnTo>
                    <a:pt x="267070" y="774384"/>
                  </a:lnTo>
                  <a:lnTo>
                    <a:pt x="0" y="591751"/>
                  </a:lnTo>
                  <a:lnTo>
                    <a:pt x="0" y="0"/>
                  </a:lnTo>
                  <a:lnTo>
                    <a:pt x="26707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592670" y="7902633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75" y="0"/>
                  </a:moveTo>
                  <a:lnTo>
                    <a:pt x="0" y="86280"/>
                  </a:lnTo>
                  <a:lnTo>
                    <a:pt x="267070" y="268892"/>
                  </a:lnTo>
                  <a:lnTo>
                    <a:pt x="832445" y="182633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592670" y="7902633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445" y="182633"/>
                  </a:moveTo>
                  <a:lnTo>
                    <a:pt x="267070" y="268892"/>
                  </a:lnTo>
                  <a:lnTo>
                    <a:pt x="0" y="86280"/>
                  </a:lnTo>
                  <a:lnTo>
                    <a:pt x="565375" y="0"/>
                  </a:lnTo>
                  <a:lnTo>
                    <a:pt x="832445" y="18263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592670" y="8580663"/>
              <a:ext cx="267335" cy="225425"/>
            </a:xfrm>
            <a:custGeom>
              <a:avLst/>
              <a:gdLst/>
              <a:ahLst/>
              <a:cxnLst/>
              <a:rect l="l" t="t" r="r" b="b"/>
              <a:pathLst>
                <a:path w="267335" h="225425">
                  <a:moveTo>
                    <a:pt x="0" y="0"/>
                  </a:moveTo>
                  <a:lnTo>
                    <a:pt x="0" y="225228"/>
                  </a:lnTo>
                  <a:lnTo>
                    <a:pt x="267070" y="184486"/>
                  </a:lnTo>
                  <a:lnTo>
                    <a:pt x="267070" y="182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592670" y="8580663"/>
              <a:ext cx="267335" cy="225425"/>
            </a:xfrm>
            <a:custGeom>
              <a:avLst/>
              <a:gdLst/>
              <a:ahLst/>
              <a:cxnLst/>
              <a:rect l="l" t="t" r="r" b="b"/>
              <a:pathLst>
                <a:path w="267335" h="225425">
                  <a:moveTo>
                    <a:pt x="267070" y="184486"/>
                  </a:moveTo>
                  <a:lnTo>
                    <a:pt x="0" y="225228"/>
                  </a:lnTo>
                  <a:lnTo>
                    <a:pt x="0" y="0"/>
                  </a:lnTo>
                  <a:lnTo>
                    <a:pt x="267070" y="182633"/>
                  </a:lnTo>
                  <a:lnTo>
                    <a:pt x="267070" y="184486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592670" y="7988915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51"/>
                  </a:lnTo>
                  <a:lnTo>
                    <a:pt x="267070" y="774384"/>
                  </a:lnTo>
                  <a:lnTo>
                    <a:pt x="26707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592670" y="7988915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12"/>
                  </a:moveTo>
                  <a:lnTo>
                    <a:pt x="267070" y="774384"/>
                  </a:lnTo>
                  <a:lnTo>
                    <a:pt x="0" y="591751"/>
                  </a:lnTo>
                  <a:lnTo>
                    <a:pt x="0" y="0"/>
                  </a:lnTo>
                  <a:lnTo>
                    <a:pt x="26707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692187" y="8775243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75" y="591751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692187" y="8775243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565375" y="591751"/>
                  </a:lnTo>
                  <a:lnTo>
                    <a:pt x="0" y="678031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425116" y="8592610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75" y="0"/>
                  </a:moveTo>
                  <a:lnTo>
                    <a:pt x="0" y="86280"/>
                  </a:lnTo>
                  <a:lnTo>
                    <a:pt x="267070" y="268892"/>
                  </a:lnTo>
                  <a:lnTo>
                    <a:pt x="832445" y="182633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425116" y="8592610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445" y="182633"/>
                  </a:moveTo>
                  <a:lnTo>
                    <a:pt x="267070" y="268892"/>
                  </a:lnTo>
                  <a:lnTo>
                    <a:pt x="0" y="86280"/>
                  </a:lnTo>
                  <a:lnTo>
                    <a:pt x="565375" y="0"/>
                  </a:lnTo>
                  <a:lnTo>
                    <a:pt x="832445" y="18263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126811" y="8861505"/>
              <a:ext cx="565785" cy="637540"/>
            </a:xfrm>
            <a:custGeom>
              <a:avLst/>
              <a:gdLst/>
              <a:ahLst/>
              <a:cxnLst/>
              <a:rect l="l" t="t" r="r" b="b"/>
              <a:pathLst>
                <a:path w="565785" h="637540">
                  <a:moveTo>
                    <a:pt x="565375" y="0"/>
                  </a:moveTo>
                  <a:lnTo>
                    <a:pt x="0" y="86259"/>
                  </a:lnTo>
                  <a:lnTo>
                    <a:pt x="267070" y="268892"/>
                  </a:lnTo>
                  <a:lnTo>
                    <a:pt x="267070" y="637289"/>
                  </a:lnTo>
                  <a:lnTo>
                    <a:pt x="565375" y="59177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126811" y="8861505"/>
              <a:ext cx="565785" cy="637540"/>
            </a:xfrm>
            <a:custGeom>
              <a:avLst/>
              <a:gdLst/>
              <a:ahLst/>
              <a:cxnLst/>
              <a:rect l="l" t="t" r="r" b="b"/>
              <a:pathLst>
                <a:path w="565785" h="637540">
                  <a:moveTo>
                    <a:pt x="565375" y="0"/>
                  </a:moveTo>
                  <a:lnTo>
                    <a:pt x="565375" y="591772"/>
                  </a:lnTo>
                  <a:lnTo>
                    <a:pt x="267070" y="637289"/>
                  </a:lnTo>
                  <a:lnTo>
                    <a:pt x="267070" y="268892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859741" y="8678892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75" y="0"/>
                  </a:moveTo>
                  <a:lnTo>
                    <a:pt x="0" y="86259"/>
                  </a:lnTo>
                  <a:lnTo>
                    <a:pt x="267070" y="268871"/>
                  </a:lnTo>
                  <a:lnTo>
                    <a:pt x="832445" y="18261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859741" y="8678892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445" y="182612"/>
                  </a:moveTo>
                  <a:lnTo>
                    <a:pt x="267070" y="268871"/>
                  </a:lnTo>
                  <a:lnTo>
                    <a:pt x="0" y="86259"/>
                  </a:lnTo>
                  <a:lnTo>
                    <a:pt x="565375" y="0"/>
                  </a:lnTo>
                  <a:lnTo>
                    <a:pt x="832445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828505" y="9130394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69"/>
                  </a:lnTo>
                  <a:lnTo>
                    <a:pt x="0" y="678031"/>
                  </a:lnTo>
                  <a:lnTo>
                    <a:pt x="565375" y="591762"/>
                  </a:lnTo>
                  <a:lnTo>
                    <a:pt x="565375" y="368397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828505" y="9130394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368397"/>
                  </a:moveTo>
                  <a:lnTo>
                    <a:pt x="565375" y="591762"/>
                  </a:lnTo>
                  <a:lnTo>
                    <a:pt x="0" y="678031"/>
                  </a:lnTo>
                  <a:lnTo>
                    <a:pt x="0" y="86269"/>
                  </a:lnTo>
                  <a:lnTo>
                    <a:pt x="565375" y="0"/>
                  </a:lnTo>
                  <a:lnTo>
                    <a:pt x="565375" y="368397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561435" y="8947764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75" y="0"/>
                  </a:moveTo>
                  <a:lnTo>
                    <a:pt x="0" y="86280"/>
                  </a:lnTo>
                  <a:lnTo>
                    <a:pt x="267070" y="268892"/>
                  </a:lnTo>
                  <a:lnTo>
                    <a:pt x="832445" y="182633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561435" y="8947764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445" y="182633"/>
                  </a:moveTo>
                  <a:lnTo>
                    <a:pt x="267070" y="268892"/>
                  </a:lnTo>
                  <a:lnTo>
                    <a:pt x="0" y="86280"/>
                  </a:lnTo>
                  <a:lnTo>
                    <a:pt x="565375" y="0"/>
                  </a:lnTo>
                  <a:lnTo>
                    <a:pt x="832445" y="18263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294365" y="8765154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75" y="0"/>
                  </a:moveTo>
                  <a:lnTo>
                    <a:pt x="0" y="86259"/>
                  </a:lnTo>
                  <a:lnTo>
                    <a:pt x="267070" y="268892"/>
                  </a:lnTo>
                  <a:lnTo>
                    <a:pt x="832445" y="18261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294365" y="8765154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445" y="182612"/>
                  </a:moveTo>
                  <a:lnTo>
                    <a:pt x="267070" y="268892"/>
                  </a:lnTo>
                  <a:lnTo>
                    <a:pt x="0" y="86259"/>
                  </a:lnTo>
                  <a:lnTo>
                    <a:pt x="298305" y="40742"/>
                  </a:lnTo>
                  <a:lnTo>
                    <a:pt x="565375" y="0"/>
                  </a:lnTo>
                  <a:lnTo>
                    <a:pt x="832445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561435" y="9034046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51"/>
                  </a:lnTo>
                  <a:lnTo>
                    <a:pt x="267070" y="774384"/>
                  </a:lnTo>
                  <a:lnTo>
                    <a:pt x="26707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561435" y="9034046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12"/>
                  </a:moveTo>
                  <a:lnTo>
                    <a:pt x="267070" y="774384"/>
                  </a:lnTo>
                  <a:lnTo>
                    <a:pt x="0" y="591751"/>
                  </a:lnTo>
                  <a:lnTo>
                    <a:pt x="0" y="0"/>
                  </a:lnTo>
                  <a:lnTo>
                    <a:pt x="26707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294365" y="8851408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72"/>
                  </a:lnTo>
                  <a:lnTo>
                    <a:pt x="267070" y="774384"/>
                  </a:lnTo>
                  <a:lnTo>
                    <a:pt x="267070" y="182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294365" y="8851408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33"/>
                  </a:moveTo>
                  <a:lnTo>
                    <a:pt x="267070" y="774384"/>
                  </a:lnTo>
                  <a:lnTo>
                    <a:pt x="0" y="591772"/>
                  </a:lnTo>
                  <a:lnTo>
                    <a:pt x="0" y="0"/>
                  </a:lnTo>
                  <a:lnTo>
                    <a:pt x="267070" y="18263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1" name="object 221"/>
          <p:cNvGrpSpPr/>
          <p:nvPr/>
        </p:nvGrpSpPr>
        <p:grpSpPr>
          <a:xfrm>
            <a:off x="3335960" y="3781168"/>
            <a:ext cx="511366" cy="528308"/>
            <a:chOff x="5500539" y="6235425"/>
            <a:chExt cx="843280" cy="871219"/>
          </a:xfrm>
        </p:grpSpPr>
        <p:sp>
          <p:nvSpPr>
            <p:cNvPr id="222" name="object 222"/>
            <p:cNvSpPr/>
            <p:nvPr/>
          </p:nvSpPr>
          <p:spPr>
            <a:xfrm>
              <a:off x="5772845" y="6423273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0" y="86259"/>
                  </a:lnTo>
                  <a:lnTo>
                    <a:pt x="0" y="678031"/>
                  </a:lnTo>
                  <a:lnTo>
                    <a:pt x="565375" y="59177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5772845" y="6423273"/>
              <a:ext cx="565785" cy="678180"/>
            </a:xfrm>
            <a:custGeom>
              <a:avLst/>
              <a:gdLst/>
              <a:ahLst/>
              <a:cxnLst/>
              <a:rect l="l" t="t" r="r" b="b"/>
              <a:pathLst>
                <a:path w="565785" h="678179">
                  <a:moveTo>
                    <a:pt x="565375" y="0"/>
                  </a:moveTo>
                  <a:lnTo>
                    <a:pt x="565375" y="591772"/>
                  </a:lnTo>
                  <a:lnTo>
                    <a:pt x="0" y="678031"/>
                  </a:lnTo>
                  <a:lnTo>
                    <a:pt x="0" y="86259"/>
                  </a:lnTo>
                  <a:lnTo>
                    <a:pt x="565375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5505774" y="6240661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565375" y="0"/>
                  </a:moveTo>
                  <a:lnTo>
                    <a:pt x="0" y="86259"/>
                  </a:lnTo>
                  <a:lnTo>
                    <a:pt x="267070" y="268871"/>
                  </a:lnTo>
                  <a:lnTo>
                    <a:pt x="832445" y="182612"/>
                  </a:lnTo>
                  <a:lnTo>
                    <a:pt x="56537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5505774" y="6240661"/>
              <a:ext cx="832485" cy="269240"/>
            </a:xfrm>
            <a:custGeom>
              <a:avLst/>
              <a:gdLst/>
              <a:ahLst/>
              <a:cxnLst/>
              <a:rect l="l" t="t" r="r" b="b"/>
              <a:pathLst>
                <a:path w="832485" h="269240">
                  <a:moveTo>
                    <a:pt x="832445" y="182612"/>
                  </a:moveTo>
                  <a:lnTo>
                    <a:pt x="267070" y="268871"/>
                  </a:lnTo>
                  <a:lnTo>
                    <a:pt x="0" y="86259"/>
                  </a:lnTo>
                  <a:lnTo>
                    <a:pt x="565375" y="0"/>
                  </a:lnTo>
                  <a:lnTo>
                    <a:pt x="832445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5505774" y="6326922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0" y="0"/>
                  </a:moveTo>
                  <a:lnTo>
                    <a:pt x="0" y="591762"/>
                  </a:lnTo>
                  <a:lnTo>
                    <a:pt x="267070" y="774384"/>
                  </a:lnTo>
                  <a:lnTo>
                    <a:pt x="267070" y="182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5505774" y="6326922"/>
              <a:ext cx="267335" cy="774700"/>
            </a:xfrm>
            <a:custGeom>
              <a:avLst/>
              <a:gdLst/>
              <a:ahLst/>
              <a:cxnLst/>
              <a:rect l="l" t="t" r="r" b="b"/>
              <a:pathLst>
                <a:path w="267335" h="774700">
                  <a:moveTo>
                    <a:pt x="267070" y="182612"/>
                  </a:moveTo>
                  <a:lnTo>
                    <a:pt x="267070" y="774384"/>
                  </a:lnTo>
                  <a:lnTo>
                    <a:pt x="0" y="591762"/>
                  </a:lnTo>
                  <a:lnTo>
                    <a:pt x="0" y="0"/>
                  </a:lnTo>
                  <a:lnTo>
                    <a:pt x="267070" y="182612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8" name="object 228"/>
          <p:cNvGrpSpPr/>
          <p:nvPr/>
        </p:nvGrpSpPr>
        <p:grpSpPr>
          <a:xfrm>
            <a:off x="8906733" y="2927111"/>
            <a:ext cx="2363526" cy="3092454"/>
            <a:chOff x="14687157" y="4827022"/>
            <a:chExt cx="3897629" cy="5099685"/>
          </a:xfrm>
        </p:grpSpPr>
        <p:sp>
          <p:nvSpPr>
            <p:cNvPr id="229" name="object 229"/>
            <p:cNvSpPr/>
            <p:nvPr/>
          </p:nvSpPr>
          <p:spPr>
            <a:xfrm>
              <a:off x="18072630" y="5052921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60">
                  <a:moveTo>
                    <a:pt x="506717" y="0"/>
                  </a:moveTo>
                  <a:lnTo>
                    <a:pt x="0" y="147105"/>
                  </a:lnTo>
                  <a:lnTo>
                    <a:pt x="0" y="695402"/>
                  </a:lnTo>
                  <a:lnTo>
                    <a:pt x="506717" y="548286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8072630" y="5052921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60">
                  <a:moveTo>
                    <a:pt x="506717" y="0"/>
                  </a:moveTo>
                  <a:lnTo>
                    <a:pt x="506717" y="548286"/>
                  </a:lnTo>
                  <a:lnTo>
                    <a:pt x="0" y="695402"/>
                  </a:lnTo>
                  <a:lnTo>
                    <a:pt x="0" y="147105"/>
                  </a:lnTo>
                  <a:lnTo>
                    <a:pt x="506717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7734682" y="4832258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80" y="0"/>
                  </a:moveTo>
                  <a:lnTo>
                    <a:pt x="0" y="147105"/>
                  </a:lnTo>
                  <a:lnTo>
                    <a:pt x="337947" y="367768"/>
                  </a:lnTo>
                  <a:lnTo>
                    <a:pt x="844665" y="220663"/>
                  </a:lnTo>
                  <a:lnTo>
                    <a:pt x="50678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7734682" y="4832258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844665" y="220663"/>
                  </a:moveTo>
                  <a:lnTo>
                    <a:pt x="337947" y="367768"/>
                  </a:lnTo>
                  <a:lnTo>
                    <a:pt x="0" y="147105"/>
                  </a:lnTo>
                  <a:lnTo>
                    <a:pt x="506780" y="0"/>
                  </a:lnTo>
                  <a:lnTo>
                    <a:pt x="844665" y="2206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7565836" y="8489432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0" y="147105"/>
                  </a:lnTo>
                  <a:lnTo>
                    <a:pt x="0" y="695465"/>
                  </a:lnTo>
                  <a:lnTo>
                    <a:pt x="506790" y="548286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7565836" y="8489432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506790" y="548286"/>
                  </a:lnTo>
                  <a:lnTo>
                    <a:pt x="0" y="695465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7565836" y="6296678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0" y="147105"/>
                  </a:lnTo>
                  <a:lnTo>
                    <a:pt x="0" y="695402"/>
                  </a:lnTo>
                  <a:lnTo>
                    <a:pt x="506790" y="548286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7565836" y="6296678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506790" y="548286"/>
                  </a:lnTo>
                  <a:lnTo>
                    <a:pt x="0" y="695402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7565836" y="5748321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60">
                  <a:moveTo>
                    <a:pt x="506790" y="0"/>
                  </a:moveTo>
                  <a:lnTo>
                    <a:pt x="0" y="147105"/>
                  </a:lnTo>
                  <a:lnTo>
                    <a:pt x="0" y="695465"/>
                  </a:lnTo>
                  <a:lnTo>
                    <a:pt x="506790" y="548360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7565836" y="5748321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60">
                  <a:moveTo>
                    <a:pt x="506790" y="0"/>
                  </a:moveTo>
                  <a:lnTo>
                    <a:pt x="506790" y="548360"/>
                  </a:lnTo>
                  <a:lnTo>
                    <a:pt x="0" y="695465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7565836" y="5200032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60">
                  <a:moveTo>
                    <a:pt x="506790" y="0"/>
                  </a:moveTo>
                  <a:lnTo>
                    <a:pt x="0" y="147105"/>
                  </a:lnTo>
                  <a:lnTo>
                    <a:pt x="0" y="695402"/>
                  </a:lnTo>
                  <a:lnTo>
                    <a:pt x="506790" y="548286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7565836" y="5200032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60">
                  <a:moveTo>
                    <a:pt x="506790" y="0"/>
                  </a:moveTo>
                  <a:lnTo>
                    <a:pt x="506790" y="548286"/>
                  </a:lnTo>
                  <a:lnTo>
                    <a:pt x="0" y="695402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7565836" y="8268769"/>
              <a:ext cx="507365" cy="368300"/>
            </a:xfrm>
            <a:custGeom>
              <a:avLst/>
              <a:gdLst/>
              <a:ahLst/>
              <a:cxnLst/>
              <a:rect l="l" t="t" r="r" b="b"/>
              <a:pathLst>
                <a:path w="507365" h="368300">
                  <a:moveTo>
                    <a:pt x="168843" y="0"/>
                  </a:moveTo>
                  <a:lnTo>
                    <a:pt x="0" y="49056"/>
                  </a:lnTo>
                  <a:lnTo>
                    <a:pt x="0" y="367768"/>
                  </a:lnTo>
                  <a:lnTo>
                    <a:pt x="506790" y="220663"/>
                  </a:lnTo>
                  <a:lnTo>
                    <a:pt x="168843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7565836" y="8268769"/>
              <a:ext cx="507365" cy="368300"/>
            </a:xfrm>
            <a:custGeom>
              <a:avLst/>
              <a:gdLst/>
              <a:ahLst/>
              <a:cxnLst/>
              <a:rect l="l" t="t" r="r" b="b"/>
              <a:pathLst>
                <a:path w="507365" h="368300">
                  <a:moveTo>
                    <a:pt x="506790" y="220663"/>
                  </a:moveTo>
                  <a:lnTo>
                    <a:pt x="0" y="367768"/>
                  </a:lnTo>
                  <a:lnTo>
                    <a:pt x="0" y="49056"/>
                  </a:lnTo>
                  <a:lnTo>
                    <a:pt x="168843" y="0"/>
                  </a:lnTo>
                  <a:lnTo>
                    <a:pt x="506790" y="2206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7227961" y="4979365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17" y="0"/>
                  </a:moveTo>
                  <a:lnTo>
                    <a:pt x="0" y="147105"/>
                  </a:lnTo>
                  <a:lnTo>
                    <a:pt x="337874" y="367779"/>
                  </a:lnTo>
                  <a:lnTo>
                    <a:pt x="844665" y="220663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7227961" y="4979365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17" y="0"/>
                  </a:moveTo>
                  <a:lnTo>
                    <a:pt x="844665" y="220663"/>
                  </a:lnTo>
                  <a:lnTo>
                    <a:pt x="337874" y="367779"/>
                  </a:lnTo>
                  <a:lnTo>
                    <a:pt x="0" y="147105"/>
                  </a:lnTo>
                  <a:lnTo>
                    <a:pt x="506717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059047" y="8636542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0" y="147105"/>
                  </a:lnTo>
                  <a:lnTo>
                    <a:pt x="0" y="695465"/>
                  </a:lnTo>
                  <a:lnTo>
                    <a:pt x="506790" y="548360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059047" y="8636542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506790" y="548360"/>
                  </a:lnTo>
                  <a:lnTo>
                    <a:pt x="0" y="695465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7059047" y="8088253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505303" y="408"/>
                  </a:lnTo>
                  <a:lnTo>
                    <a:pt x="505466" y="486"/>
                  </a:lnTo>
                  <a:lnTo>
                    <a:pt x="0" y="147451"/>
                  </a:lnTo>
                  <a:lnTo>
                    <a:pt x="0" y="695402"/>
                  </a:lnTo>
                  <a:lnTo>
                    <a:pt x="506790" y="548286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7059047" y="8088253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506790" y="548286"/>
                  </a:lnTo>
                  <a:lnTo>
                    <a:pt x="0" y="695402"/>
                  </a:lnTo>
                  <a:lnTo>
                    <a:pt x="0" y="147451"/>
                  </a:lnTo>
                  <a:lnTo>
                    <a:pt x="131087" y="109394"/>
                  </a:lnTo>
                  <a:lnTo>
                    <a:pt x="237334" y="78555"/>
                  </a:lnTo>
                  <a:lnTo>
                    <a:pt x="321344" y="54174"/>
                  </a:lnTo>
                  <a:lnTo>
                    <a:pt x="385721" y="35491"/>
                  </a:lnTo>
                  <a:lnTo>
                    <a:pt x="433067" y="21746"/>
                  </a:lnTo>
                  <a:lnTo>
                    <a:pt x="487083" y="6028"/>
                  </a:lnTo>
                  <a:lnTo>
                    <a:pt x="505466" y="486"/>
                  </a:lnTo>
                  <a:lnTo>
                    <a:pt x="505303" y="408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227953" y="6223125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0" y="0"/>
                  </a:moveTo>
                  <a:lnTo>
                    <a:pt x="0" y="548286"/>
                  </a:lnTo>
                  <a:lnTo>
                    <a:pt x="337884" y="768950"/>
                  </a:lnTo>
                  <a:lnTo>
                    <a:pt x="337884" y="220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227953" y="6223125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337884" y="220663"/>
                  </a:moveTo>
                  <a:lnTo>
                    <a:pt x="337884" y="768950"/>
                  </a:lnTo>
                  <a:lnTo>
                    <a:pt x="0" y="548286"/>
                  </a:lnTo>
                  <a:lnTo>
                    <a:pt x="0" y="0"/>
                  </a:lnTo>
                  <a:lnTo>
                    <a:pt x="337884" y="22066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7227953" y="5895432"/>
              <a:ext cx="338455" cy="548640"/>
            </a:xfrm>
            <a:custGeom>
              <a:avLst/>
              <a:gdLst/>
              <a:ahLst/>
              <a:cxnLst/>
              <a:rect l="l" t="t" r="r" b="b"/>
              <a:pathLst>
                <a:path w="338455" h="548639">
                  <a:moveTo>
                    <a:pt x="337884" y="0"/>
                  </a:moveTo>
                  <a:lnTo>
                    <a:pt x="0" y="98122"/>
                  </a:lnTo>
                  <a:lnTo>
                    <a:pt x="0" y="327696"/>
                  </a:lnTo>
                  <a:lnTo>
                    <a:pt x="337884" y="548360"/>
                  </a:lnTo>
                  <a:lnTo>
                    <a:pt x="337884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7227953" y="5895432"/>
              <a:ext cx="338455" cy="548640"/>
            </a:xfrm>
            <a:custGeom>
              <a:avLst/>
              <a:gdLst/>
              <a:ahLst/>
              <a:cxnLst/>
              <a:rect l="l" t="t" r="r" b="b"/>
              <a:pathLst>
                <a:path w="338455" h="548639">
                  <a:moveTo>
                    <a:pt x="337884" y="0"/>
                  </a:moveTo>
                  <a:lnTo>
                    <a:pt x="337884" y="548360"/>
                  </a:lnTo>
                  <a:lnTo>
                    <a:pt x="0" y="327696"/>
                  </a:lnTo>
                  <a:lnTo>
                    <a:pt x="0" y="98122"/>
                  </a:lnTo>
                  <a:lnTo>
                    <a:pt x="337884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7059047" y="5347142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60">
                  <a:moveTo>
                    <a:pt x="506790" y="0"/>
                  </a:moveTo>
                  <a:lnTo>
                    <a:pt x="0" y="147105"/>
                  </a:lnTo>
                  <a:lnTo>
                    <a:pt x="0" y="695465"/>
                  </a:lnTo>
                  <a:lnTo>
                    <a:pt x="506790" y="548286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7059047" y="5347142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60">
                  <a:moveTo>
                    <a:pt x="506790" y="0"/>
                  </a:moveTo>
                  <a:lnTo>
                    <a:pt x="506790" y="548286"/>
                  </a:lnTo>
                  <a:lnTo>
                    <a:pt x="440747" y="567465"/>
                  </a:lnTo>
                  <a:lnTo>
                    <a:pt x="386086" y="583338"/>
                  </a:lnTo>
                  <a:lnTo>
                    <a:pt x="340343" y="596621"/>
                  </a:lnTo>
                  <a:lnTo>
                    <a:pt x="301057" y="608030"/>
                  </a:lnTo>
                  <a:lnTo>
                    <a:pt x="232006" y="628082"/>
                  </a:lnTo>
                  <a:lnTo>
                    <a:pt x="159232" y="649218"/>
                  </a:lnTo>
                  <a:lnTo>
                    <a:pt x="115293" y="661979"/>
                  </a:lnTo>
                  <a:lnTo>
                    <a:pt x="63036" y="677157"/>
                  </a:lnTo>
                  <a:lnTo>
                    <a:pt x="0" y="695465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6721173" y="5126478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80" y="0"/>
                  </a:moveTo>
                  <a:lnTo>
                    <a:pt x="0" y="147178"/>
                  </a:lnTo>
                  <a:lnTo>
                    <a:pt x="337874" y="367768"/>
                  </a:lnTo>
                  <a:lnTo>
                    <a:pt x="844665" y="220663"/>
                  </a:lnTo>
                  <a:lnTo>
                    <a:pt x="50678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6721173" y="5126478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844665" y="220663"/>
                  </a:moveTo>
                  <a:lnTo>
                    <a:pt x="337874" y="367768"/>
                  </a:lnTo>
                  <a:lnTo>
                    <a:pt x="0" y="147178"/>
                  </a:lnTo>
                  <a:lnTo>
                    <a:pt x="506780" y="0"/>
                  </a:lnTo>
                  <a:lnTo>
                    <a:pt x="844665" y="2206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7057564" y="7320042"/>
              <a:ext cx="507365" cy="368300"/>
            </a:xfrm>
            <a:custGeom>
              <a:avLst/>
              <a:gdLst/>
              <a:ahLst/>
              <a:cxnLst/>
              <a:rect l="l" t="t" r="r" b="b"/>
              <a:pathLst>
                <a:path w="507365" h="368300">
                  <a:moveTo>
                    <a:pt x="168905" y="0"/>
                  </a:moveTo>
                  <a:lnTo>
                    <a:pt x="0" y="48993"/>
                  </a:lnTo>
                  <a:lnTo>
                    <a:pt x="0" y="367768"/>
                  </a:lnTo>
                  <a:lnTo>
                    <a:pt x="506790" y="220663"/>
                  </a:lnTo>
                  <a:lnTo>
                    <a:pt x="16890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7057564" y="7320042"/>
              <a:ext cx="507365" cy="368300"/>
            </a:xfrm>
            <a:custGeom>
              <a:avLst/>
              <a:gdLst/>
              <a:ahLst/>
              <a:cxnLst/>
              <a:rect l="l" t="t" r="r" b="b"/>
              <a:pathLst>
                <a:path w="507365" h="368300">
                  <a:moveTo>
                    <a:pt x="506790" y="220663"/>
                  </a:moveTo>
                  <a:lnTo>
                    <a:pt x="0" y="367768"/>
                  </a:lnTo>
                  <a:lnTo>
                    <a:pt x="0" y="48993"/>
                  </a:lnTo>
                  <a:lnTo>
                    <a:pt x="168905" y="0"/>
                  </a:lnTo>
                  <a:lnTo>
                    <a:pt x="506790" y="2206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7058887" y="8088818"/>
              <a:ext cx="506095" cy="147320"/>
            </a:xfrm>
            <a:custGeom>
              <a:avLst/>
              <a:gdLst/>
              <a:ahLst/>
              <a:cxnLst/>
              <a:rect l="l" t="t" r="r" b="b"/>
              <a:pathLst>
                <a:path w="506094" h="147320">
                  <a:moveTo>
                    <a:pt x="505631" y="0"/>
                  </a:moveTo>
                  <a:lnTo>
                    <a:pt x="163" y="146545"/>
                  </a:lnTo>
                  <a:lnTo>
                    <a:pt x="0" y="146718"/>
                  </a:lnTo>
                  <a:lnTo>
                    <a:pt x="505467" y="173"/>
                  </a:lnTo>
                  <a:lnTo>
                    <a:pt x="5056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7058887" y="8088818"/>
              <a:ext cx="506095" cy="147320"/>
            </a:xfrm>
            <a:custGeom>
              <a:avLst/>
              <a:gdLst/>
              <a:ahLst/>
              <a:cxnLst/>
              <a:rect l="l" t="t" r="r" b="b"/>
              <a:pathLst>
                <a:path w="506094" h="147320">
                  <a:moveTo>
                    <a:pt x="163" y="146545"/>
                  </a:moveTo>
                  <a:lnTo>
                    <a:pt x="131258" y="108481"/>
                  </a:lnTo>
                  <a:lnTo>
                    <a:pt x="237509" y="77623"/>
                  </a:lnTo>
                  <a:lnTo>
                    <a:pt x="321521" y="53221"/>
                  </a:lnTo>
                  <a:lnTo>
                    <a:pt x="385898" y="34523"/>
                  </a:lnTo>
                  <a:lnTo>
                    <a:pt x="433244" y="20776"/>
                  </a:lnTo>
                  <a:lnTo>
                    <a:pt x="487255" y="5129"/>
                  </a:lnTo>
                  <a:lnTo>
                    <a:pt x="505631" y="0"/>
                  </a:lnTo>
                  <a:lnTo>
                    <a:pt x="505467" y="173"/>
                  </a:lnTo>
                  <a:lnTo>
                    <a:pt x="374373" y="38237"/>
                  </a:lnTo>
                  <a:lnTo>
                    <a:pt x="268121" y="69095"/>
                  </a:lnTo>
                  <a:lnTo>
                    <a:pt x="184109" y="93497"/>
                  </a:lnTo>
                  <a:lnTo>
                    <a:pt x="119732" y="112195"/>
                  </a:lnTo>
                  <a:lnTo>
                    <a:pt x="72387" y="125942"/>
                  </a:lnTo>
                  <a:lnTo>
                    <a:pt x="18375" y="141589"/>
                  </a:lnTo>
                  <a:lnTo>
                    <a:pt x="0" y="146718"/>
                  </a:lnTo>
                  <a:lnTo>
                    <a:pt x="163" y="146545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7057564" y="8235701"/>
              <a:ext cx="1905" cy="548640"/>
            </a:xfrm>
            <a:custGeom>
              <a:avLst/>
              <a:gdLst/>
              <a:ahLst/>
              <a:cxnLst/>
              <a:rect l="l" t="t" r="r" b="b"/>
              <a:pathLst>
                <a:path w="1905" h="548640">
                  <a:moveTo>
                    <a:pt x="1486" y="0"/>
                  </a:moveTo>
                  <a:lnTo>
                    <a:pt x="0" y="408"/>
                  </a:lnTo>
                  <a:lnTo>
                    <a:pt x="0" y="548360"/>
                  </a:lnTo>
                  <a:lnTo>
                    <a:pt x="1486" y="547951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7057564" y="8235701"/>
              <a:ext cx="1905" cy="548640"/>
            </a:xfrm>
            <a:custGeom>
              <a:avLst/>
              <a:gdLst/>
              <a:ahLst/>
              <a:cxnLst/>
              <a:rect l="l" t="t" r="r" b="b"/>
              <a:pathLst>
                <a:path w="1905" h="548640">
                  <a:moveTo>
                    <a:pt x="1486" y="0"/>
                  </a:moveTo>
                  <a:lnTo>
                    <a:pt x="1486" y="547951"/>
                  </a:lnTo>
                  <a:lnTo>
                    <a:pt x="0" y="548360"/>
                  </a:lnTo>
                  <a:lnTo>
                    <a:pt x="0" y="408"/>
                  </a:lnTo>
                  <a:lnTo>
                    <a:pt x="1486" y="0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6721165" y="5273652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5">
                  <a:moveTo>
                    <a:pt x="0" y="0"/>
                  </a:moveTo>
                  <a:lnTo>
                    <a:pt x="0" y="548286"/>
                  </a:lnTo>
                  <a:lnTo>
                    <a:pt x="337884" y="768960"/>
                  </a:lnTo>
                  <a:lnTo>
                    <a:pt x="337884" y="220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6721165" y="5273652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5">
                  <a:moveTo>
                    <a:pt x="337884" y="220600"/>
                  </a:moveTo>
                  <a:lnTo>
                    <a:pt x="337884" y="768960"/>
                  </a:lnTo>
                  <a:lnTo>
                    <a:pt x="0" y="548286"/>
                  </a:lnTo>
                  <a:lnTo>
                    <a:pt x="0" y="0"/>
                  </a:lnTo>
                  <a:lnTo>
                    <a:pt x="337884" y="22060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7057564" y="7540706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0" y="147105"/>
                  </a:lnTo>
                  <a:lnTo>
                    <a:pt x="0" y="695402"/>
                  </a:lnTo>
                  <a:lnTo>
                    <a:pt x="1486" y="694994"/>
                  </a:lnTo>
                  <a:lnTo>
                    <a:pt x="1323" y="694915"/>
                  </a:lnTo>
                  <a:lnTo>
                    <a:pt x="506790" y="547951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7057564" y="7540706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1486" y="694994"/>
                  </a:moveTo>
                  <a:lnTo>
                    <a:pt x="0" y="695402"/>
                  </a:lnTo>
                  <a:lnTo>
                    <a:pt x="0" y="147105"/>
                  </a:lnTo>
                  <a:lnTo>
                    <a:pt x="506790" y="0"/>
                  </a:lnTo>
                  <a:lnTo>
                    <a:pt x="506790" y="547951"/>
                  </a:lnTo>
                  <a:lnTo>
                    <a:pt x="375703" y="586006"/>
                  </a:lnTo>
                  <a:lnTo>
                    <a:pt x="269456" y="616843"/>
                  </a:lnTo>
                  <a:lnTo>
                    <a:pt x="185446" y="641223"/>
                  </a:lnTo>
                  <a:lnTo>
                    <a:pt x="121069" y="659906"/>
                  </a:lnTo>
                  <a:lnTo>
                    <a:pt x="73723" y="673652"/>
                  </a:lnTo>
                  <a:lnTo>
                    <a:pt x="19707" y="689371"/>
                  </a:lnTo>
                  <a:lnTo>
                    <a:pt x="1323" y="694915"/>
                  </a:lnTo>
                  <a:lnTo>
                    <a:pt x="1486" y="694994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6552333" y="8783653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505230" y="408"/>
                  </a:lnTo>
                  <a:lnTo>
                    <a:pt x="505387" y="488"/>
                  </a:lnTo>
                  <a:lnTo>
                    <a:pt x="0" y="147451"/>
                  </a:lnTo>
                  <a:lnTo>
                    <a:pt x="0" y="695465"/>
                  </a:lnTo>
                  <a:lnTo>
                    <a:pt x="506717" y="548360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6552333" y="8783653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506717" y="548360"/>
                  </a:lnTo>
                  <a:lnTo>
                    <a:pt x="0" y="695465"/>
                  </a:lnTo>
                  <a:lnTo>
                    <a:pt x="0" y="147451"/>
                  </a:lnTo>
                  <a:lnTo>
                    <a:pt x="131007" y="109413"/>
                  </a:lnTo>
                  <a:lnTo>
                    <a:pt x="237201" y="78586"/>
                  </a:lnTo>
                  <a:lnTo>
                    <a:pt x="321181" y="54210"/>
                  </a:lnTo>
                  <a:lnTo>
                    <a:pt x="385546" y="35528"/>
                  </a:lnTo>
                  <a:lnTo>
                    <a:pt x="432895" y="21780"/>
                  </a:lnTo>
                  <a:lnTo>
                    <a:pt x="486945" y="6050"/>
                  </a:lnTo>
                  <a:lnTo>
                    <a:pt x="505387" y="488"/>
                  </a:lnTo>
                  <a:lnTo>
                    <a:pt x="505230" y="408"/>
                  </a:lnTo>
                  <a:lnTo>
                    <a:pt x="506717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6550848" y="7687816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0" y="147105"/>
                  </a:lnTo>
                  <a:lnTo>
                    <a:pt x="0" y="695402"/>
                  </a:lnTo>
                  <a:lnTo>
                    <a:pt x="506717" y="548286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6550848" y="7687816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506717" y="548286"/>
                  </a:lnTo>
                  <a:lnTo>
                    <a:pt x="0" y="695402"/>
                  </a:lnTo>
                  <a:lnTo>
                    <a:pt x="0" y="147105"/>
                  </a:lnTo>
                  <a:lnTo>
                    <a:pt x="506717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6550848" y="7139456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0" y="147178"/>
                  </a:lnTo>
                  <a:lnTo>
                    <a:pt x="0" y="695465"/>
                  </a:lnTo>
                  <a:lnTo>
                    <a:pt x="506717" y="548360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6550848" y="7139456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548360"/>
                  </a:moveTo>
                  <a:lnTo>
                    <a:pt x="0" y="695465"/>
                  </a:lnTo>
                  <a:lnTo>
                    <a:pt x="0" y="147178"/>
                  </a:lnTo>
                  <a:lnTo>
                    <a:pt x="506717" y="0"/>
                  </a:lnTo>
                  <a:lnTo>
                    <a:pt x="506717" y="54836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6212963" y="6918858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17" y="0"/>
                  </a:moveTo>
                  <a:lnTo>
                    <a:pt x="0" y="147115"/>
                  </a:lnTo>
                  <a:lnTo>
                    <a:pt x="337884" y="367779"/>
                  </a:lnTo>
                  <a:lnTo>
                    <a:pt x="844602" y="220600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6212963" y="6918858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844602" y="220600"/>
                  </a:moveTo>
                  <a:lnTo>
                    <a:pt x="337884" y="367779"/>
                  </a:lnTo>
                  <a:lnTo>
                    <a:pt x="0" y="147115"/>
                  </a:lnTo>
                  <a:lnTo>
                    <a:pt x="506717" y="0"/>
                  </a:lnTo>
                  <a:lnTo>
                    <a:pt x="844602" y="22060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6552165" y="8784217"/>
              <a:ext cx="506095" cy="147320"/>
            </a:xfrm>
            <a:custGeom>
              <a:avLst/>
              <a:gdLst/>
              <a:ahLst/>
              <a:cxnLst/>
              <a:rect l="l" t="t" r="r" b="b"/>
              <a:pathLst>
                <a:path w="506094" h="147320">
                  <a:moveTo>
                    <a:pt x="505571" y="0"/>
                  </a:moveTo>
                  <a:lnTo>
                    <a:pt x="165" y="146546"/>
                  </a:lnTo>
                  <a:lnTo>
                    <a:pt x="0" y="146719"/>
                  </a:lnTo>
                  <a:lnTo>
                    <a:pt x="505406" y="173"/>
                  </a:lnTo>
                  <a:lnTo>
                    <a:pt x="5055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6552165" y="8784217"/>
              <a:ext cx="506095" cy="147320"/>
            </a:xfrm>
            <a:custGeom>
              <a:avLst/>
              <a:gdLst/>
              <a:ahLst/>
              <a:cxnLst/>
              <a:rect l="l" t="t" r="r" b="b"/>
              <a:pathLst>
                <a:path w="506094" h="147320">
                  <a:moveTo>
                    <a:pt x="165" y="146546"/>
                  </a:moveTo>
                  <a:lnTo>
                    <a:pt x="131255" y="108476"/>
                  </a:lnTo>
                  <a:lnTo>
                    <a:pt x="237501" y="77616"/>
                  </a:lnTo>
                  <a:lnTo>
                    <a:pt x="321507" y="53213"/>
                  </a:lnTo>
                  <a:lnTo>
                    <a:pt x="385876" y="34514"/>
                  </a:lnTo>
                  <a:lnTo>
                    <a:pt x="433214" y="20768"/>
                  </a:lnTo>
                  <a:lnTo>
                    <a:pt x="487210" y="5125"/>
                  </a:lnTo>
                  <a:lnTo>
                    <a:pt x="505571" y="0"/>
                  </a:lnTo>
                  <a:lnTo>
                    <a:pt x="505406" y="173"/>
                  </a:lnTo>
                  <a:lnTo>
                    <a:pt x="374313" y="38242"/>
                  </a:lnTo>
                  <a:lnTo>
                    <a:pt x="268065" y="69103"/>
                  </a:lnTo>
                  <a:lnTo>
                    <a:pt x="184059" y="93506"/>
                  </a:lnTo>
                  <a:lnTo>
                    <a:pt x="119690" y="112205"/>
                  </a:lnTo>
                  <a:lnTo>
                    <a:pt x="72352" y="125951"/>
                  </a:lnTo>
                  <a:lnTo>
                    <a:pt x="18358" y="141594"/>
                  </a:lnTo>
                  <a:lnTo>
                    <a:pt x="0" y="146719"/>
                  </a:lnTo>
                  <a:lnTo>
                    <a:pt x="165" y="146546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6550843" y="8236106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28" y="0"/>
                  </a:moveTo>
                  <a:lnTo>
                    <a:pt x="0" y="147105"/>
                  </a:lnTo>
                  <a:lnTo>
                    <a:pt x="0" y="695402"/>
                  </a:lnTo>
                  <a:lnTo>
                    <a:pt x="1486" y="694994"/>
                  </a:lnTo>
                  <a:lnTo>
                    <a:pt x="1330" y="694914"/>
                  </a:lnTo>
                  <a:lnTo>
                    <a:pt x="506728" y="547951"/>
                  </a:lnTo>
                  <a:lnTo>
                    <a:pt x="506728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6550843" y="8236106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1486" y="694994"/>
                  </a:moveTo>
                  <a:lnTo>
                    <a:pt x="0" y="695402"/>
                  </a:lnTo>
                  <a:lnTo>
                    <a:pt x="0" y="147105"/>
                  </a:lnTo>
                  <a:lnTo>
                    <a:pt x="506728" y="0"/>
                  </a:lnTo>
                  <a:lnTo>
                    <a:pt x="506728" y="547951"/>
                  </a:lnTo>
                  <a:lnTo>
                    <a:pt x="375719" y="585989"/>
                  </a:lnTo>
                  <a:lnTo>
                    <a:pt x="269525" y="616816"/>
                  </a:lnTo>
                  <a:lnTo>
                    <a:pt x="185544" y="641191"/>
                  </a:lnTo>
                  <a:lnTo>
                    <a:pt x="121178" y="659874"/>
                  </a:lnTo>
                  <a:lnTo>
                    <a:pt x="73827" y="673622"/>
                  </a:lnTo>
                  <a:lnTo>
                    <a:pt x="19775" y="689352"/>
                  </a:lnTo>
                  <a:lnTo>
                    <a:pt x="1330" y="694914"/>
                  </a:lnTo>
                  <a:lnTo>
                    <a:pt x="1486" y="694994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6044054" y="6189989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0" y="147105"/>
                  </a:lnTo>
                  <a:lnTo>
                    <a:pt x="0" y="695402"/>
                  </a:lnTo>
                  <a:lnTo>
                    <a:pt x="506790" y="548286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6044054" y="6189989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506790" y="548286"/>
                  </a:lnTo>
                  <a:lnTo>
                    <a:pt x="0" y="695402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5706180" y="5969326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80" y="0"/>
                  </a:moveTo>
                  <a:lnTo>
                    <a:pt x="0" y="147105"/>
                  </a:lnTo>
                  <a:lnTo>
                    <a:pt x="337874" y="367768"/>
                  </a:lnTo>
                  <a:lnTo>
                    <a:pt x="844665" y="220663"/>
                  </a:lnTo>
                  <a:lnTo>
                    <a:pt x="50678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5706180" y="5969326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844665" y="220663"/>
                  </a:moveTo>
                  <a:lnTo>
                    <a:pt x="337874" y="367768"/>
                  </a:lnTo>
                  <a:lnTo>
                    <a:pt x="0" y="147105"/>
                  </a:lnTo>
                  <a:lnTo>
                    <a:pt x="506780" y="0"/>
                  </a:lnTo>
                  <a:lnTo>
                    <a:pt x="844665" y="2206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6044054" y="7614263"/>
              <a:ext cx="507365" cy="368300"/>
            </a:xfrm>
            <a:custGeom>
              <a:avLst/>
              <a:gdLst/>
              <a:ahLst/>
              <a:cxnLst/>
              <a:rect l="l" t="t" r="r" b="b"/>
              <a:pathLst>
                <a:path w="507365" h="368300">
                  <a:moveTo>
                    <a:pt x="168905" y="0"/>
                  </a:moveTo>
                  <a:lnTo>
                    <a:pt x="0" y="49056"/>
                  </a:lnTo>
                  <a:lnTo>
                    <a:pt x="0" y="367768"/>
                  </a:lnTo>
                  <a:lnTo>
                    <a:pt x="506790" y="220663"/>
                  </a:lnTo>
                  <a:lnTo>
                    <a:pt x="16890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6044054" y="7614263"/>
              <a:ext cx="507365" cy="368300"/>
            </a:xfrm>
            <a:custGeom>
              <a:avLst/>
              <a:gdLst/>
              <a:ahLst/>
              <a:cxnLst/>
              <a:rect l="l" t="t" r="r" b="b"/>
              <a:pathLst>
                <a:path w="507365" h="368300">
                  <a:moveTo>
                    <a:pt x="506790" y="220663"/>
                  </a:moveTo>
                  <a:lnTo>
                    <a:pt x="0" y="367768"/>
                  </a:lnTo>
                  <a:lnTo>
                    <a:pt x="0" y="49056"/>
                  </a:lnTo>
                  <a:lnTo>
                    <a:pt x="168905" y="0"/>
                  </a:lnTo>
                  <a:lnTo>
                    <a:pt x="506790" y="2206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6044054" y="7834929"/>
              <a:ext cx="507365" cy="695325"/>
            </a:xfrm>
            <a:custGeom>
              <a:avLst/>
              <a:gdLst/>
              <a:ahLst/>
              <a:cxnLst/>
              <a:rect l="l" t="t" r="r" b="b"/>
              <a:pathLst>
                <a:path w="507365" h="695325">
                  <a:moveTo>
                    <a:pt x="506790" y="0"/>
                  </a:moveTo>
                  <a:lnTo>
                    <a:pt x="0" y="147105"/>
                  </a:lnTo>
                  <a:lnTo>
                    <a:pt x="0" y="695329"/>
                  </a:lnTo>
                  <a:lnTo>
                    <a:pt x="506790" y="548286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6044054" y="7834929"/>
              <a:ext cx="507365" cy="695325"/>
            </a:xfrm>
            <a:custGeom>
              <a:avLst/>
              <a:gdLst/>
              <a:ahLst/>
              <a:cxnLst/>
              <a:rect l="l" t="t" r="r" b="b"/>
              <a:pathLst>
                <a:path w="507365" h="695325">
                  <a:moveTo>
                    <a:pt x="506790" y="548286"/>
                  </a:moveTo>
                  <a:lnTo>
                    <a:pt x="452963" y="563714"/>
                  </a:lnTo>
                  <a:lnTo>
                    <a:pt x="418279" y="573804"/>
                  </a:lnTo>
                  <a:lnTo>
                    <a:pt x="370263" y="587769"/>
                  </a:lnTo>
                  <a:lnTo>
                    <a:pt x="306672" y="606256"/>
                  </a:lnTo>
                  <a:lnTo>
                    <a:pt x="225260" y="629914"/>
                  </a:lnTo>
                  <a:lnTo>
                    <a:pt x="123784" y="659389"/>
                  </a:lnTo>
                  <a:lnTo>
                    <a:pt x="0" y="695329"/>
                  </a:lnTo>
                  <a:lnTo>
                    <a:pt x="0" y="147105"/>
                  </a:lnTo>
                  <a:lnTo>
                    <a:pt x="506790" y="0"/>
                  </a:lnTo>
                  <a:lnTo>
                    <a:pt x="506790" y="548286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6043785" y="8931506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0" y="147105"/>
                  </a:lnTo>
                  <a:lnTo>
                    <a:pt x="0" y="695465"/>
                  </a:lnTo>
                  <a:lnTo>
                    <a:pt x="506790" y="548286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6043785" y="8931506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506790" y="548286"/>
                  </a:lnTo>
                  <a:lnTo>
                    <a:pt x="0" y="695465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6044057" y="8383216"/>
              <a:ext cx="506730" cy="147320"/>
            </a:xfrm>
            <a:custGeom>
              <a:avLst/>
              <a:gdLst/>
              <a:ahLst/>
              <a:cxnLst/>
              <a:rect l="l" t="t" r="r" b="b"/>
              <a:pathLst>
                <a:path w="506730" h="147320">
                  <a:moveTo>
                    <a:pt x="506518" y="0"/>
                  </a:moveTo>
                  <a:lnTo>
                    <a:pt x="0" y="147105"/>
                  </a:lnTo>
                  <a:lnTo>
                    <a:pt x="506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6044057" y="8383216"/>
              <a:ext cx="506730" cy="147320"/>
            </a:xfrm>
            <a:custGeom>
              <a:avLst/>
              <a:gdLst/>
              <a:ahLst/>
              <a:cxnLst/>
              <a:rect l="l" t="t" r="r" b="b"/>
              <a:pathLst>
                <a:path w="506730" h="147320">
                  <a:moveTo>
                    <a:pt x="506518" y="0"/>
                  </a:moveTo>
                  <a:lnTo>
                    <a:pt x="461260" y="13328"/>
                  </a:lnTo>
                  <a:lnTo>
                    <a:pt x="379008" y="37163"/>
                  </a:lnTo>
                  <a:lnTo>
                    <a:pt x="314633" y="55822"/>
                  </a:lnTo>
                  <a:lnTo>
                    <a:pt x="231590" y="79903"/>
                  </a:lnTo>
                  <a:lnTo>
                    <a:pt x="127504" y="110099"/>
                  </a:lnTo>
                  <a:lnTo>
                    <a:pt x="0" y="147105"/>
                  </a:lnTo>
                  <a:lnTo>
                    <a:pt x="226" y="146948"/>
                  </a:lnTo>
                  <a:lnTo>
                    <a:pt x="45257" y="133780"/>
                  </a:lnTo>
                  <a:lnTo>
                    <a:pt x="79425" y="123879"/>
                  </a:lnTo>
                  <a:lnTo>
                    <a:pt x="127509" y="109946"/>
                  </a:lnTo>
                  <a:lnTo>
                    <a:pt x="191885" y="91287"/>
                  </a:lnTo>
                  <a:lnTo>
                    <a:pt x="274927" y="67205"/>
                  </a:lnTo>
                  <a:lnTo>
                    <a:pt x="379013" y="37008"/>
                  </a:lnTo>
                  <a:lnTo>
                    <a:pt x="506518" y="0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6212960" y="7065976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0" y="0"/>
                  </a:moveTo>
                  <a:lnTo>
                    <a:pt x="0" y="548286"/>
                  </a:lnTo>
                  <a:lnTo>
                    <a:pt x="337884" y="768950"/>
                  </a:lnTo>
                  <a:lnTo>
                    <a:pt x="337884" y="220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6212960" y="7065976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337884" y="768950"/>
                  </a:moveTo>
                  <a:lnTo>
                    <a:pt x="0" y="548286"/>
                  </a:lnTo>
                  <a:lnTo>
                    <a:pt x="0" y="0"/>
                  </a:lnTo>
                  <a:lnTo>
                    <a:pt x="337884" y="220663"/>
                  </a:lnTo>
                  <a:lnTo>
                    <a:pt x="337884" y="76895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6043995" y="85302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0"/>
                  </a:moveTo>
                  <a:lnTo>
                    <a:pt x="62" y="6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6043995" y="85302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62" y="0"/>
                  </a:move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5706176" y="7982032"/>
              <a:ext cx="338455" cy="548640"/>
            </a:xfrm>
            <a:custGeom>
              <a:avLst/>
              <a:gdLst/>
              <a:ahLst/>
              <a:cxnLst/>
              <a:rect l="l" t="t" r="r" b="b"/>
              <a:pathLst>
                <a:path w="338455" h="548640">
                  <a:moveTo>
                    <a:pt x="337884" y="0"/>
                  </a:moveTo>
                  <a:lnTo>
                    <a:pt x="0" y="98122"/>
                  </a:lnTo>
                  <a:lnTo>
                    <a:pt x="0" y="327560"/>
                  </a:lnTo>
                  <a:lnTo>
                    <a:pt x="337811" y="548224"/>
                  </a:lnTo>
                  <a:lnTo>
                    <a:pt x="337884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5706176" y="7982032"/>
              <a:ext cx="338455" cy="548640"/>
            </a:xfrm>
            <a:custGeom>
              <a:avLst/>
              <a:gdLst/>
              <a:ahLst/>
              <a:cxnLst/>
              <a:rect l="l" t="t" r="r" b="b"/>
              <a:pathLst>
                <a:path w="338455" h="548640">
                  <a:moveTo>
                    <a:pt x="0" y="327560"/>
                  </a:moveTo>
                  <a:lnTo>
                    <a:pt x="0" y="98122"/>
                  </a:lnTo>
                  <a:lnTo>
                    <a:pt x="337884" y="0"/>
                  </a:lnTo>
                  <a:lnTo>
                    <a:pt x="337892" y="138843"/>
                  </a:lnTo>
                  <a:lnTo>
                    <a:pt x="337910" y="252021"/>
                  </a:lnTo>
                  <a:lnTo>
                    <a:pt x="337936" y="342153"/>
                  </a:lnTo>
                  <a:lnTo>
                    <a:pt x="337963" y="411863"/>
                  </a:lnTo>
                  <a:lnTo>
                    <a:pt x="337987" y="463771"/>
                  </a:lnTo>
                  <a:lnTo>
                    <a:pt x="338004" y="500501"/>
                  </a:lnTo>
                  <a:lnTo>
                    <a:pt x="337997" y="538909"/>
                  </a:lnTo>
                  <a:lnTo>
                    <a:pt x="337811" y="548224"/>
                  </a:lnTo>
                  <a:lnTo>
                    <a:pt x="234084" y="480517"/>
                  </a:lnTo>
                  <a:lnTo>
                    <a:pt x="154086" y="428313"/>
                  </a:lnTo>
                  <a:lnTo>
                    <a:pt x="94740" y="389596"/>
                  </a:lnTo>
                  <a:lnTo>
                    <a:pt x="52968" y="362348"/>
                  </a:lnTo>
                  <a:lnTo>
                    <a:pt x="25692" y="344552"/>
                  </a:lnTo>
                  <a:lnTo>
                    <a:pt x="9835" y="334193"/>
                  </a:lnTo>
                  <a:lnTo>
                    <a:pt x="2319" y="329252"/>
                  </a:lnTo>
                  <a:lnTo>
                    <a:pt x="66" y="327713"/>
                  </a:lnTo>
                  <a:lnTo>
                    <a:pt x="0" y="32756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5537340" y="7433749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0" y="147105"/>
                  </a:lnTo>
                  <a:lnTo>
                    <a:pt x="0" y="695392"/>
                  </a:lnTo>
                  <a:lnTo>
                    <a:pt x="506717" y="548286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5537340" y="7433749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548286"/>
                  </a:moveTo>
                  <a:lnTo>
                    <a:pt x="432618" y="569804"/>
                  </a:lnTo>
                  <a:lnTo>
                    <a:pt x="370741" y="587772"/>
                  </a:lnTo>
                  <a:lnTo>
                    <a:pt x="319595" y="602625"/>
                  </a:lnTo>
                  <a:lnTo>
                    <a:pt x="277689" y="614794"/>
                  </a:lnTo>
                  <a:lnTo>
                    <a:pt x="243531" y="624713"/>
                  </a:lnTo>
                  <a:lnTo>
                    <a:pt x="192495" y="639534"/>
                  </a:lnTo>
                  <a:lnTo>
                    <a:pt x="154554" y="650548"/>
                  </a:lnTo>
                  <a:lnTo>
                    <a:pt x="117779" y="661221"/>
                  </a:lnTo>
                  <a:lnTo>
                    <a:pt x="70238" y="675014"/>
                  </a:lnTo>
                  <a:lnTo>
                    <a:pt x="38701" y="684164"/>
                  </a:lnTo>
                  <a:lnTo>
                    <a:pt x="0" y="695392"/>
                  </a:lnTo>
                  <a:lnTo>
                    <a:pt x="0" y="147105"/>
                  </a:lnTo>
                  <a:lnTo>
                    <a:pt x="506717" y="0"/>
                  </a:lnTo>
                  <a:lnTo>
                    <a:pt x="506717" y="548286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5199455" y="6116436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17" y="0"/>
                  </a:moveTo>
                  <a:lnTo>
                    <a:pt x="0" y="147105"/>
                  </a:lnTo>
                  <a:lnTo>
                    <a:pt x="337884" y="367768"/>
                  </a:lnTo>
                  <a:lnTo>
                    <a:pt x="844602" y="220663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5199455" y="6116436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844602" y="220663"/>
                  </a:moveTo>
                  <a:lnTo>
                    <a:pt x="337884" y="367768"/>
                  </a:lnTo>
                  <a:lnTo>
                    <a:pt x="0" y="147105"/>
                  </a:lnTo>
                  <a:lnTo>
                    <a:pt x="506717" y="0"/>
                  </a:lnTo>
                  <a:lnTo>
                    <a:pt x="844602" y="2206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5537340" y="6337100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0" y="147105"/>
                  </a:lnTo>
                  <a:lnTo>
                    <a:pt x="0" y="695402"/>
                  </a:lnTo>
                  <a:lnTo>
                    <a:pt x="506717" y="548286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5537340" y="6337100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506717" y="548286"/>
                  </a:lnTo>
                  <a:lnTo>
                    <a:pt x="0" y="695402"/>
                  </a:lnTo>
                  <a:lnTo>
                    <a:pt x="0" y="147105"/>
                  </a:lnTo>
                  <a:lnTo>
                    <a:pt x="506717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5537340" y="6885387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0" y="147115"/>
                  </a:lnTo>
                  <a:lnTo>
                    <a:pt x="0" y="695465"/>
                  </a:lnTo>
                  <a:lnTo>
                    <a:pt x="506717" y="548360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5537340" y="6885387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548360"/>
                  </a:moveTo>
                  <a:lnTo>
                    <a:pt x="0" y="695465"/>
                  </a:lnTo>
                  <a:lnTo>
                    <a:pt x="0" y="147115"/>
                  </a:lnTo>
                  <a:lnTo>
                    <a:pt x="506717" y="0"/>
                  </a:lnTo>
                  <a:lnTo>
                    <a:pt x="506717" y="54836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6043785" y="8383284"/>
              <a:ext cx="507365" cy="695325"/>
            </a:xfrm>
            <a:custGeom>
              <a:avLst/>
              <a:gdLst/>
              <a:ahLst/>
              <a:cxnLst/>
              <a:rect l="l" t="t" r="r" b="b"/>
              <a:pathLst>
                <a:path w="507365" h="695325">
                  <a:moveTo>
                    <a:pt x="506790" y="0"/>
                  </a:moveTo>
                  <a:lnTo>
                    <a:pt x="473" y="147020"/>
                  </a:lnTo>
                  <a:lnTo>
                    <a:pt x="119" y="146842"/>
                  </a:lnTo>
                  <a:lnTo>
                    <a:pt x="0" y="695329"/>
                  </a:lnTo>
                  <a:lnTo>
                    <a:pt x="506790" y="548224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6043737" y="8383284"/>
              <a:ext cx="507365" cy="695325"/>
            </a:xfrm>
            <a:custGeom>
              <a:avLst/>
              <a:gdLst/>
              <a:ahLst/>
              <a:cxnLst/>
              <a:rect l="l" t="t" r="r" b="b"/>
              <a:pathLst>
                <a:path w="507365" h="695325">
                  <a:moveTo>
                    <a:pt x="506839" y="0"/>
                  </a:moveTo>
                  <a:lnTo>
                    <a:pt x="506839" y="548224"/>
                  </a:lnTo>
                  <a:lnTo>
                    <a:pt x="48" y="695329"/>
                  </a:lnTo>
                  <a:lnTo>
                    <a:pt x="44" y="564058"/>
                  </a:lnTo>
                  <a:lnTo>
                    <a:pt x="35" y="455573"/>
                  </a:lnTo>
                  <a:lnTo>
                    <a:pt x="23" y="367704"/>
                  </a:lnTo>
                  <a:lnTo>
                    <a:pt x="11" y="298284"/>
                  </a:lnTo>
                  <a:lnTo>
                    <a:pt x="3" y="245147"/>
                  </a:lnTo>
                  <a:lnTo>
                    <a:pt x="0" y="206123"/>
                  </a:lnTo>
                  <a:lnTo>
                    <a:pt x="22" y="161746"/>
                  </a:lnTo>
                  <a:lnTo>
                    <a:pt x="167" y="146842"/>
                  </a:lnTo>
                  <a:lnTo>
                    <a:pt x="257" y="146979"/>
                  </a:lnTo>
                  <a:lnTo>
                    <a:pt x="521" y="147020"/>
                  </a:lnTo>
                  <a:lnTo>
                    <a:pt x="44896" y="134265"/>
                  </a:lnTo>
                  <a:lnTo>
                    <a:pt x="126857" y="110415"/>
                  </a:lnTo>
                  <a:lnTo>
                    <a:pt x="191225" y="91692"/>
                  </a:lnTo>
                  <a:lnTo>
                    <a:pt x="274403" y="67511"/>
                  </a:lnTo>
                  <a:lnTo>
                    <a:pt x="378803" y="37179"/>
                  </a:lnTo>
                  <a:lnTo>
                    <a:pt x="506839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5537070" y="9078616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0" y="147105"/>
                  </a:lnTo>
                  <a:lnTo>
                    <a:pt x="0" y="695465"/>
                  </a:lnTo>
                  <a:lnTo>
                    <a:pt x="506717" y="548360"/>
                  </a:lnTo>
                  <a:lnTo>
                    <a:pt x="506717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5537070" y="9078616"/>
              <a:ext cx="506730" cy="695960"/>
            </a:xfrm>
            <a:custGeom>
              <a:avLst/>
              <a:gdLst/>
              <a:ahLst/>
              <a:cxnLst/>
              <a:rect l="l" t="t" r="r" b="b"/>
              <a:pathLst>
                <a:path w="506730" h="695959">
                  <a:moveTo>
                    <a:pt x="506717" y="0"/>
                  </a:moveTo>
                  <a:lnTo>
                    <a:pt x="506717" y="548360"/>
                  </a:lnTo>
                  <a:lnTo>
                    <a:pt x="0" y="695465"/>
                  </a:lnTo>
                  <a:lnTo>
                    <a:pt x="0" y="147105"/>
                  </a:lnTo>
                  <a:lnTo>
                    <a:pt x="506717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5537070" y="8858015"/>
              <a:ext cx="506730" cy="368300"/>
            </a:xfrm>
            <a:custGeom>
              <a:avLst/>
              <a:gdLst/>
              <a:ahLst/>
              <a:cxnLst/>
              <a:rect l="l" t="t" r="r" b="b"/>
              <a:pathLst>
                <a:path w="506730" h="368300">
                  <a:moveTo>
                    <a:pt x="168832" y="0"/>
                  </a:moveTo>
                  <a:lnTo>
                    <a:pt x="0" y="48993"/>
                  </a:lnTo>
                  <a:lnTo>
                    <a:pt x="0" y="367706"/>
                  </a:lnTo>
                  <a:lnTo>
                    <a:pt x="506717" y="220600"/>
                  </a:lnTo>
                  <a:lnTo>
                    <a:pt x="168832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5537070" y="8858015"/>
              <a:ext cx="506730" cy="368300"/>
            </a:xfrm>
            <a:custGeom>
              <a:avLst/>
              <a:gdLst/>
              <a:ahLst/>
              <a:cxnLst/>
              <a:rect l="l" t="t" r="r" b="b"/>
              <a:pathLst>
                <a:path w="506730" h="368300">
                  <a:moveTo>
                    <a:pt x="506717" y="220600"/>
                  </a:moveTo>
                  <a:lnTo>
                    <a:pt x="0" y="367706"/>
                  </a:lnTo>
                  <a:lnTo>
                    <a:pt x="0" y="48993"/>
                  </a:lnTo>
                  <a:lnTo>
                    <a:pt x="168832" y="0"/>
                  </a:lnTo>
                  <a:lnTo>
                    <a:pt x="506717" y="22060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5705905" y="8309658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0" y="0"/>
                  </a:moveTo>
                  <a:lnTo>
                    <a:pt x="0" y="548360"/>
                  </a:lnTo>
                  <a:lnTo>
                    <a:pt x="337884" y="768960"/>
                  </a:lnTo>
                  <a:lnTo>
                    <a:pt x="337884" y="2206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5705905" y="8309658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0" y="548360"/>
                  </a:moveTo>
                  <a:lnTo>
                    <a:pt x="0" y="0"/>
                  </a:lnTo>
                  <a:lnTo>
                    <a:pt x="337884" y="220673"/>
                  </a:lnTo>
                  <a:lnTo>
                    <a:pt x="337884" y="768960"/>
                  </a:lnTo>
                  <a:lnTo>
                    <a:pt x="0" y="54836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5703163" y="8307760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0" y="0"/>
                  </a:moveTo>
                  <a:lnTo>
                    <a:pt x="7595" y="4961"/>
                  </a:lnTo>
                  <a:lnTo>
                    <a:pt x="3211" y="19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5706176" y="8309592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0" y="136"/>
                  </a:moveTo>
                  <a:lnTo>
                    <a:pt x="60069" y="39351"/>
                  </a:lnTo>
                  <a:lnTo>
                    <a:pt x="113369" y="74149"/>
                  </a:lnTo>
                  <a:lnTo>
                    <a:pt x="160193" y="104721"/>
                  </a:lnTo>
                  <a:lnTo>
                    <a:pt x="200836" y="131260"/>
                  </a:lnTo>
                  <a:lnTo>
                    <a:pt x="235592" y="153958"/>
                  </a:lnTo>
                  <a:lnTo>
                    <a:pt x="288622" y="188596"/>
                  </a:lnTo>
                  <a:lnTo>
                    <a:pt x="321640" y="210174"/>
                  </a:lnTo>
                  <a:lnTo>
                    <a:pt x="338795" y="221411"/>
                  </a:lnTo>
                  <a:lnTo>
                    <a:pt x="337060" y="220290"/>
                  </a:lnTo>
                  <a:lnTo>
                    <a:pt x="300701" y="196597"/>
                  </a:lnTo>
                  <a:lnTo>
                    <a:pt x="250789" y="164034"/>
                  </a:lnTo>
                  <a:lnTo>
                    <a:pt x="211150" y="138161"/>
                  </a:lnTo>
                  <a:lnTo>
                    <a:pt x="169167" y="110749"/>
                  </a:lnTo>
                  <a:lnTo>
                    <a:pt x="127197" y="83335"/>
                  </a:lnTo>
                  <a:lnTo>
                    <a:pt x="87597" y="57455"/>
                  </a:lnTo>
                  <a:lnTo>
                    <a:pt x="52720" y="34645"/>
                  </a:lnTo>
                  <a:lnTo>
                    <a:pt x="14419" y="9547"/>
                  </a:lnTo>
                  <a:lnTo>
                    <a:pt x="0" y="0"/>
                  </a:lnTo>
                  <a:lnTo>
                    <a:pt x="0" y="136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5199451" y="7580857"/>
              <a:ext cx="338455" cy="548640"/>
            </a:xfrm>
            <a:custGeom>
              <a:avLst/>
              <a:gdLst/>
              <a:ahLst/>
              <a:cxnLst/>
              <a:rect l="l" t="t" r="r" b="b"/>
              <a:pathLst>
                <a:path w="338455" h="548640">
                  <a:moveTo>
                    <a:pt x="337884" y="0"/>
                  </a:moveTo>
                  <a:lnTo>
                    <a:pt x="0" y="98049"/>
                  </a:lnTo>
                  <a:lnTo>
                    <a:pt x="0" y="327623"/>
                  </a:lnTo>
                  <a:lnTo>
                    <a:pt x="337884" y="548286"/>
                  </a:lnTo>
                  <a:lnTo>
                    <a:pt x="337884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5199451" y="7580857"/>
              <a:ext cx="338455" cy="548640"/>
            </a:xfrm>
            <a:custGeom>
              <a:avLst/>
              <a:gdLst/>
              <a:ahLst/>
              <a:cxnLst/>
              <a:rect l="l" t="t" r="r" b="b"/>
              <a:pathLst>
                <a:path w="338455" h="548640">
                  <a:moveTo>
                    <a:pt x="337884" y="0"/>
                  </a:moveTo>
                  <a:lnTo>
                    <a:pt x="337884" y="548286"/>
                  </a:lnTo>
                  <a:lnTo>
                    <a:pt x="0" y="327623"/>
                  </a:lnTo>
                  <a:lnTo>
                    <a:pt x="0" y="98049"/>
                  </a:lnTo>
                  <a:lnTo>
                    <a:pt x="337884" y="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5199451" y="6263547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0" y="0"/>
                  </a:moveTo>
                  <a:lnTo>
                    <a:pt x="0" y="548360"/>
                  </a:lnTo>
                  <a:lnTo>
                    <a:pt x="337884" y="768950"/>
                  </a:lnTo>
                  <a:lnTo>
                    <a:pt x="337884" y="220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5199451" y="6263547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337884" y="220663"/>
                  </a:moveTo>
                  <a:lnTo>
                    <a:pt x="337884" y="768950"/>
                  </a:lnTo>
                  <a:lnTo>
                    <a:pt x="0" y="548360"/>
                  </a:lnTo>
                  <a:lnTo>
                    <a:pt x="0" y="0"/>
                  </a:lnTo>
                  <a:lnTo>
                    <a:pt x="337884" y="22066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5030545" y="7032500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0" y="147178"/>
                  </a:lnTo>
                  <a:lnTo>
                    <a:pt x="0" y="695465"/>
                  </a:lnTo>
                  <a:lnTo>
                    <a:pt x="506790" y="548360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5030545" y="7032500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506790" y="548360"/>
                  </a:lnTo>
                  <a:lnTo>
                    <a:pt x="432425" y="569939"/>
                  </a:lnTo>
                  <a:lnTo>
                    <a:pt x="370400" y="587937"/>
                  </a:lnTo>
                  <a:lnTo>
                    <a:pt x="319205" y="602792"/>
                  </a:lnTo>
                  <a:lnTo>
                    <a:pt x="277330" y="614944"/>
                  </a:lnTo>
                  <a:lnTo>
                    <a:pt x="215500" y="632886"/>
                  </a:lnTo>
                  <a:lnTo>
                    <a:pt x="172832" y="645270"/>
                  </a:lnTo>
                  <a:lnTo>
                    <a:pt x="118335" y="661095"/>
                  </a:lnTo>
                  <a:lnTo>
                    <a:pt x="70725" y="674923"/>
                  </a:lnTo>
                  <a:lnTo>
                    <a:pt x="39007" y="684136"/>
                  </a:lnTo>
                  <a:lnTo>
                    <a:pt x="0" y="695465"/>
                  </a:lnTo>
                  <a:lnTo>
                    <a:pt x="0" y="147178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5030276" y="9225726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0" y="147105"/>
                  </a:lnTo>
                  <a:lnTo>
                    <a:pt x="0" y="695465"/>
                  </a:lnTo>
                  <a:lnTo>
                    <a:pt x="506790" y="548360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5030276" y="9225726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506790" y="548360"/>
                  </a:lnTo>
                  <a:lnTo>
                    <a:pt x="0" y="695465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5030276" y="8677439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0"/>
                  </a:moveTo>
                  <a:lnTo>
                    <a:pt x="0" y="147105"/>
                  </a:lnTo>
                  <a:lnTo>
                    <a:pt x="0" y="695392"/>
                  </a:lnTo>
                  <a:lnTo>
                    <a:pt x="506790" y="548286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5030276" y="8677439"/>
              <a:ext cx="507365" cy="695960"/>
            </a:xfrm>
            <a:custGeom>
              <a:avLst/>
              <a:gdLst/>
              <a:ahLst/>
              <a:cxnLst/>
              <a:rect l="l" t="t" r="r" b="b"/>
              <a:pathLst>
                <a:path w="507365" h="695959">
                  <a:moveTo>
                    <a:pt x="506790" y="548286"/>
                  </a:moveTo>
                  <a:lnTo>
                    <a:pt x="0" y="695392"/>
                  </a:lnTo>
                  <a:lnTo>
                    <a:pt x="0" y="147105"/>
                  </a:lnTo>
                  <a:lnTo>
                    <a:pt x="506790" y="0"/>
                  </a:lnTo>
                  <a:lnTo>
                    <a:pt x="506790" y="548286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4692401" y="8456772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80" y="0"/>
                  </a:moveTo>
                  <a:lnTo>
                    <a:pt x="0" y="147105"/>
                  </a:lnTo>
                  <a:lnTo>
                    <a:pt x="337874" y="367768"/>
                  </a:lnTo>
                  <a:lnTo>
                    <a:pt x="844665" y="220663"/>
                  </a:lnTo>
                  <a:lnTo>
                    <a:pt x="50678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4692401" y="8456772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844665" y="220663"/>
                  </a:moveTo>
                  <a:lnTo>
                    <a:pt x="337874" y="367768"/>
                  </a:lnTo>
                  <a:lnTo>
                    <a:pt x="0" y="147105"/>
                  </a:lnTo>
                  <a:lnTo>
                    <a:pt x="506780" y="0"/>
                  </a:lnTo>
                  <a:lnTo>
                    <a:pt x="844665" y="220663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4692664" y="6811902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90" y="0"/>
                  </a:moveTo>
                  <a:lnTo>
                    <a:pt x="0" y="147105"/>
                  </a:lnTo>
                  <a:lnTo>
                    <a:pt x="337884" y="367779"/>
                  </a:lnTo>
                  <a:lnTo>
                    <a:pt x="844675" y="220600"/>
                  </a:lnTo>
                  <a:lnTo>
                    <a:pt x="506790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4692664" y="6811902"/>
              <a:ext cx="845185" cy="368300"/>
            </a:xfrm>
            <a:custGeom>
              <a:avLst/>
              <a:gdLst/>
              <a:ahLst/>
              <a:cxnLst/>
              <a:rect l="l" t="t" r="r" b="b"/>
              <a:pathLst>
                <a:path w="845184" h="368300">
                  <a:moveTo>
                    <a:pt x="506790" y="0"/>
                  </a:moveTo>
                  <a:lnTo>
                    <a:pt x="844675" y="220600"/>
                  </a:lnTo>
                  <a:lnTo>
                    <a:pt x="337884" y="367779"/>
                  </a:lnTo>
                  <a:lnTo>
                    <a:pt x="0" y="147105"/>
                  </a:lnTo>
                  <a:lnTo>
                    <a:pt x="506790" y="0"/>
                  </a:lnTo>
                  <a:close/>
                </a:path>
              </a:pathLst>
            </a:custGeom>
            <a:ln w="10470">
              <a:solidFill>
                <a:srgbClr val="4F2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4692663" y="6959014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0" y="0"/>
                  </a:moveTo>
                  <a:lnTo>
                    <a:pt x="0" y="548286"/>
                  </a:lnTo>
                  <a:lnTo>
                    <a:pt x="337884" y="768950"/>
                  </a:lnTo>
                  <a:lnTo>
                    <a:pt x="337884" y="220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4692663" y="6959014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337884" y="220663"/>
                  </a:moveTo>
                  <a:lnTo>
                    <a:pt x="337884" y="768950"/>
                  </a:lnTo>
                  <a:lnTo>
                    <a:pt x="0" y="548286"/>
                  </a:lnTo>
                  <a:lnTo>
                    <a:pt x="0" y="0"/>
                  </a:lnTo>
                  <a:lnTo>
                    <a:pt x="337884" y="220663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4692393" y="9152236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0" y="0"/>
                  </a:moveTo>
                  <a:lnTo>
                    <a:pt x="0" y="548297"/>
                  </a:lnTo>
                  <a:lnTo>
                    <a:pt x="337884" y="768960"/>
                  </a:lnTo>
                  <a:lnTo>
                    <a:pt x="337884" y="220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4692393" y="9152236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337884" y="220600"/>
                  </a:moveTo>
                  <a:lnTo>
                    <a:pt x="337884" y="768960"/>
                  </a:lnTo>
                  <a:lnTo>
                    <a:pt x="0" y="548297"/>
                  </a:lnTo>
                  <a:lnTo>
                    <a:pt x="0" y="0"/>
                  </a:lnTo>
                  <a:lnTo>
                    <a:pt x="337884" y="22060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4692396" y="8603878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0" y="0"/>
                  </a:moveTo>
                  <a:lnTo>
                    <a:pt x="0" y="548360"/>
                  </a:lnTo>
                  <a:lnTo>
                    <a:pt x="337884" y="768960"/>
                  </a:lnTo>
                  <a:lnTo>
                    <a:pt x="337884" y="220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4692396" y="8603878"/>
              <a:ext cx="338455" cy="768985"/>
            </a:xfrm>
            <a:custGeom>
              <a:avLst/>
              <a:gdLst/>
              <a:ahLst/>
              <a:cxnLst/>
              <a:rect l="l" t="t" r="r" b="b"/>
              <a:pathLst>
                <a:path w="338455" h="768984">
                  <a:moveTo>
                    <a:pt x="0" y="548360"/>
                  </a:moveTo>
                  <a:lnTo>
                    <a:pt x="0" y="0"/>
                  </a:lnTo>
                  <a:lnTo>
                    <a:pt x="337884" y="220663"/>
                  </a:lnTo>
                  <a:lnTo>
                    <a:pt x="337884" y="768960"/>
                  </a:lnTo>
                  <a:lnTo>
                    <a:pt x="0" y="548360"/>
                  </a:lnTo>
                  <a:close/>
                </a:path>
              </a:pathLst>
            </a:custGeom>
            <a:ln w="10470">
              <a:solidFill>
                <a:srgbClr val="4E2A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3" name="object 13">
            <a:extLst>
              <a:ext uri="{FF2B5EF4-FFF2-40B4-BE49-F238E27FC236}">
                <a16:creationId xmlns:a16="http://schemas.microsoft.com/office/drawing/2014/main" id="{7818E3EF-1AA5-74BE-2E41-748D22AF3088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344" name="object 7">
            <a:extLst>
              <a:ext uri="{FF2B5EF4-FFF2-40B4-BE49-F238E27FC236}">
                <a16:creationId xmlns:a16="http://schemas.microsoft.com/office/drawing/2014/main" id="{D71734E6-10CF-347E-0E4D-12996EC52221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Sales Process</a:t>
            </a:r>
          </a:p>
        </p:txBody>
      </p:sp>
      <p:sp>
        <p:nvSpPr>
          <p:cNvPr id="345" name="object 8">
            <a:extLst>
              <a:ext uri="{FF2B5EF4-FFF2-40B4-BE49-F238E27FC236}">
                <a16:creationId xmlns:a16="http://schemas.microsoft.com/office/drawing/2014/main" id="{DF25DE1B-9005-9BEB-2D1D-C7AFF2BE3664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346" name="object 9">
            <a:extLst>
              <a:ext uri="{FF2B5EF4-FFF2-40B4-BE49-F238E27FC236}">
                <a16:creationId xmlns:a16="http://schemas.microsoft.com/office/drawing/2014/main" id="{011EA33A-F056-68E1-47D9-46FE3C8A5510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348" name="Footer Placeholder 347">
            <a:extLst>
              <a:ext uri="{FF2B5EF4-FFF2-40B4-BE49-F238E27FC236}">
                <a16:creationId xmlns:a16="http://schemas.microsoft.com/office/drawing/2014/main" id="{65106542-6E1B-283D-5431-A37A512C5B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B9EAA-1C9A-7B14-18AA-271074E5B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879C46-7FC3-8F43-8769-EBF67E017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743" y="2252808"/>
            <a:ext cx="6765289" cy="307777"/>
          </a:xfrm>
        </p:spPr>
        <p:txBody>
          <a:bodyPr/>
          <a:lstStyle/>
          <a:p>
            <a:r>
              <a:rPr lang="en-GB" sz="2000" dirty="0"/>
              <a:t>TAKE</a:t>
            </a:r>
            <a:r>
              <a:rPr lang="en-GB" dirty="0"/>
              <a:t>A</a:t>
            </a:r>
            <a:r>
              <a:rPr lang="en-GB" sz="2000" dirty="0"/>
              <a:t>WAYS: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D36882A-29F0-2DF6-E3B9-BCA20CF2D0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1352" y="2966481"/>
            <a:ext cx="7506522" cy="993439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3081"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Know what you want to sell to whom - market &amp; customer targeting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A12E8C-FECA-5B5B-0A60-F24DA1BCD0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9CBDD91A-CE07-FFFC-F408-4D82AB59B4C1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Conclusion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36FB988C-54FD-1D66-28F5-ED64AD0C1720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C2DEF40C-7933-3FE0-6A6D-2EA2CF82AD92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grpSp>
        <p:nvGrpSpPr>
          <p:cNvPr id="5" name="object 9">
            <a:extLst>
              <a:ext uri="{FF2B5EF4-FFF2-40B4-BE49-F238E27FC236}">
                <a16:creationId xmlns:a16="http://schemas.microsoft.com/office/drawing/2014/main" id="{09766F96-E8B7-A58E-09D3-27172D584EA4}"/>
              </a:ext>
            </a:extLst>
          </p:cNvPr>
          <p:cNvGrpSpPr/>
          <p:nvPr/>
        </p:nvGrpSpPr>
        <p:grpSpPr>
          <a:xfrm>
            <a:off x="809778" y="3238114"/>
            <a:ext cx="492279" cy="534580"/>
            <a:chOff x="18216706" y="1672530"/>
            <a:chExt cx="1101090" cy="1195705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84BC4BBF-0EA2-876F-2C26-C542A2742E0C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3A16FFEB-6E25-959D-7346-A067C043B3C3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76CE3A7A-E6F7-D793-83D8-0CD38EB7C8E5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9">
            <a:extLst>
              <a:ext uri="{FF2B5EF4-FFF2-40B4-BE49-F238E27FC236}">
                <a16:creationId xmlns:a16="http://schemas.microsoft.com/office/drawing/2014/main" id="{13BE4AB7-ECF0-F56A-803A-618011113477}"/>
              </a:ext>
            </a:extLst>
          </p:cNvPr>
          <p:cNvGrpSpPr/>
          <p:nvPr/>
        </p:nvGrpSpPr>
        <p:grpSpPr>
          <a:xfrm>
            <a:off x="809778" y="4547035"/>
            <a:ext cx="492279" cy="534580"/>
            <a:chOff x="18216706" y="1672530"/>
            <a:chExt cx="1101090" cy="1195705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8B3B5FA2-75B8-673E-1E2C-61310D280614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DADE58ED-D2A0-BC53-EED1-50F2C8F83F95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B676C8C9-83A6-BCFD-605E-570502F14074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6">
            <a:extLst>
              <a:ext uri="{FF2B5EF4-FFF2-40B4-BE49-F238E27FC236}">
                <a16:creationId xmlns:a16="http://schemas.microsoft.com/office/drawing/2014/main" id="{B9B5FAD3-E970-A783-26E8-D5226B737B7D}"/>
              </a:ext>
            </a:extLst>
          </p:cNvPr>
          <p:cNvSpPr txBox="1">
            <a:spLocks/>
          </p:cNvSpPr>
          <p:nvPr/>
        </p:nvSpPr>
        <p:spPr>
          <a:xfrm>
            <a:off x="1611352" y="4456425"/>
            <a:ext cx="7216022" cy="993439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Define and implement Sales Process with magic touches</a:t>
            </a:r>
          </a:p>
        </p:txBody>
      </p:sp>
    </p:spTree>
    <p:extLst>
      <p:ext uri="{BB962C8B-B14F-4D97-AF65-F5344CB8AC3E}">
        <p14:creationId xmlns:p14="http://schemas.microsoft.com/office/powerpoint/2010/main" val="38228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B23CF-9442-2CEA-0C41-870340AD6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B49A279D-2443-E62E-AE72-C66CEA98AFF8}"/>
              </a:ext>
            </a:extLst>
          </p:cNvPr>
          <p:cNvSpPr txBox="1">
            <a:spLocks/>
          </p:cNvSpPr>
          <p:nvPr/>
        </p:nvSpPr>
        <p:spPr>
          <a:xfrm>
            <a:off x="3503077" y="5606138"/>
            <a:ext cx="3364981" cy="560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ea typeface="+mn-ea"/>
                <a:cs typeface="Diploma Plus Jakarta ExtraBold" pitchFamily="2" charset="0"/>
              </a:defRPr>
            </a:lvl1pPr>
            <a:lvl2pPr marL="0" lvl="1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Donna Catley</a:t>
            </a:r>
          </a:p>
          <a:p>
            <a:r>
              <a:rPr lang="en-GB" dirty="0">
                <a:latin typeface="+mn-lt"/>
              </a:rPr>
              <a:t>Group HR Director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BE64BF-A6C3-0318-B878-95E1400C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698" y="1666983"/>
            <a:ext cx="8646022" cy="14619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1500" dirty="0"/>
              <a:t>People</a:t>
            </a:r>
          </a:p>
        </p:txBody>
      </p:sp>
      <p:pic>
        <p:nvPicPr>
          <p:cNvPr id="8" name="Picture Placeholder 28">
            <a:extLst>
              <a:ext uri="{FF2B5EF4-FFF2-40B4-BE49-F238E27FC236}">
                <a16:creationId xmlns:a16="http://schemas.microsoft.com/office/drawing/2014/main" id="{9450613F-2038-CFDD-C25A-E24A914F2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4" t="6961" r="23416" b="50635"/>
          <a:stretch/>
        </p:blipFill>
        <p:spPr>
          <a:xfrm>
            <a:off x="4275137" y="3429000"/>
            <a:ext cx="1820863" cy="1822450"/>
          </a:xfrm>
          <a:prstGeom prst="ellipse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55A92B17-1759-A477-C431-99D87698D740}"/>
              </a:ext>
            </a:extLst>
          </p:cNvPr>
          <p:cNvSpPr txBox="1">
            <a:spLocks/>
          </p:cNvSpPr>
          <p:nvPr/>
        </p:nvSpPr>
        <p:spPr>
          <a:xfrm>
            <a:off x="7604760" y="5606138"/>
            <a:ext cx="4221480" cy="560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ea typeface="+mn-ea"/>
                <a:cs typeface="Diploma Plus Jakarta ExtraBold" pitchFamily="2" charset="0"/>
              </a:defRPr>
            </a:lvl1pPr>
            <a:lvl2pPr marL="0" lvl="1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Peter Soelberg</a:t>
            </a:r>
          </a:p>
          <a:p>
            <a:r>
              <a:rPr lang="en-GB" dirty="0">
                <a:latin typeface="+mn-lt"/>
              </a:rPr>
              <a:t>Sector CEO, Life Sciences</a:t>
            </a:r>
          </a:p>
        </p:txBody>
      </p:sp>
      <p:pic>
        <p:nvPicPr>
          <p:cNvPr id="5" name="Picture Placeholder 28">
            <a:extLst>
              <a:ext uri="{FF2B5EF4-FFF2-40B4-BE49-F238E27FC236}">
                <a16:creationId xmlns:a16="http://schemas.microsoft.com/office/drawing/2014/main" id="{4D60566B-B39A-325B-1DD3-EAC6A2B9C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8805068" y="3456305"/>
            <a:ext cx="1820863" cy="18224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78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873468" y="984967"/>
            <a:ext cx="2354285" cy="4406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Leader</a:t>
            </a:r>
            <a:endParaRPr sz="2800" dirty="0">
              <a:latin typeface="Diploma Plus Jakarta SemiBold"/>
              <a:cs typeface="Diploma Plus Jakarta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69363" y="811615"/>
            <a:ext cx="756000" cy="756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83291" rIns="0" bIns="0" rtlCol="0">
            <a:spAutoFit/>
          </a:bodyPr>
          <a:lstStyle/>
          <a:p>
            <a:pPr marL="4236" algn="ctr">
              <a:spcBef>
                <a:spcPts val="1443"/>
              </a:spcBef>
            </a:pPr>
            <a:r>
              <a:rPr sz="28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3</a:t>
            </a:r>
            <a:endParaRPr sz="2800">
              <a:latin typeface="Diploma Plus Jakarta ExtraBold"/>
              <a:cs typeface="Diploma Plus Jakarta Extra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69363" y="1683511"/>
            <a:ext cx="756000" cy="756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83291" rIns="0" bIns="0" rtlCol="0">
            <a:spAutoFit/>
          </a:bodyPr>
          <a:lstStyle/>
          <a:p>
            <a:pPr marR="385" algn="ctr">
              <a:spcBef>
                <a:spcPts val="1443"/>
              </a:spcBef>
            </a:pPr>
            <a:r>
              <a:rPr sz="28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4</a:t>
            </a:r>
            <a:endParaRPr sz="2800">
              <a:latin typeface="Diploma Plus Jakarta ExtraBold"/>
              <a:cs typeface="Diploma Plus Jakarta Extra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468" y="2721789"/>
            <a:ext cx="1894133" cy="4406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Capability</a:t>
            </a:r>
            <a:endParaRPr sz="2800" dirty="0">
              <a:latin typeface="Diploma Plus Jakarta SemiBold"/>
              <a:cs typeface="Diploma Plus Jakarta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69363" y="2561756"/>
            <a:ext cx="756000" cy="756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83291" rIns="0" bIns="0" rtlCol="0">
            <a:spAutoFit/>
          </a:bodyPr>
          <a:lstStyle/>
          <a:p>
            <a:pPr marL="31575" algn="ctr">
              <a:spcBef>
                <a:spcPts val="1443"/>
              </a:spcBef>
            </a:pPr>
            <a:r>
              <a:rPr sz="28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5</a:t>
            </a:r>
            <a:endParaRPr sz="2800">
              <a:latin typeface="Diploma Plus Jakarta ExtraBold"/>
              <a:cs typeface="Diploma Plus Jakarta Extra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69363" y="3433645"/>
            <a:ext cx="756000" cy="756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83291" rIns="0" bIns="0" rtlCol="0">
            <a:spAutoFit/>
          </a:bodyPr>
          <a:lstStyle/>
          <a:p>
            <a:pPr marL="1155" algn="ctr">
              <a:spcBef>
                <a:spcPts val="1443"/>
              </a:spcBef>
            </a:pPr>
            <a:r>
              <a:rPr sz="28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6</a:t>
            </a:r>
            <a:endParaRPr sz="2800">
              <a:latin typeface="Diploma Plus Jakarta ExtraBold"/>
              <a:cs typeface="Diploma Plus Jakarta Extra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73469" y="4458610"/>
            <a:ext cx="1364284" cy="4406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Culture</a:t>
            </a:r>
            <a:endParaRPr sz="2800">
              <a:latin typeface="Diploma Plus Jakarta SemiBold"/>
              <a:cs typeface="Diploma Plus Jakarta 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69363" y="4318240"/>
            <a:ext cx="756000" cy="756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83291" rIns="0" bIns="0" rtlCol="0">
            <a:spAutoFit/>
          </a:bodyPr>
          <a:lstStyle/>
          <a:p>
            <a:pPr marL="14247" algn="ctr">
              <a:spcBef>
                <a:spcPts val="1443"/>
              </a:spcBef>
            </a:pPr>
            <a:r>
              <a:rPr sz="28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7</a:t>
            </a:r>
            <a:endParaRPr sz="2800">
              <a:latin typeface="Diploma Plus Jakarta ExtraBold"/>
              <a:cs typeface="Diploma Plus Jakarta ExtraBold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823EFA-18FD-2374-E4CE-6A00C26E9E0A}"/>
              </a:ext>
            </a:extLst>
          </p:cNvPr>
          <p:cNvGrpSpPr/>
          <p:nvPr/>
        </p:nvGrpSpPr>
        <p:grpSpPr>
          <a:xfrm>
            <a:off x="0" y="752801"/>
            <a:ext cx="6105495" cy="6105199"/>
            <a:chOff x="161011" y="900342"/>
            <a:chExt cx="6105495" cy="6105199"/>
          </a:xfrm>
        </p:grpSpPr>
        <p:grpSp>
          <p:nvGrpSpPr>
            <p:cNvPr id="15" name="object 2">
              <a:extLst>
                <a:ext uri="{FF2B5EF4-FFF2-40B4-BE49-F238E27FC236}">
                  <a16:creationId xmlns:a16="http://schemas.microsoft.com/office/drawing/2014/main" id="{2246F074-71EA-FE1B-65B7-BD4FFF727A8E}"/>
                </a:ext>
              </a:extLst>
            </p:cNvPr>
            <p:cNvGrpSpPr/>
            <p:nvPr/>
          </p:nvGrpSpPr>
          <p:grpSpPr>
            <a:xfrm>
              <a:off x="161011" y="900342"/>
              <a:ext cx="6105199" cy="6105199"/>
              <a:chOff x="13494" y="1233412"/>
              <a:chExt cx="10067925" cy="10067925"/>
            </a:xfrm>
          </p:grpSpPr>
          <p:sp>
            <p:nvSpPr>
              <p:cNvPr id="16" name="object 3">
                <a:extLst>
                  <a:ext uri="{FF2B5EF4-FFF2-40B4-BE49-F238E27FC236}">
                    <a16:creationId xmlns:a16="http://schemas.microsoft.com/office/drawing/2014/main" id="{689AC958-5DB7-47BB-F5F3-AB150251ACFC}"/>
                  </a:ext>
                </a:extLst>
              </p:cNvPr>
              <p:cNvSpPr/>
              <p:nvPr/>
            </p:nvSpPr>
            <p:spPr>
              <a:xfrm>
                <a:off x="13494" y="1233412"/>
                <a:ext cx="3229610" cy="10067925"/>
              </a:xfrm>
              <a:custGeom>
                <a:avLst/>
                <a:gdLst/>
                <a:ahLst/>
                <a:cxnLst/>
                <a:rect l="l" t="t" r="r" b="b"/>
                <a:pathLst>
                  <a:path w="3229610" h="10067925">
                    <a:moveTo>
                      <a:pt x="3229461" y="0"/>
                    </a:moveTo>
                    <a:lnTo>
                      <a:pt x="0" y="3229461"/>
                    </a:lnTo>
                    <a:lnTo>
                      <a:pt x="0" y="10067808"/>
                    </a:lnTo>
                    <a:lnTo>
                      <a:pt x="3229461" y="6838357"/>
                    </a:lnTo>
                    <a:lnTo>
                      <a:pt x="3229461" y="0"/>
                    </a:lnTo>
                    <a:close/>
                  </a:path>
                </a:pathLst>
              </a:custGeom>
              <a:solidFill>
                <a:srgbClr val="6A0D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4">
                <a:extLst>
                  <a:ext uri="{FF2B5EF4-FFF2-40B4-BE49-F238E27FC236}">
                    <a16:creationId xmlns:a16="http://schemas.microsoft.com/office/drawing/2014/main" id="{73F48891-4968-F9C5-B858-E3E3C77A3FB7}"/>
                  </a:ext>
                </a:extLst>
              </p:cNvPr>
              <p:cNvSpPr/>
              <p:nvPr/>
            </p:nvSpPr>
            <p:spPr>
              <a:xfrm>
                <a:off x="13502" y="8071783"/>
                <a:ext cx="10067925" cy="3229610"/>
              </a:xfrm>
              <a:custGeom>
                <a:avLst/>
                <a:gdLst/>
                <a:ahLst/>
                <a:cxnLst/>
                <a:rect l="l" t="t" r="r" b="b"/>
                <a:pathLst>
                  <a:path w="10067925" h="3229609">
                    <a:moveTo>
                      <a:pt x="10067871" y="0"/>
                    </a:moveTo>
                    <a:lnTo>
                      <a:pt x="3229461" y="0"/>
                    </a:lnTo>
                    <a:lnTo>
                      <a:pt x="0" y="3229461"/>
                    </a:lnTo>
                    <a:lnTo>
                      <a:pt x="6838409" y="3229461"/>
                    </a:lnTo>
                    <a:lnTo>
                      <a:pt x="10067871" y="0"/>
                    </a:lnTo>
                    <a:close/>
                  </a:path>
                </a:pathLst>
              </a:custGeom>
              <a:solidFill>
                <a:srgbClr val="9655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E600EF07-783F-FCF9-DAC6-3CBD5852B1F1}"/>
                </a:ext>
              </a:extLst>
            </p:cNvPr>
            <p:cNvSpPr txBox="1">
              <a:spLocks/>
            </p:cNvSpPr>
            <p:nvPr/>
          </p:nvSpPr>
          <p:spPr>
            <a:xfrm>
              <a:off x="2119361" y="900365"/>
              <a:ext cx="4147145" cy="4146738"/>
            </a:xfrm>
            <a:prstGeom prst="rect">
              <a:avLst/>
            </a:prstGeom>
            <a:solidFill>
              <a:srgbClr val="52E2AC"/>
            </a:solidFill>
          </p:spPr>
          <p:txBody>
            <a:bodyPr vert="horz" wrap="square" lIns="0" tIns="204084" rIns="0" bIns="0" rtlCol="0" anchor="t">
              <a:noAutofit/>
            </a:bodyPr>
            <a:lstStyle>
              <a:lvl1pPr>
                <a:defRPr sz="66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09591">
                <a:spcBef>
                  <a:spcPts val="1607"/>
                </a:spcBef>
              </a:pPr>
              <a:r>
                <a:rPr lang="en-GB" sz="6000" spc="-6" dirty="0"/>
                <a:t>People</a:t>
              </a:r>
              <a:endParaRPr lang="en-GB" sz="6000" dirty="0"/>
            </a:p>
          </p:txBody>
        </p:sp>
      </p:grpSp>
      <p:sp>
        <p:nvSpPr>
          <p:cNvPr id="22" name="object 6">
            <a:extLst>
              <a:ext uri="{FF2B5EF4-FFF2-40B4-BE49-F238E27FC236}">
                <a16:creationId xmlns:a16="http://schemas.microsoft.com/office/drawing/2014/main" id="{907B202F-E3EF-597A-47F5-9F447483F5C7}"/>
              </a:ext>
            </a:extLst>
          </p:cNvPr>
          <p:cNvSpPr txBox="1"/>
          <p:nvPr/>
        </p:nvSpPr>
        <p:spPr>
          <a:xfrm>
            <a:off x="7873468" y="1853378"/>
            <a:ext cx="2354285" cy="4406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3302"/>
              </a:spcBef>
            </a:pPr>
            <a:r>
              <a:rPr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Structure</a:t>
            </a:r>
            <a:endParaRPr sz="2800" dirty="0">
              <a:latin typeface="Diploma Plus Jakarta SemiBold"/>
              <a:cs typeface="Diploma Plus Jakarta SemiBold"/>
            </a:endParaRPr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636E0F0C-00C6-ABF0-DFAE-8548D940A6E8}"/>
              </a:ext>
            </a:extLst>
          </p:cNvPr>
          <p:cNvSpPr txBox="1"/>
          <p:nvPr/>
        </p:nvSpPr>
        <p:spPr>
          <a:xfrm>
            <a:off x="7873468" y="3590200"/>
            <a:ext cx="1894133" cy="4406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3302"/>
              </a:spcBef>
            </a:pPr>
            <a:r>
              <a:rPr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Incentives</a:t>
            </a:r>
            <a:endParaRPr sz="2800" dirty="0">
              <a:latin typeface="Diploma Plus Jakarta SemiBold"/>
              <a:cs typeface="Diploma Plus Jakarta SemiBold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D52E2C-8745-DA2F-73CA-48856E5AB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Grow: Sales Excellence </a:t>
            </a:r>
            <a:r>
              <a:rPr lang="en-GB" b="0" dirty="0">
                <a:solidFill>
                  <a:schemeClr val="bg1"/>
                </a:solidFill>
              </a:rPr>
              <a:t>| Leadership for Growth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C770A46-2132-F4A0-C476-F7BF7584E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">
            <a:extLst>
              <a:ext uri="{FF2B5EF4-FFF2-40B4-BE49-F238E27FC236}">
                <a16:creationId xmlns:a16="http://schemas.microsoft.com/office/drawing/2014/main" id="{A41CE4E4-B556-C721-18F7-68B95E713290}"/>
              </a:ext>
            </a:extLst>
          </p:cNvPr>
          <p:cNvSpPr/>
          <p:nvPr/>
        </p:nvSpPr>
        <p:spPr>
          <a:xfrm>
            <a:off x="604505" y="2967304"/>
            <a:ext cx="11587363" cy="3210732"/>
          </a:xfrm>
          <a:custGeom>
            <a:avLst/>
            <a:gdLst/>
            <a:ahLst/>
            <a:cxnLst/>
            <a:rect l="l" t="t" r="r" b="b"/>
            <a:pathLst>
              <a:path w="19108420" h="5018405">
                <a:moveTo>
                  <a:pt x="19107931" y="0"/>
                </a:moveTo>
                <a:lnTo>
                  <a:pt x="0" y="0"/>
                </a:lnTo>
                <a:lnTo>
                  <a:pt x="0" y="5018004"/>
                </a:lnTo>
                <a:lnTo>
                  <a:pt x="19107931" y="5018004"/>
                </a:lnTo>
                <a:lnTo>
                  <a:pt x="19107931" y="0"/>
                </a:lnTo>
                <a:close/>
              </a:path>
            </a:pathLst>
          </a:custGeom>
          <a:solidFill>
            <a:srgbClr val="F0E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A4664C5B-4AAC-9995-4672-DDF6880A1EFF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3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7EE4E25C-DDA6-47F0-2D05-2C8F451EFEFA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Leader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94AC7AF0-1A79-DF0E-A5C2-C59AA7008C4E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C313819A-E4D2-8383-9200-68F93B0DC916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790D1BF-5EE1-EDB2-5D46-4F8FAC3E71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C655A13B-043A-19D6-39F4-9DDFDF92B70E}"/>
              </a:ext>
            </a:extLst>
          </p:cNvPr>
          <p:cNvGrpSpPr/>
          <p:nvPr/>
        </p:nvGrpSpPr>
        <p:grpSpPr>
          <a:xfrm>
            <a:off x="428" y="2961488"/>
            <a:ext cx="3222220" cy="520222"/>
            <a:chOff x="0" y="4883713"/>
            <a:chExt cx="5313680" cy="857885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63D92316-092A-F32E-36C0-710DAAAEEC32}"/>
                </a:ext>
              </a:extLst>
            </p:cNvPr>
            <p:cNvSpPr/>
            <p:nvPr/>
          </p:nvSpPr>
          <p:spPr>
            <a:xfrm>
              <a:off x="0" y="4883713"/>
              <a:ext cx="5064125" cy="429259"/>
            </a:xfrm>
            <a:custGeom>
              <a:avLst/>
              <a:gdLst/>
              <a:ahLst/>
              <a:cxnLst/>
              <a:rect l="l" t="t" r="r" b="b"/>
              <a:pathLst>
                <a:path w="5064125" h="429260">
                  <a:moveTo>
                    <a:pt x="5064086" y="0"/>
                  </a:moveTo>
                  <a:lnTo>
                    <a:pt x="0" y="0"/>
                  </a:lnTo>
                  <a:lnTo>
                    <a:pt x="0" y="429159"/>
                  </a:lnTo>
                  <a:lnTo>
                    <a:pt x="4793686" y="429159"/>
                  </a:lnTo>
                  <a:lnTo>
                    <a:pt x="506408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59EA70C-E18B-7AD7-602F-ED9664A52648}"/>
                </a:ext>
              </a:extLst>
            </p:cNvPr>
            <p:cNvSpPr/>
            <p:nvPr/>
          </p:nvSpPr>
          <p:spPr>
            <a:xfrm>
              <a:off x="0" y="5312872"/>
              <a:ext cx="5064125" cy="428625"/>
            </a:xfrm>
            <a:custGeom>
              <a:avLst/>
              <a:gdLst/>
              <a:ahLst/>
              <a:cxnLst/>
              <a:rect l="l" t="t" r="r" b="b"/>
              <a:pathLst>
                <a:path w="5064125" h="428625">
                  <a:moveTo>
                    <a:pt x="4793686" y="0"/>
                  </a:moveTo>
                  <a:lnTo>
                    <a:pt x="0" y="0"/>
                  </a:lnTo>
                  <a:lnTo>
                    <a:pt x="0" y="428426"/>
                  </a:lnTo>
                  <a:lnTo>
                    <a:pt x="5064086" y="428426"/>
                  </a:lnTo>
                  <a:lnTo>
                    <a:pt x="4793686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22BA4469-4F3A-B46F-84E0-588F35708198}"/>
                </a:ext>
              </a:extLst>
            </p:cNvPr>
            <p:cNvSpPr/>
            <p:nvPr/>
          </p:nvSpPr>
          <p:spPr>
            <a:xfrm>
              <a:off x="4793688" y="4883716"/>
              <a:ext cx="520065" cy="857885"/>
            </a:xfrm>
            <a:custGeom>
              <a:avLst/>
              <a:gdLst/>
              <a:ahLst/>
              <a:cxnLst/>
              <a:rect l="l" t="t" r="r" b="b"/>
              <a:pathLst>
                <a:path w="520064" h="857885">
                  <a:moveTo>
                    <a:pt x="270389" y="0"/>
                  </a:moveTo>
                  <a:lnTo>
                    <a:pt x="0" y="429159"/>
                  </a:lnTo>
                  <a:lnTo>
                    <a:pt x="270389" y="857586"/>
                  </a:lnTo>
                  <a:lnTo>
                    <a:pt x="519785" y="429159"/>
                  </a:lnTo>
                  <a:lnTo>
                    <a:pt x="2703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6">
            <a:extLst>
              <a:ext uri="{FF2B5EF4-FFF2-40B4-BE49-F238E27FC236}">
                <a16:creationId xmlns:a16="http://schemas.microsoft.com/office/drawing/2014/main" id="{31846391-DB01-1A8F-9362-31E62B913759}"/>
              </a:ext>
            </a:extLst>
          </p:cNvPr>
          <p:cNvGrpSpPr/>
          <p:nvPr/>
        </p:nvGrpSpPr>
        <p:grpSpPr>
          <a:xfrm>
            <a:off x="428" y="3635582"/>
            <a:ext cx="3222220" cy="520222"/>
            <a:chOff x="0" y="5995344"/>
            <a:chExt cx="5313680" cy="857885"/>
          </a:xfrm>
        </p:grpSpPr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04F37B93-E5FB-B8F3-DC7E-5819D614400A}"/>
                </a:ext>
              </a:extLst>
            </p:cNvPr>
            <p:cNvSpPr/>
            <p:nvPr/>
          </p:nvSpPr>
          <p:spPr>
            <a:xfrm>
              <a:off x="0" y="5995344"/>
              <a:ext cx="5064125" cy="429259"/>
            </a:xfrm>
            <a:custGeom>
              <a:avLst/>
              <a:gdLst/>
              <a:ahLst/>
              <a:cxnLst/>
              <a:rect l="l" t="t" r="r" b="b"/>
              <a:pathLst>
                <a:path w="5064125" h="429260">
                  <a:moveTo>
                    <a:pt x="5064086" y="0"/>
                  </a:moveTo>
                  <a:lnTo>
                    <a:pt x="0" y="0"/>
                  </a:lnTo>
                  <a:lnTo>
                    <a:pt x="0" y="429170"/>
                  </a:lnTo>
                  <a:lnTo>
                    <a:pt x="4793686" y="429170"/>
                  </a:lnTo>
                  <a:lnTo>
                    <a:pt x="506408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1288C452-2A46-7692-740C-27608AC988E7}"/>
                </a:ext>
              </a:extLst>
            </p:cNvPr>
            <p:cNvSpPr/>
            <p:nvPr/>
          </p:nvSpPr>
          <p:spPr>
            <a:xfrm>
              <a:off x="0" y="6424513"/>
              <a:ext cx="5064125" cy="428625"/>
            </a:xfrm>
            <a:custGeom>
              <a:avLst/>
              <a:gdLst/>
              <a:ahLst/>
              <a:cxnLst/>
              <a:rect l="l" t="t" r="r" b="b"/>
              <a:pathLst>
                <a:path w="5064125" h="428625">
                  <a:moveTo>
                    <a:pt x="4793686" y="0"/>
                  </a:moveTo>
                  <a:lnTo>
                    <a:pt x="0" y="0"/>
                  </a:lnTo>
                  <a:lnTo>
                    <a:pt x="0" y="428426"/>
                  </a:lnTo>
                  <a:lnTo>
                    <a:pt x="5064086" y="428426"/>
                  </a:lnTo>
                  <a:lnTo>
                    <a:pt x="4793686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68DF0B65-5E7B-4209-0363-7FE766CB27DC}"/>
                </a:ext>
              </a:extLst>
            </p:cNvPr>
            <p:cNvSpPr/>
            <p:nvPr/>
          </p:nvSpPr>
          <p:spPr>
            <a:xfrm>
              <a:off x="4793688" y="5995352"/>
              <a:ext cx="520065" cy="857885"/>
            </a:xfrm>
            <a:custGeom>
              <a:avLst/>
              <a:gdLst/>
              <a:ahLst/>
              <a:cxnLst/>
              <a:rect l="l" t="t" r="r" b="b"/>
              <a:pathLst>
                <a:path w="520064" h="857884">
                  <a:moveTo>
                    <a:pt x="270389" y="0"/>
                  </a:moveTo>
                  <a:lnTo>
                    <a:pt x="0" y="429159"/>
                  </a:lnTo>
                  <a:lnTo>
                    <a:pt x="270389" y="857586"/>
                  </a:lnTo>
                  <a:lnTo>
                    <a:pt x="519785" y="429159"/>
                  </a:lnTo>
                  <a:lnTo>
                    <a:pt x="2703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10">
            <a:extLst>
              <a:ext uri="{FF2B5EF4-FFF2-40B4-BE49-F238E27FC236}">
                <a16:creationId xmlns:a16="http://schemas.microsoft.com/office/drawing/2014/main" id="{DB55E74B-0D58-A5F4-FE11-D6C1E3CC22ED}"/>
              </a:ext>
            </a:extLst>
          </p:cNvPr>
          <p:cNvGrpSpPr/>
          <p:nvPr/>
        </p:nvGrpSpPr>
        <p:grpSpPr>
          <a:xfrm>
            <a:off x="428" y="4309682"/>
            <a:ext cx="3222220" cy="520222"/>
            <a:chOff x="0" y="7106984"/>
            <a:chExt cx="5313680" cy="857885"/>
          </a:xfrm>
        </p:grpSpPr>
        <p:sp>
          <p:nvSpPr>
            <p:cNvPr id="23" name="object 11">
              <a:extLst>
                <a:ext uri="{FF2B5EF4-FFF2-40B4-BE49-F238E27FC236}">
                  <a16:creationId xmlns:a16="http://schemas.microsoft.com/office/drawing/2014/main" id="{A987366A-4425-6326-8964-0824135F52D3}"/>
                </a:ext>
              </a:extLst>
            </p:cNvPr>
            <p:cNvSpPr/>
            <p:nvPr/>
          </p:nvSpPr>
          <p:spPr>
            <a:xfrm>
              <a:off x="0" y="7106984"/>
              <a:ext cx="5064125" cy="429259"/>
            </a:xfrm>
            <a:custGeom>
              <a:avLst/>
              <a:gdLst/>
              <a:ahLst/>
              <a:cxnLst/>
              <a:rect l="l" t="t" r="r" b="b"/>
              <a:pathLst>
                <a:path w="5064125" h="429259">
                  <a:moveTo>
                    <a:pt x="5064086" y="0"/>
                  </a:moveTo>
                  <a:lnTo>
                    <a:pt x="0" y="0"/>
                  </a:lnTo>
                  <a:lnTo>
                    <a:pt x="0" y="429159"/>
                  </a:lnTo>
                  <a:lnTo>
                    <a:pt x="4793686" y="429159"/>
                  </a:lnTo>
                  <a:lnTo>
                    <a:pt x="506408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2">
              <a:extLst>
                <a:ext uri="{FF2B5EF4-FFF2-40B4-BE49-F238E27FC236}">
                  <a16:creationId xmlns:a16="http://schemas.microsoft.com/office/drawing/2014/main" id="{204F37BB-4D90-9549-0589-DBDBD76A17A1}"/>
                </a:ext>
              </a:extLst>
            </p:cNvPr>
            <p:cNvSpPr/>
            <p:nvPr/>
          </p:nvSpPr>
          <p:spPr>
            <a:xfrm>
              <a:off x="0" y="7536144"/>
              <a:ext cx="5064125" cy="428625"/>
            </a:xfrm>
            <a:custGeom>
              <a:avLst/>
              <a:gdLst/>
              <a:ahLst/>
              <a:cxnLst/>
              <a:rect l="l" t="t" r="r" b="b"/>
              <a:pathLst>
                <a:path w="5064125" h="428625">
                  <a:moveTo>
                    <a:pt x="4793686" y="0"/>
                  </a:moveTo>
                  <a:lnTo>
                    <a:pt x="0" y="0"/>
                  </a:lnTo>
                  <a:lnTo>
                    <a:pt x="0" y="428426"/>
                  </a:lnTo>
                  <a:lnTo>
                    <a:pt x="5064086" y="428426"/>
                  </a:lnTo>
                  <a:lnTo>
                    <a:pt x="4793686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1CEF0279-1E29-F767-1B8A-FFAE6ACC3A3B}"/>
                </a:ext>
              </a:extLst>
            </p:cNvPr>
            <p:cNvSpPr/>
            <p:nvPr/>
          </p:nvSpPr>
          <p:spPr>
            <a:xfrm>
              <a:off x="4793688" y="7106988"/>
              <a:ext cx="520065" cy="857885"/>
            </a:xfrm>
            <a:custGeom>
              <a:avLst/>
              <a:gdLst/>
              <a:ahLst/>
              <a:cxnLst/>
              <a:rect l="l" t="t" r="r" b="b"/>
              <a:pathLst>
                <a:path w="520064" h="857884">
                  <a:moveTo>
                    <a:pt x="270389" y="0"/>
                  </a:moveTo>
                  <a:lnTo>
                    <a:pt x="0" y="429159"/>
                  </a:lnTo>
                  <a:lnTo>
                    <a:pt x="270389" y="857586"/>
                  </a:lnTo>
                  <a:lnTo>
                    <a:pt x="519785" y="429159"/>
                  </a:lnTo>
                  <a:lnTo>
                    <a:pt x="2703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14">
            <a:extLst>
              <a:ext uri="{FF2B5EF4-FFF2-40B4-BE49-F238E27FC236}">
                <a16:creationId xmlns:a16="http://schemas.microsoft.com/office/drawing/2014/main" id="{CC440815-2FC3-8127-41A0-E7221BF8AA77}"/>
              </a:ext>
            </a:extLst>
          </p:cNvPr>
          <p:cNvGrpSpPr/>
          <p:nvPr/>
        </p:nvGrpSpPr>
        <p:grpSpPr>
          <a:xfrm>
            <a:off x="428" y="4983781"/>
            <a:ext cx="3222220" cy="520222"/>
            <a:chOff x="0" y="8218623"/>
            <a:chExt cx="5313680" cy="857885"/>
          </a:xfrm>
        </p:grpSpPr>
        <p:sp>
          <p:nvSpPr>
            <p:cNvPr id="27" name="object 15">
              <a:extLst>
                <a:ext uri="{FF2B5EF4-FFF2-40B4-BE49-F238E27FC236}">
                  <a16:creationId xmlns:a16="http://schemas.microsoft.com/office/drawing/2014/main" id="{1F6D0D6F-C43D-9044-FFC2-D3BFD862F50C}"/>
                </a:ext>
              </a:extLst>
            </p:cNvPr>
            <p:cNvSpPr/>
            <p:nvPr/>
          </p:nvSpPr>
          <p:spPr>
            <a:xfrm>
              <a:off x="0" y="8218624"/>
              <a:ext cx="5064125" cy="429259"/>
            </a:xfrm>
            <a:custGeom>
              <a:avLst/>
              <a:gdLst/>
              <a:ahLst/>
              <a:cxnLst/>
              <a:rect l="l" t="t" r="r" b="b"/>
              <a:pathLst>
                <a:path w="5064125" h="429259">
                  <a:moveTo>
                    <a:pt x="5064086" y="0"/>
                  </a:moveTo>
                  <a:lnTo>
                    <a:pt x="0" y="0"/>
                  </a:lnTo>
                  <a:lnTo>
                    <a:pt x="0" y="429159"/>
                  </a:lnTo>
                  <a:lnTo>
                    <a:pt x="4793686" y="429159"/>
                  </a:lnTo>
                  <a:lnTo>
                    <a:pt x="506408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6">
              <a:extLst>
                <a:ext uri="{FF2B5EF4-FFF2-40B4-BE49-F238E27FC236}">
                  <a16:creationId xmlns:a16="http://schemas.microsoft.com/office/drawing/2014/main" id="{80D399A8-633A-6BCD-215B-D49B39928779}"/>
                </a:ext>
              </a:extLst>
            </p:cNvPr>
            <p:cNvSpPr/>
            <p:nvPr/>
          </p:nvSpPr>
          <p:spPr>
            <a:xfrm>
              <a:off x="0" y="8647784"/>
              <a:ext cx="5064125" cy="428625"/>
            </a:xfrm>
            <a:custGeom>
              <a:avLst/>
              <a:gdLst/>
              <a:ahLst/>
              <a:cxnLst/>
              <a:rect l="l" t="t" r="r" b="b"/>
              <a:pathLst>
                <a:path w="5064125" h="428625">
                  <a:moveTo>
                    <a:pt x="4793686" y="0"/>
                  </a:moveTo>
                  <a:lnTo>
                    <a:pt x="0" y="0"/>
                  </a:lnTo>
                  <a:lnTo>
                    <a:pt x="0" y="428426"/>
                  </a:lnTo>
                  <a:lnTo>
                    <a:pt x="5064086" y="428426"/>
                  </a:lnTo>
                  <a:lnTo>
                    <a:pt x="4793686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17">
              <a:extLst>
                <a:ext uri="{FF2B5EF4-FFF2-40B4-BE49-F238E27FC236}">
                  <a16:creationId xmlns:a16="http://schemas.microsoft.com/office/drawing/2014/main" id="{85089CFE-82E3-724A-D1A1-68252680BEE0}"/>
                </a:ext>
              </a:extLst>
            </p:cNvPr>
            <p:cNvSpPr/>
            <p:nvPr/>
          </p:nvSpPr>
          <p:spPr>
            <a:xfrm>
              <a:off x="4793688" y="8218623"/>
              <a:ext cx="520065" cy="857885"/>
            </a:xfrm>
            <a:custGeom>
              <a:avLst/>
              <a:gdLst/>
              <a:ahLst/>
              <a:cxnLst/>
              <a:rect l="l" t="t" r="r" b="b"/>
              <a:pathLst>
                <a:path w="520064" h="857884">
                  <a:moveTo>
                    <a:pt x="270389" y="0"/>
                  </a:moveTo>
                  <a:lnTo>
                    <a:pt x="0" y="429159"/>
                  </a:lnTo>
                  <a:lnTo>
                    <a:pt x="270389" y="857586"/>
                  </a:lnTo>
                  <a:lnTo>
                    <a:pt x="519785" y="429159"/>
                  </a:lnTo>
                  <a:lnTo>
                    <a:pt x="2703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18">
            <a:extLst>
              <a:ext uri="{FF2B5EF4-FFF2-40B4-BE49-F238E27FC236}">
                <a16:creationId xmlns:a16="http://schemas.microsoft.com/office/drawing/2014/main" id="{667EBF9B-C328-86B7-FFC4-761DF192F841}"/>
              </a:ext>
            </a:extLst>
          </p:cNvPr>
          <p:cNvGrpSpPr/>
          <p:nvPr/>
        </p:nvGrpSpPr>
        <p:grpSpPr>
          <a:xfrm>
            <a:off x="428" y="5657876"/>
            <a:ext cx="3222220" cy="520222"/>
            <a:chOff x="0" y="9330256"/>
            <a:chExt cx="5313680" cy="857885"/>
          </a:xfrm>
        </p:grpSpPr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AD6ADDB6-99FC-B50F-39D1-F9E90FA58F64}"/>
                </a:ext>
              </a:extLst>
            </p:cNvPr>
            <p:cNvSpPr/>
            <p:nvPr/>
          </p:nvSpPr>
          <p:spPr>
            <a:xfrm>
              <a:off x="0" y="9330256"/>
              <a:ext cx="5064125" cy="429259"/>
            </a:xfrm>
            <a:custGeom>
              <a:avLst/>
              <a:gdLst/>
              <a:ahLst/>
              <a:cxnLst/>
              <a:rect l="l" t="t" r="r" b="b"/>
              <a:pathLst>
                <a:path w="5064125" h="429259">
                  <a:moveTo>
                    <a:pt x="5064086" y="0"/>
                  </a:moveTo>
                  <a:lnTo>
                    <a:pt x="0" y="0"/>
                  </a:lnTo>
                  <a:lnTo>
                    <a:pt x="0" y="429159"/>
                  </a:lnTo>
                  <a:lnTo>
                    <a:pt x="4793686" y="429159"/>
                  </a:lnTo>
                  <a:lnTo>
                    <a:pt x="5064086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0">
              <a:extLst>
                <a:ext uri="{FF2B5EF4-FFF2-40B4-BE49-F238E27FC236}">
                  <a16:creationId xmlns:a16="http://schemas.microsoft.com/office/drawing/2014/main" id="{EC57444A-8B26-51D5-E27E-E776D3D49244}"/>
                </a:ext>
              </a:extLst>
            </p:cNvPr>
            <p:cNvSpPr/>
            <p:nvPr/>
          </p:nvSpPr>
          <p:spPr>
            <a:xfrm>
              <a:off x="0" y="9759415"/>
              <a:ext cx="5064125" cy="428625"/>
            </a:xfrm>
            <a:custGeom>
              <a:avLst/>
              <a:gdLst/>
              <a:ahLst/>
              <a:cxnLst/>
              <a:rect l="l" t="t" r="r" b="b"/>
              <a:pathLst>
                <a:path w="5064125" h="428625">
                  <a:moveTo>
                    <a:pt x="4793686" y="0"/>
                  </a:moveTo>
                  <a:lnTo>
                    <a:pt x="0" y="0"/>
                  </a:lnTo>
                  <a:lnTo>
                    <a:pt x="0" y="428426"/>
                  </a:lnTo>
                  <a:lnTo>
                    <a:pt x="5064086" y="428426"/>
                  </a:lnTo>
                  <a:lnTo>
                    <a:pt x="4793686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21">
              <a:extLst>
                <a:ext uri="{FF2B5EF4-FFF2-40B4-BE49-F238E27FC236}">
                  <a16:creationId xmlns:a16="http://schemas.microsoft.com/office/drawing/2014/main" id="{D633CB4A-EA03-E5B1-1E4F-881F02464DB1}"/>
                </a:ext>
              </a:extLst>
            </p:cNvPr>
            <p:cNvSpPr/>
            <p:nvPr/>
          </p:nvSpPr>
          <p:spPr>
            <a:xfrm>
              <a:off x="4793688" y="9330260"/>
              <a:ext cx="520065" cy="857885"/>
            </a:xfrm>
            <a:custGeom>
              <a:avLst/>
              <a:gdLst/>
              <a:ahLst/>
              <a:cxnLst/>
              <a:rect l="l" t="t" r="r" b="b"/>
              <a:pathLst>
                <a:path w="520064" h="857884">
                  <a:moveTo>
                    <a:pt x="270389" y="0"/>
                  </a:moveTo>
                  <a:lnTo>
                    <a:pt x="0" y="429159"/>
                  </a:lnTo>
                  <a:lnTo>
                    <a:pt x="270389" y="857586"/>
                  </a:lnTo>
                  <a:lnTo>
                    <a:pt x="519785" y="429159"/>
                  </a:lnTo>
                  <a:lnTo>
                    <a:pt x="270389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25">
            <a:extLst>
              <a:ext uri="{FF2B5EF4-FFF2-40B4-BE49-F238E27FC236}">
                <a16:creationId xmlns:a16="http://schemas.microsoft.com/office/drawing/2014/main" id="{707DDF8C-C6A1-93B9-CF22-4F91D71E69DA}"/>
              </a:ext>
            </a:extLst>
          </p:cNvPr>
          <p:cNvSpPr txBox="1"/>
          <p:nvPr/>
        </p:nvSpPr>
        <p:spPr>
          <a:xfrm>
            <a:off x="282826" y="2037533"/>
            <a:ext cx="9465608" cy="50099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n-GB" sz="32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Leading Sales Excellence in Diploma :</a:t>
            </a:r>
            <a:endParaRPr sz="3200" dirty="0">
              <a:latin typeface="Diploma Plus Jakarta"/>
              <a:cs typeface="Diploma Plus Jakarta"/>
            </a:endParaRPr>
          </a:p>
        </p:txBody>
      </p:sp>
      <p:sp>
        <p:nvSpPr>
          <p:cNvPr id="35" name="object 25">
            <a:extLst>
              <a:ext uri="{FF2B5EF4-FFF2-40B4-BE49-F238E27FC236}">
                <a16:creationId xmlns:a16="http://schemas.microsoft.com/office/drawing/2014/main" id="{A16B0791-9D76-C60F-0903-9F5C0D9A3D4F}"/>
              </a:ext>
            </a:extLst>
          </p:cNvPr>
          <p:cNvSpPr txBox="1"/>
          <p:nvPr/>
        </p:nvSpPr>
        <p:spPr>
          <a:xfrm>
            <a:off x="3440623" y="2952661"/>
            <a:ext cx="6307811" cy="315454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R="1598016">
              <a:lnSpc>
                <a:spcPct val="150000"/>
              </a:lnSpc>
            </a:pPr>
            <a:r>
              <a:rPr lang="en-GB" sz="2800" spc="-36" dirty="0">
                <a:solidFill>
                  <a:srgbClr val="6A0DD4"/>
                </a:solidFill>
                <a:latin typeface="Diploma Plus Jakarta"/>
                <a:cs typeface="Diploma Plus Jakarta"/>
              </a:rPr>
              <a:t>Mindset</a:t>
            </a:r>
            <a:endParaRPr lang="en-GB" sz="2800" spc="-6" dirty="0">
              <a:solidFill>
                <a:srgbClr val="6A0DD4"/>
              </a:solidFill>
              <a:latin typeface="Diploma Plus Jakarta"/>
              <a:cs typeface="Diploma Plus Jakarta"/>
            </a:endParaRPr>
          </a:p>
          <a:p>
            <a:pPr marR="1598016">
              <a:lnSpc>
                <a:spcPct val="150000"/>
              </a:lnSpc>
            </a:pPr>
            <a:r>
              <a:rPr lang="en-GB" sz="2800" dirty="0">
                <a:solidFill>
                  <a:srgbClr val="6A0DD4"/>
                </a:solidFill>
                <a:latin typeface="Diploma Plus Jakarta"/>
                <a:cs typeface="Diploma Plus Jakarta"/>
              </a:rPr>
              <a:t>Customer</a:t>
            </a:r>
            <a:endParaRPr lang="en-GB" sz="2800" dirty="0">
              <a:latin typeface="Diploma Plus Jakarta"/>
              <a:cs typeface="Diploma Plus Jakarta"/>
            </a:endParaRPr>
          </a:p>
          <a:p>
            <a:pPr marR="1598016">
              <a:lnSpc>
                <a:spcPct val="150000"/>
              </a:lnSpc>
            </a:pPr>
            <a:r>
              <a:rPr lang="en-GB" sz="2800" spc="-67" dirty="0">
                <a:solidFill>
                  <a:srgbClr val="6A0DD4"/>
                </a:solidFill>
                <a:latin typeface="Diploma Plus Jakarta"/>
                <a:cs typeface="Diploma Plus Jakarta"/>
              </a:rPr>
              <a:t>Process</a:t>
            </a:r>
            <a:endParaRPr lang="en-GB" sz="2800" spc="-39" dirty="0">
              <a:solidFill>
                <a:srgbClr val="6A0DD4"/>
              </a:solidFill>
              <a:latin typeface="Diploma Plus Jakarta"/>
              <a:cs typeface="Diploma Plus Jakarta"/>
            </a:endParaRPr>
          </a:p>
          <a:p>
            <a:pPr marR="1598016">
              <a:lnSpc>
                <a:spcPct val="150000"/>
              </a:lnSpc>
            </a:pPr>
            <a:r>
              <a:rPr lang="en-GB" sz="2800" spc="-39" dirty="0">
                <a:solidFill>
                  <a:srgbClr val="6A0DD4"/>
                </a:solidFill>
                <a:latin typeface="Diploma Plus Jakarta"/>
                <a:cs typeface="Diploma Plus Jakarta"/>
              </a:rPr>
              <a:t>People</a:t>
            </a:r>
            <a:endParaRPr lang="en-GB" sz="2800" dirty="0">
              <a:latin typeface="Diploma Plus Jakarta"/>
              <a:cs typeface="Diploma Plus Jakarta"/>
            </a:endParaRPr>
          </a:p>
          <a:p>
            <a:pPr marR="1598016">
              <a:lnSpc>
                <a:spcPct val="150000"/>
              </a:lnSpc>
            </a:pPr>
            <a:r>
              <a:rPr lang="en-GB" sz="28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Execution</a:t>
            </a:r>
            <a:endParaRPr sz="2800" dirty="0">
              <a:latin typeface="Diploma Plus Jakarta"/>
              <a:cs typeface="Diploma Plus Jakarta"/>
            </a:endParaRPr>
          </a:p>
        </p:txBody>
      </p:sp>
      <p:sp>
        <p:nvSpPr>
          <p:cNvPr id="37" name="object 17">
            <a:extLst>
              <a:ext uri="{FF2B5EF4-FFF2-40B4-BE49-F238E27FC236}">
                <a16:creationId xmlns:a16="http://schemas.microsoft.com/office/drawing/2014/main" id="{57D34723-3537-166A-E3CD-CF303DBE29E4}"/>
              </a:ext>
            </a:extLst>
          </p:cNvPr>
          <p:cNvSpPr txBox="1"/>
          <p:nvPr/>
        </p:nvSpPr>
        <p:spPr>
          <a:xfrm>
            <a:off x="7683943" y="3447780"/>
            <a:ext cx="3791777" cy="2129234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/>
          <a:p>
            <a:pPr marL="7701" marR="3081">
              <a:lnSpc>
                <a:spcPts val="4954"/>
              </a:lnSpc>
              <a:spcBef>
                <a:spcPts val="803"/>
              </a:spcBef>
            </a:pPr>
            <a:r>
              <a:rPr lang="en-GB" sz="4400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Hunger… </a:t>
            </a:r>
          </a:p>
          <a:p>
            <a:pPr marL="7701" marR="3081">
              <a:lnSpc>
                <a:spcPts val="4954"/>
              </a:lnSpc>
              <a:spcBef>
                <a:spcPts val="803"/>
              </a:spcBef>
            </a:pPr>
            <a:r>
              <a:rPr lang="en-GB" sz="4400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to win and to learn</a:t>
            </a:r>
            <a:endParaRPr sz="4400" dirty="0">
              <a:latin typeface="Diploma Plus Jakarta ExtraBold"/>
              <a:cs typeface="Diploma Plus Jakart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2402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4F89E-A4AE-21AB-B589-E26571A99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3F07D4-2875-52BA-66F3-56C083BC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262" y="2636293"/>
            <a:ext cx="8475269" cy="1585049"/>
          </a:xfrm>
        </p:spPr>
        <p:txBody>
          <a:bodyPr/>
          <a:lstStyle/>
          <a:p>
            <a:r>
              <a:rPr lang="en-GB" sz="10000" dirty="0"/>
              <a:t>Introduction</a:t>
            </a:r>
          </a:p>
        </p:txBody>
      </p:sp>
      <p:pic>
        <p:nvPicPr>
          <p:cNvPr id="8" name="Picture Placeholder 28">
            <a:extLst>
              <a:ext uri="{FF2B5EF4-FFF2-40B4-BE49-F238E27FC236}">
                <a16:creationId xmlns:a16="http://schemas.microsoft.com/office/drawing/2014/main" id="{D65C891A-614B-C162-6A40-B302B40AA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5" t="23126" r="15785" b="20784"/>
          <a:stretch/>
        </p:blipFill>
        <p:spPr>
          <a:xfrm rot="16200000">
            <a:off x="522245" y="2206587"/>
            <a:ext cx="1822450" cy="1820862"/>
          </a:xfrm>
          <a:prstGeom prst="ellipse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7C27FBAA-FE67-68F4-E1B4-7BC59B008C5A}"/>
              </a:ext>
            </a:extLst>
          </p:cNvPr>
          <p:cNvSpPr txBox="1">
            <a:spLocks/>
          </p:cNvSpPr>
          <p:nvPr/>
        </p:nvSpPr>
        <p:spPr>
          <a:xfrm>
            <a:off x="122830" y="4252357"/>
            <a:ext cx="262127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ea typeface="+mn-ea"/>
                <a:cs typeface="Diploma Plus Jakarta ExtraBold" pitchFamily="2" charset="0"/>
              </a:defRPr>
            </a:lvl1pPr>
            <a:lvl2pPr marL="0" lvl="1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Johnny Thomson</a:t>
            </a:r>
          </a:p>
          <a:p>
            <a:r>
              <a:rPr lang="en-GB" dirty="0">
                <a:solidFill>
                  <a:schemeClr val="accent1"/>
                </a:solidFill>
                <a:latin typeface="+mn-lt"/>
              </a:rPr>
              <a:t>Group CEO</a:t>
            </a:r>
          </a:p>
        </p:txBody>
      </p:sp>
    </p:spTree>
    <p:extLst>
      <p:ext uri="{BB962C8B-B14F-4D97-AF65-F5344CB8AC3E}">
        <p14:creationId xmlns:p14="http://schemas.microsoft.com/office/powerpoint/2010/main" val="41477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4505" y="1805953"/>
            <a:ext cx="11587363" cy="5052047"/>
            <a:chOff x="996168" y="2924646"/>
            <a:chExt cx="19108420" cy="8331200"/>
          </a:xfrm>
        </p:grpSpPr>
        <p:sp>
          <p:nvSpPr>
            <p:cNvPr id="3" name="object 3"/>
            <p:cNvSpPr/>
            <p:nvPr/>
          </p:nvSpPr>
          <p:spPr>
            <a:xfrm>
              <a:off x="996168" y="4839800"/>
              <a:ext cx="19108420" cy="5018405"/>
            </a:xfrm>
            <a:custGeom>
              <a:avLst/>
              <a:gdLst/>
              <a:ahLst/>
              <a:cxnLst/>
              <a:rect l="l" t="t" r="r" b="b"/>
              <a:pathLst>
                <a:path w="19108420" h="5018405">
                  <a:moveTo>
                    <a:pt x="19107931" y="0"/>
                  </a:moveTo>
                  <a:lnTo>
                    <a:pt x="0" y="0"/>
                  </a:lnTo>
                  <a:lnTo>
                    <a:pt x="0" y="5018004"/>
                  </a:lnTo>
                  <a:lnTo>
                    <a:pt x="19107931" y="5018004"/>
                  </a:lnTo>
                  <a:lnTo>
                    <a:pt x="19107931" y="0"/>
                  </a:lnTo>
                  <a:close/>
                </a:path>
              </a:pathLst>
            </a:custGeom>
            <a:solidFill>
              <a:srgbClr val="F0E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1453" y="8045159"/>
              <a:ext cx="1082675" cy="3210560"/>
            </a:xfrm>
            <a:custGeom>
              <a:avLst/>
              <a:gdLst/>
              <a:ahLst/>
              <a:cxnLst/>
              <a:rect l="l" t="t" r="r" b="b"/>
              <a:pathLst>
                <a:path w="1082675" h="3210559">
                  <a:moveTo>
                    <a:pt x="0" y="0"/>
                  </a:moveTo>
                  <a:lnTo>
                    <a:pt x="0" y="3210425"/>
                  </a:lnTo>
                  <a:lnTo>
                    <a:pt x="1082511" y="3210425"/>
                  </a:lnTo>
                  <a:lnTo>
                    <a:pt x="1082511" y="686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03964" y="8037645"/>
              <a:ext cx="2185035" cy="3218180"/>
            </a:xfrm>
            <a:custGeom>
              <a:avLst/>
              <a:gdLst/>
              <a:ahLst/>
              <a:cxnLst/>
              <a:rect l="l" t="t" r="r" b="b"/>
              <a:pathLst>
                <a:path w="2185035" h="3218179">
                  <a:moveTo>
                    <a:pt x="1092479" y="0"/>
                  </a:moveTo>
                  <a:lnTo>
                    <a:pt x="0" y="694397"/>
                  </a:lnTo>
                  <a:lnTo>
                    <a:pt x="0" y="3217943"/>
                  </a:lnTo>
                  <a:lnTo>
                    <a:pt x="2184959" y="3217943"/>
                  </a:lnTo>
                  <a:lnTo>
                    <a:pt x="2184959" y="1941312"/>
                  </a:lnTo>
                  <a:lnTo>
                    <a:pt x="1092479" y="2608737"/>
                  </a:lnTo>
                  <a:lnTo>
                    <a:pt x="1092479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96446" y="7397193"/>
              <a:ext cx="2131695" cy="1932305"/>
            </a:xfrm>
            <a:custGeom>
              <a:avLst/>
              <a:gdLst/>
              <a:ahLst/>
              <a:cxnLst/>
              <a:rect l="l" t="t" r="r" b="b"/>
              <a:pathLst>
                <a:path w="2131695" h="1932304">
                  <a:moveTo>
                    <a:pt x="1052659" y="0"/>
                  </a:moveTo>
                  <a:lnTo>
                    <a:pt x="0" y="640451"/>
                  </a:lnTo>
                  <a:lnTo>
                    <a:pt x="0" y="1932024"/>
                  </a:lnTo>
                  <a:lnTo>
                    <a:pt x="2131338" y="640451"/>
                  </a:lnTo>
                  <a:lnTo>
                    <a:pt x="1052659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1447" y="7397210"/>
              <a:ext cx="4306570" cy="3249295"/>
            </a:xfrm>
            <a:custGeom>
              <a:avLst/>
              <a:gdLst/>
              <a:ahLst/>
              <a:cxnLst/>
              <a:rect l="l" t="t" r="r" b="b"/>
              <a:pathLst>
                <a:path w="4306570" h="3249295">
                  <a:moveTo>
                    <a:pt x="2174989" y="640435"/>
                  </a:moveTo>
                  <a:lnTo>
                    <a:pt x="1082509" y="0"/>
                  </a:lnTo>
                  <a:lnTo>
                    <a:pt x="0" y="633501"/>
                  </a:lnTo>
                  <a:lnTo>
                    <a:pt x="0" y="647954"/>
                  </a:lnTo>
                  <a:lnTo>
                    <a:pt x="1082509" y="1334833"/>
                  </a:lnTo>
                  <a:lnTo>
                    <a:pt x="2174989" y="640435"/>
                  </a:lnTo>
                  <a:close/>
                </a:path>
                <a:path w="4306570" h="3249295">
                  <a:moveTo>
                    <a:pt x="4306328" y="640448"/>
                  </a:moveTo>
                  <a:lnTo>
                    <a:pt x="2174989" y="1932012"/>
                  </a:lnTo>
                  <a:lnTo>
                    <a:pt x="2174989" y="3249180"/>
                  </a:lnTo>
                  <a:lnTo>
                    <a:pt x="4306328" y="1959800"/>
                  </a:lnTo>
                  <a:lnTo>
                    <a:pt x="4306328" y="640448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88924" y="9356993"/>
              <a:ext cx="2111375" cy="1289685"/>
            </a:xfrm>
            <a:custGeom>
              <a:avLst/>
              <a:gdLst/>
              <a:ahLst/>
              <a:cxnLst/>
              <a:rect l="l" t="t" r="r" b="b"/>
              <a:pathLst>
                <a:path w="2111375" h="1289684">
                  <a:moveTo>
                    <a:pt x="1038858" y="0"/>
                  </a:moveTo>
                  <a:lnTo>
                    <a:pt x="0" y="628117"/>
                  </a:lnTo>
                  <a:lnTo>
                    <a:pt x="1055611" y="1289384"/>
                  </a:lnTo>
                  <a:lnTo>
                    <a:pt x="2111234" y="621970"/>
                  </a:lnTo>
                  <a:lnTo>
                    <a:pt x="1038858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44535" y="9978962"/>
              <a:ext cx="1056005" cy="1276985"/>
            </a:xfrm>
            <a:custGeom>
              <a:avLst/>
              <a:gdLst/>
              <a:ahLst/>
              <a:cxnLst/>
              <a:rect l="l" t="t" r="r" b="b"/>
              <a:pathLst>
                <a:path w="1056004" h="1276984">
                  <a:moveTo>
                    <a:pt x="1055611" y="0"/>
                  </a:moveTo>
                  <a:lnTo>
                    <a:pt x="0" y="666639"/>
                  </a:lnTo>
                  <a:lnTo>
                    <a:pt x="0" y="1276620"/>
                  </a:lnTo>
                  <a:lnTo>
                    <a:pt x="1055611" y="1276620"/>
                  </a:lnTo>
                  <a:lnTo>
                    <a:pt x="1055611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46311" y="3436626"/>
              <a:ext cx="2998470" cy="7819390"/>
            </a:xfrm>
            <a:custGeom>
              <a:avLst/>
              <a:gdLst/>
              <a:ahLst/>
              <a:cxnLst/>
              <a:rect l="l" t="t" r="r" b="b"/>
              <a:pathLst>
                <a:path w="2998470" h="7819390">
                  <a:moveTo>
                    <a:pt x="881049" y="555104"/>
                  </a:moveTo>
                  <a:lnTo>
                    <a:pt x="0" y="0"/>
                  </a:lnTo>
                  <a:lnTo>
                    <a:pt x="0" y="3154603"/>
                  </a:lnTo>
                  <a:lnTo>
                    <a:pt x="881049" y="3660038"/>
                  </a:lnTo>
                  <a:lnTo>
                    <a:pt x="881049" y="555104"/>
                  </a:lnTo>
                  <a:close/>
                </a:path>
                <a:path w="2998470" h="7819390">
                  <a:moveTo>
                    <a:pt x="2998228" y="7209764"/>
                  </a:moveTo>
                  <a:lnTo>
                    <a:pt x="1942604" y="6548488"/>
                  </a:lnTo>
                  <a:lnTo>
                    <a:pt x="1942604" y="7818971"/>
                  </a:lnTo>
                  <a:lnTo>
                    <a:pt x="2998228" y="7818971"/>
                  </a:lnTo>
                  <a:lnTo>
                    <a:pt x="2998228" y="7209764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27366" y="3436627"/>
              <a:ext cx="880110" cy="3660140"/>
            </a:xfrm>
            <a:custGeom>
              <a:avLst/>
              <a:gdLst/>
              <a:ahLst/>
              <a:cxnLst/>
              <a:rect l="l" t="t" r="r" b="b"/>
              <a:pathLst>
                <a:path w="880110" h="3660140">
                  <a:moveTo>
                    <a:pt x="879533" y="0"/>
                  </a:moveTo>
                  <a:lnTo>
                    <a:pt x="0" y="555103"/>
                  </a:lnTo>
                  <a:lnTo>
                    <a:pt x="0" y="3660035"/>
                  </a:lnTo>
                  <a:lnTo>
                    <a:pt x="879533" y="3105193"/>
                  </a:lnTo>
                  <a:lnTo>
                    <a:pt x="879533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46314" y="2924646"/>
              <a:ext cx="1760855" cy="1067435"/>
            </a:xfrm>
            <a:custGeom>
              <a:avLst/>
              <a:gdLst/>
              <a:ahLst/>
              <a:cxnLst/>
              <a:rect l="l" t="t" r="r" b="b"/>
              <a:pathLst>
                <a:path w="1760854" h="1067435">
                  <a:moveTo>
                    <a:pt x="881051" y="0"/>
                  </a:moveTo>
                  <a:lnTo>
                    <a:pt x="0" y="511984"/>
                  </a:lnTo>
                  <a:lnTo>
                    <a:pt x="881051" y="1067087"/>
                  </a:lnTo>
                  <a:lnTo>
                    <a:pt x="1760585" y="511984"/>
                  </a:lnTo>
                  <a:lnTo>
                    <a:pt x="881051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087371" y="3447780"/>
            <a:ext cx="7556892" cy="1385441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/>
          <a:p>
            <a:pPr marL="7701" marR="3081">
              <a:lnSpc>
                <a:spcPts val="4954"/>
              </a:lnSpc>
              <a:spcBef>
                <a:spcPts val="803"/>
              </a:spcBef>
            </a:pPr>
            <a:r>
              <a:rPr sz="4400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Structure</a:t>
            </a:r>
            <a:r>
              <a:rPr sz="4400" b="1" spc="-324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lang="en-GB" sz="4400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creates clarity and focus</a:t>
            </a:r>
            <a:endParaRPr sz="44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5844046C-0564-1074-CB20-74382DE90C44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4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AB541C8E-EF8A-295C-2AE0-1BA39366D602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Structure</a:t>
            </a: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63660993-4065-D147-174C-4114CAA0B49C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6B996837-F10E-6E9F-7D38-7A25B3BD5470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1629B90-1723-5B58-C503-2F7014CD8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2510" y="3885463"/>
            <a:ext cx="3901440" cy="2443292"/>
          </a:xfrm>
          <a:prstGeom prst="rect">
            <a:avLst/>
          </a:prstGeom>
        </p:spPr>
        <p:txBody>
          <a:bodyPr vert="horz" wrap="square" lIns="0" tIns="41587" rIns="0" bIns="0" rtlCol="0">
            <a:spAutoFit/>
          </a:bodyPr>
          <a:lstStyle/>
          <a:p>
            <a:pPr marL="30035">
              <a:spcBef>
                <a:spcPts val="327"/>
              </a:spcBef>
            </a:pPr>
            <a:r>
              <a:rPr sz="28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Hire </a:t>
            </a:r>
            <a:r>
              <a:rPr lang="en-GB" sz="28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for long-term success</a:t>
            </a:r>
            <a:endParaRPr sz="2800" dirty="0">
              <a:latin typeface="Diploma Plus Jakarta ExtraBold"/>
              <a:cs typeface="Diploma Plus Jakarta ExtraBold"/>
            </a:endParaRPr>
          </a:p>
          <a:p>
            <a:pPr marL="222567" indent="-214866">
              <a:buChar char="•"/>
              <a:tabLst>
                <a:tab pos="222567" algn="l"/>
              </a:tabLst>
            </a:pPr>
            <a:r>
              <a:rPr sz="2001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Curiosity</a:t>
            </a:r>
            <a:endParaRPr sz="2001" dirty="0">
              <a:latin typeface="Diploma Plus Jakarta Medium"/>
              <a:cs typeface="Diploma Plus Jakarta Medium"/>
            </a:endParaRPr>
          </a:p>
          <a:p>
            <a:pPr marL="222567" indent="-214866">
              <a:buChar char="•"/>
              <a:tabLst>
                <a:tab pos="222567" algn="l"/>
              </a:tabLst>
            </a:pPr>
            <a:r>
              <a:rPr sz="2001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Learning agility</a:t>
            </a:r>
            <a:endParaRPr sz="2001" dirty="0">
              <a:latin typeface="Diploma Plus Jakarta Medium"/>
              <a:cs typeface="Diploma Plus Jakarta Medium"/>
            </a:endParaRPr>
          </a:p>
          <a:p>
            <a:pPr marL="222567" indent="-214866">
              <a:buChar char="•"/>
              <a:tabLst>
                <a:tab pos="222567" algn="l"/>
              </a:tabLst>
            </a:pPr>
            <a:r>
              <a:rPr sz="2001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Brilliant storytelling</a:t>
            </a:r>
            <a:endParaRPr sz="2001" dirty="0">
              <a:latin typeface="Diploma Plus Jakarta Medium"/>
              <a:cs typeface="Diploma Plus Jakarta Medium"/>
            </a:endParaRPr>
          </a:p>
          <a:p>
            <a:pPr marL="222567" indent="-214866">
              <a:buChar char="•"/>
              <a:tabLst>
                <a:tab pos="222567" algn="l"/>
              </a:tabLst>
            </a:pPr>
            <a:r>
              <a:rPr lang="en-GB" sz="2001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Will to win</a:t>
            </a:r>
          </a:p>
          <a:p>
            <a:pPr marL="7701">
              <a:tabLst>
                <a:tab pos="222567" algn="l"/>
              </a:tabLst>
            </a:pPr>
            <a:endParaRPr lang="en-GB" sz="2001" dirty="0">
              <a:solidFill>
                <a:srgbClr val="6A0DD4"/>
              </a:solidFill>
              <a:latin typeface="Diploma Plus Jakarta Medium"/>
              <a:cs typeface="Diploma Plus Jakarta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11068" y="4047689"/>
            <a:ext cx="4542732" cy="2135387"/>
          </a:xfrm>
          <a:prstGeom prst="rect">
            <a:avLst/>
          </a:prstGeom>
        </p:spPr>
        <p:txBody>
          <a:bodyPr vert="horz" wrap="square" lIns="0" tIns="41587" rIns="0" bIns="0" rtlCol="0">
            <a:spAutoFit/>
          </a:bodyPr>
          <a:lstStyle/>
          <a:p>
            <a:pPr marL="7701">
              <a:spcBef>
                <a:spcPts val="327"/>
              </a:spcBef>
            </a:pPr>
            <a:r>
              <a:rPr sz="28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Develop</a:t>
            </a:r>
            <a:r>
              <a:rPr lang="en-GB" sz="28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for long-term returns </a:t>
            </a:r>
          </a:p>
          <a:p>
            <a:pPr marL="222567" indent="-214866">
              <a:buChar char="•"/>
              <a:tabLst>
                <a:tab pos="222567" algn="l"/>
              </a:tabLst>
            </a:pPr>
            <a:r>
              <a:rPr lang="en-GB" sz="2001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Coach</a:t>
            </a:r>
          </a:p>
          <a:p>
            <a:pPr marL="222567" indent="-214866">
              <a:buChar char="•"/>
              <a:tabLst>
                <a:tab pos="222567" algn="l"/>
              </a:tabLst>
            </a:pPr>
            <a:r>
              <a:rPr sz="2001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Invest in training</a:t>
            </a:r>
            <a:endParaRPr lang="en-GB" sz="2001" dirty="0">
              <a:solidFill>
                <a:srgbClr val="6A0DD4"/>
              </a:solidFill>
              <a:latin typeface="Diploma Plus Jakarta Medium"/>
              <a:cs typeface="Diploma Plus Jakarta Medium"/>
            </a:endParaRPr>
          </a:p>
          <a:p>
            <a:pPr marL="222567" indent="-214866">
              <a:buChar char="•"/>
              <a:tabLst>
                <a:tab pos="222567" algn="l"/>
              </a:tabLst>
            </a:pPr>
            <a:r>
              <a:rPr lang="en-GB" sz="2001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Tough decisions</a:t>
            </a:r>
          </a:p>
          <a:p>
            <a:pPr marL="7701">
              <a:tabLst>
                <a:tab pos="222567" algn="l"/>
              </a:tabLst>
            </a:pPr>
            <a:endParaRPr sz="2001" dirty="0">
              <a:latin typeface="Diploma Plus Jakarta Medium"/>
              <a:cs typeface="Diploma Plus Jakarta Medium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94032" y="1833784"/>
            <a:ext cx="2964997" cy="1949967"/>
            <a:chOff x="2792879" y="3635181"/>
            <a:chExt cx="4889500" cy="3215640"/>
          </a:xfrm>
        </p:grpSpPr>
        <p:sp>
          <p:nvSpPr>
            <p:cNvPr id="9" name="object 9"/>
            <p:cNvSpPr/>
            <p:nvPr/>
          </p:nvSpPr>
          <p:spPr>
            <a:xfrm>
              <a:off x="2797283" y="3635181"/>
              <a:ext cx="1508760" cy="739140"/>
            </a:xfrm>
            <a:custGeom>
              <a:avLst/>
              <a:gdLst/>
              <a:ahLst/>
              <a:cxnLst/>
              <a:rect l="l" t="t" r="r" b="b"/>
              <a:pathLst>
                <a:path w="1508760" h="739139">
                  <a:moveTo>
                    <a:pt x="762845" y="0"/>
                  </a:moveTo>
                  <a:lnTo>
                    <a:pt x="0" y="379412"/>
                  </a:lnTo>
                  <a:lnTo>
                    <a:pt x="756479" y="739066"/>
                  </a:lnTo>
                  <a:lnTo>
                    <a:pt x="1508540" y="375894"/>
                  </a:lnTo>
                  <a:lnTo>
                    <a:pt x="762845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92879" y="4010924"/>
              <a:ext cx="770890" cy="1292225"/>
            </a:xfrm>
            <a:custGeom>
              <a:avLst/>
              <a:gdLst/>
              <a:ahLst/>
              <a:cxnLst/>
              <a:rect l="l" t="t" r="r" b="b"/>
              <a:pathLst>
                <a:path w="770889" h="1292225">
                  <a:moveTo>
                    <a:pt x="4010" y="0"/>
                  </a:moveTo>
                  <a:lnTo>
                    <a:pt x="0" y="908286"/>
                  </a:lnTo>
                  <a:lnTo>
                    <a:pt x="766772" y="1291730"/>
                  </a:lnTo>
                  <a:lnTo>
                    <a:pt x="770740" y="36452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57507" y="4009873"/>
              <a:ext cx="755015" cy="1292860"/>
            </a:xfrm>
            <a:custGeom>
              <a:avLst/>
              <a:gdLst/>
              <a:ahLst/>
              <a:cxnLst/>
              <a:rect l="l" t="t" r="r" b="b"/>
              <a:pathLst>
                <a:path w="755014" h="1292860">
                  <a:moveTo>
                    <a:pt x="752060" y="0"/>
                  </a:moveTo>
                  <a:lnTo>
                    <a:pt x="0" y="363172"/>
                  </a:lnTo>
                  <a:lnTo>
                    <a:pt x="0" y="1292777"/>
                  </a:lnTo>
                  <a:lnTo>
                    <a:pt x="754458" y="934432"/>
                  </a:lnTo>
                  <a:lnTo>
                    <a:pt x="75206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42563" y="4158738"/>
              <a:ext cx="1508760" cy="739140"/>
            </a:xfrm>
            <a:custGeom>
              <a:avLst/>
              <a:gdLst/>
              <a:ahLst/>
              <a:cxnLst/>
              <a:rect l="l" t="t" r="r" b="b"/>
              <a:pathLst>
                <a:path w="1508760" h="739139">
                  <a:moveTo>
                    <a:pt x="762845" y="0"/>
                  </a:moveTo>
                  <a:lnTo>
                    <a:pt x="0" y="379412"/>
                  </a:lnTo>
                  <a:lnTo>
                    <a:pt x="756479" y="739066"/>
                  </a:lnTo>
                  <a:lnTo>
                    <a:pt x="1508540" y="375894"/>
                  </a:lnTo>
                  <a:lnTo>
                    <a:pt x="76284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38160" y="4534480"/>
              <a:ext cx="770890" cy="1292225"/>
            </a:xfrm>
            <a:custGeom>
              <a:avLst/>
              <a:gdLst/>
              <a:ahLst/>
              <a:cxnLst/>
              <a:rect l="l" t="t" r="r" b="b"/>
              <a:pathLst>
                <a:path w="770889" h="1292225">
                  <a:moveTo>
                    <a:pt x="4010" y="0"/>
                  </a:moveTo>
                  <a:lnTo>
                    <a:pt x="0" y="908286"/>
                  </a:lnTo>
                  <a:lnTo>
                    <a:pt x="766772" y="1291730"/>
                  </a:lnTo>
                  <a:lnTo>
                    <a:pt x="770740" y="36452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02788" y="4533430"/>
              <a:ext cx="755015" cy="1292860"/>
            </a:xfrm>
            <a:custGeom>
              <a:avLst/>
              <a:gdLst/>
              <a:ahLst/>
              <a:cxnLst/>
              <a:rect l="l" t="t" r="r" b="b"/>
              <a:pathLst>
                <a:path w="755014" h="1292860">
                  <a:moveTo>
                    <a:pt x="752060" y="0"/>
                  </a:moveTo>
                  <a:lnTo>
                    <a:pt x="0" y="363172"/>
                  </a:lnTo>
                  <a:lnTo>
                    <a:pt x="0" y="1292777"/>
                  </a:lnTo>
                  <a:lnTo>
                    <a:pt x="754458" y="934432"/>
                  </a:lnTo>
                  <a:lnTo>
                    <a:pt x="75206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71484" y="4634684"/>
              <a:ext cx="1508760" cy="739140"/>
            </a:xfrm>
            <a:custGeom>
              <a:avLst/>
              <a:gdLst/>
              <a:ahLst/>
              <a:cxnLst/>
              <a:rect l="l" t="t" r="r" b="b"/>
              <a:pathLst>
                <a:path w="1508759" h="739139">
                  <a:moveTo>
                    <a:pt x="762845" y="0"/>
                  </a:moveTo>
                  <a:lnTo>
                    <a:pt x="0" y="379412"/>
                  </a:lnTo>
                  <a:lnTo>
                    <a:pt x="756479" y="739066"/>
                  </a:lnTo>
                  <a:lnTo>
                    <a:pt x="1508540" y="375894"/>
                  </a:lnTo>
                  <a:lnTo>
                    <a:pt x="76284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067081" y="5010426"/>
              <a:ext cx="770890" cy="1292225"/>
            </a:xfrm>
            <a:custGeom>
              <a:avLst/>
              <a:gdLst/>
              <a:ahLst/>
              <a:cxnLst/>
              <a:rect l="l" t="t" r="r" b="b"/>
              <a:pathLst>
                <a:path w="770889" h="1292225">
                  <a:moveTo>
                    <a:pt x="4010" y="0"/>
                  </a:moveTo>
                  <a:lnTo>
                    <a:pt x="0" y="908286"/>
                  </a:lnTo>
                  <a:lnTo>
                    <a:pt x="766772" y="1291730"/>
                  </a:lnTo>
                  <a:lnTo>
                    <a:pt x="770740" y="36452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831708" y="5009376"/>
              <a:ext cx="755015" cy="1292860"/>
            </a:xfrm>
            <a:custGeom>
              <a:avLst/>
              <a:gdLst/>
              <a:ahLst/>
              <a:cxnLst/>
              <a:rect l="l" t="t" r="r" b="b"/>
              <a:pathLst>
                <a:path w="755015" h="1292860">
                  <a:moveTo>
                    <a:pt x="752060" y="0"/>
                  </a:moveTo>
                  <a:lnTo>
                    <a:pt x="0" y="363172"/>
                  </a:lnTo>
                  <a:lnTo>
                    <a:pt x="0" y="1292777"/>
                  </a:lnTo>
                  <a:lnTo>
                    <a:pt x="754458" y="934432"/>
                  </a:lnTo>
                  <a:lnTo>
                    <a:pt x="75206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67681" y="5183281"/>
              <a:ext cx="1508760" cy="739140"/>
            </a:xfrm>
            <a:custGeom>
              <a:avLst/>
              <a:gdLst/>
              <a:ahLst/>
              <a:cxnLst/>
              <a:rect l="l" t="t" r="r" b="b"/>
              <a:pathLst>
                <a:path w="1508759" h="739139">
                  <a:moveTo>
                    <a:pt x="762845" y="0"/>
                  </a:moveTo>
                  <a:lnTo>
                    <a:pt x="0" y="379412"/>
                  </a:lnTo>
                  <a:lnTo>
                    <a:pt x="756479" y="739066"/>
                  </a:lnTo>
                  <a:lnTo>
                    <a:pt x="1508540" y="375894"/>
                  </a:lnTo>
                  <a:lnTo>
                    <a:pt x="76284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63278" y="5559023"/>
              <a:ext cx="770890" cy="1292225"/>
            </a:xfrm>
            <a:custGeom>
              <a:avLst/>
              <a:gdLst/>
              <a:ahLst/>
              <a:cxnLst/>
              <a:rect l="l" t="t" r="r" b="b"/>
              <a:pathLst>
                <a:path w="770890" h="1292225">
                  <a:moveTo>
                    <a:pt x="4010" y="0"/>
                  </a:moveTo>
                  <a:lnTo>
                    <a:pt x="0" y="908286"/>
                  </a:lnTo>
                  <a:lnTo>
                    <a:pt x="766772" y="1291730"/>
                  </a:lnTo>
                  <a:lnTo>
                    <a:pt x="770740" y="36452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27906" y="5557973"/>
              <a:ext cx="755015" cy="1292860"/>
            </a:xfrm>
            <a:custGeom>
              <a:avLst/>
              <a:gdLst/>
              <a:ahLst/>
              <a:cxnLst/>
              <a:rect l="l" t="t" r="r" b="b"/>
              <a:pathLst>
                <a:path w="755015" h="1292859">
                  <a:moveTo>
                    <a:pt x="752060" y="0"/>
                  </a:moveTo>
                  <a:lnTo>
                    <a:pt x="0" y="363172"/>
                  </a:lnTo>
                  <a:lnTo>
                    <a:pt x="0" y="1292777"/>
                  </a:lnTo>
                  <a:lnTo>
                    <a:pt x="754458" y="934432"/>
                  </a:lnTo>
                  <a:lnTo>
                    <a:pt x="75206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251681" y="1386861"/>
            <a:ext cx="1606104" cy="2651555"/>
            <a:chOff x="11957853" y="2898172"/>
            <a:chExt cx="2648585" cy="4372610"/>
          </a:xfrm>
        </p:grpSpPr>
        <p:sp>
          <p:nvSpPr>
            <p:cNvPr id="22" name="object 22"/>
            <p:cNvSpPr/>
            <p:nvPr/>
          </p:nvSpPr>
          <p:spPr>
            <a:xfrm>
              <a:off x="11962256" y="2898172"/>
              <a:ext cx="1508760" cy="739140"/>
            </a:xfrm>
            <a:custGeom>
              <a:avLst/>
              <a:gdLst/>
              <a:ahLst/>
              <a:cxnLst/>
              <a:rect l="l" t="t" r="r" b="b"/>
              <a:pathLst>
                <a:path w="1508759" h="739139">
                  <a:moveTo>
                    <a:pt x="762845" y="0"/>
                  </a:moveTo>
                  <a:lnTo>
                    <a:pt x="0" y="379412"/>
                  </a:lnTo>
                  <a:lnTo>
                    <a:pt x="756479" y="739066"/>
                  </a:lnTo>
                  <a:lnTo>
                    <a:pt x="1508540" y="375894"/>
                  </a:lnTo>
                  <a:lnTo>
                    <a:pt x="76284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957853" y="3273914"/>
              <a:ext cx="770890" cy="3466465"/>
            </a:xfrm>
            <a:custGeom>
              <a:avLst/>
              <a:gdLst/>
              <a:ahLst/>
              <a:cxnLst/>
              <a:rect l="l" t="t" r="r" b="b"/>
              <a:pathLst>
                <a:path w="770890" h="3466465">
                  <a:moveTo>
                    <a:pt x="4010" y="0"/>
                  </a:moveTo>
                  <a:lnTo>
                    <a:pt x="0" y="3082796"/>
                  </a:lnTo>
                  <a:lnTo>
                    <a:pt x="766772" y="3466229"/>
                  </a:lnTo>
                  <a:lnTo>
                    <a:pt x="770740" y="36452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722480" y="3272864"/>
              <a:ext cx="755015" cy="3467735"/>
            </a:xfrm>
            <a:custGeom>
              <a:avLst/>
              <a:gdLst/>
              <a:ahLst/>
              <a:cxnLst/>
              <a:rect l="l" t="t" r="r" b="b"/>
              <a:pathLst>
                <a:path w="755015" h="3467734">
                  <a:moveTo>
                    <a:pt x="752060" y="0"/>
                  </a:moveTo>
                  <a:lnTo>
                    <a:pt x="0" y="363172"/>
                  </a:lnTo>
                  <a:lnTo>
                    <a:pt x="0" y="3467276"/>
                  </a:lnTo>
                  <a:lnTo>
                    <a:pt x="754458" y="3108931"/>
                  </a:lnTo>
                  <a:lnTo>
                    <a:pt x="75206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091177" y="3374118"/>
              <a:ext cx="1508760" cy="739140"/>
            </a:xfrm>
            <a:custGeom>
              <a:avLst/>
              <a:gdLst/>
              <a:ahLst/>
              <a:cxnLst/>
              <a:rect l="l" t="t" r="r" b="b"/>
              <a:pathLst>
                <a:path w="1508759" h="739139">
                  <a:moveTo>
                    <a:pt x="762845" y="0"/>
                  </a:moveTo>
                  <a:lnTo>
                    <a:pt x="0" y="379412"/>
                  </a:lnTo>
                  <a:lnTo>
                    <a:pt x="756479" y="739066"/>
                  </a:lnTo>
                  <a:lnTo>
                    <a:pt x="1508540" y="375894"/>
                  </a:lnTo>
                  <a:lnTo>
                    <a:pt x="76284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086773" y="3749860"/>
              <a:ext cx="770890" cy="3521075"/>
            </a:xfrm>
            <a:custGeom>
              <a:avLst/>
              <a:gdLst/>
              <a:ahLst/>
              <a:cxnLst/>
              <a:rect l="l" t="t" r="r" b="b"/>
              <a:pathLst>
                <a:path w="770890" h="3521075">
                  <a:moveTo>
                    <a:pt x="4010" y="0"/>
                  </a:moveTo>
                  <a:lnTo>
                    <a:pt x="0" y="3137339"/>
                  </a:lnTo>
                  <a:lnTo>
                    <a:pt x="766772" y="3520782"/>
                  </a:lnTo>
                  <a:lnTo>
                    <a:pt x="770740" y="36452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851400" y="3748810"/>
              <a:ext cx="755015" cy="3522345"/>
            </a:xfrm>
            <a:custGeom>
              <a:avLst/>
              <a:gdLst/>
              <a:ahLst/>
              <a:cxnLst/>
              <a:rect l="l" t="t" r="r" b="b"/>
              <a:pathLst>
                <a:path w="755015" h="3522345">
                  <a:moveTo>
                    <a:pt x="752060" y="0"/>
                  </a:moveTo>
                  <a:lnTo>
                    <a:pt x="0" y="363172"/>
                  </a:lnTo>
                  <a:lnTo>
                    <a:pt x="0" y="3521829"/>
                  </a:lnTo>
                  <a:lnTo>
                    <a:pt x="754458" y="3163484"/>
                  </a:lnTo>
                  <a:lnTo>
                    <a:pt x="75206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3">
            <a:extLst>
              <a:ext uri="{FF2B5EF4-FFF2-40B4-BE49-F238E27FC236}">
                <a16:creationId xmlns:a16="http://schemas.microsoft.com/office/drawing/2014/main" id="{3DE9824C-EAA5-881D-EA17-67AF91D3FD62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5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A8214BCA-9FCC-715D-19D9-E50E926CC431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Capability</a:t>
            </a: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A1D19802-FA8F-B1E4-8519-3863018719F0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75DAEACB-F738-DE09-C346-CFE3D4F1BD4D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2E87757B-21B6-D622-9F2B-70B43D8488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F278DF7-4558-B42F-B698-4F5063EBB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20C75-25F1-40FF-12A1-11E2B129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59E4E47-EDFE-65D3-2667-1BE2000E9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5562" y="2062292"/>
            <a:ext cx="2284308" cy="231594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A2566F0-BD65-40DF-EE87-983F1F8DB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0395" y="1729921"/>
            <a:ext cx="2448828" cy="3005668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41959EB0-19E1-42D7-8068-16B84A895556}"/>
              </a:ext>
            </a:extLst>
          </p:cNvPr>
          <p:cNvSpPr txBox="1"/>
          <p:nvPr/>
        </p:nvSpPr>
        <p:spPr>
          <a:xfrm>
            <a:off x="1953779" y="4898553"/>
            <a:ext cx="3901440" cy="1565615"/>
          </a:xfrm>
          <a:prstGeom prst="rect">
            <a:avLst/>
          </a:prstGeom>
        </p:spPr>
        <p:txBody>
          <a:bodyPr vert="horz" wrap="square" lIns="0" tIns="41587" rIns="0" bIns="0" rtlCol="0">
            <a:spAutoFit/>
          </a:bodyPr>
          <a:lstStyle/>
          <a:p>
            <a:pPr marL="30035">
              <a:lnSpc>
                <a:spcPct val="90000"/>
              </a:lnSpc>
            </a:pPr>
            <a:r>
              <a:rPr lang="en-GB" sz="24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Farming</a:t>
            </a:r>
            <a:endParaRPr sz="2800" dirty="0">
              <a:latin typeface="Diploma Plus Jakarta ExtraBold"/>
              <a:cs typeface="Diploma Plus Jakarta ExtraBold"/>
            </a:endParaRPr>
          </a:p>
          <a:p>
            <a:pPr marL="222567" indent="-214866">
              <a:lnSpc>
                <a:spcPct val="90000"/>
              </a:lnSpc>
              <a:buChar char="•"/>
              <a:tabLst>
                <a:tab pos="222567" algn="l"/>
              </a:tabLst>
            </a:pPr>
            <a:r>
              <a:rPr lang="en-GB" sz="2200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Reactive</a:t>
            </a:r>
          </a:p>
          <a:p>
            <a:pPr marL="222567" indent="-214866">
              <a:lnSpc>
                <a:spcPct val="90000"/>
              </a:lnSpc>
              <a:buChar char="•"/>
              <a:tabLst>
                <a:tab pos="222567" algn="l"/>
              </a:tabLst>
            </a:pPr>
            <a:r>
              <a:rPr lang="en-GB" sz="2200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Servicing</a:t>
            </a:r>
          </a:p>
          <a:p>
            <a:pPr marL="222567" indent="-214866">
              <a:lnSpc>
                <a:spcPct val="90000"/>
              </a:lnSpc>
              <a:buChar char="•"/>
              <a:tabLst>
                <a:tab pos="222567" algn="l"/>
              </a:tabLst>
            </a:pPr>
            <a:r>
              <a:rPr lang="en-GB" sz="2200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Maintaining</a:t>
            </a:r>
          </a:p>
          <a:p>
            <a:pPr marL="7701">
              <a:lnSpc>
                <a:spcPct val="90000"/>
              </a:lnSpc>
              <a:tabLst>
                <a:tab pos="222567" algn="l"/>
              </a:tabLst>
            </a:pPr>
            <a:endParaRPr lang="en-GB" sz="2001" dirty="0">
              <a:solidFill>
                <a:srgbClr val="6A0DD4"/>
              </a:solidFill>
              <a:latin typeface="Diploma Plus Jakarta Medium"/>
              <a:cs typeface="Diploma Plus Jakarta Medium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5F18F531-9A65-E35E-9153-524C979EBF1C}"/>
              </a:ext>
            </a:extLst>
          </p:cNvPr>
          <p:cNvSpPr txBox="1"/>
          <p:nvPr/>
        </p:nvSpPr>
        <p:spPr>
          <a:xfrm>
            <a:off x="7093371" y="4898553"/>
            <a:ext cx="4542732" cy="1565615"/>
          </a:xfrm>
          <a:prstGeom prst="rect">
            <a:avLst/>
          </a:prstGeom>
        </p:spPr>
        <p:txBody>
          <a:bodyPr vert="horz" wrap="square" lIns="0" tIns="41587" rIns="0" bIns="0" rtlCol="0">
            <a:spAutoFit/>
          </a:bodyPr>
          <a:lstStyle/>
          <a:p>
            <a:pPr marL="7701">
              <a:lnSpc>
                <a:spcPct val="90000"/>
              </a:lnSpc>
            </a:pPr>
            <a:r>
              <a:rPr lang="en-GB" sz="24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Hunting</a:t>
            </a:r>
            <a:endParaRPr lang="en-GB" sz="2800" b="1" dirty="0">
              <a:solidFill>
                <a:srgbClr val="6A0DD4"/>
              </a:solidFill>
              <a:latin typeface="Diploma Plus Jakarta ExtraBold"/>
              <a:cs typeface="Diploma Plus Jakarta ExtraBold"/>
            </a:endParaRPr>
          </a:p>
          <a:p>
            <a:pPr marL="222567" indent="-214866">
              <a:lnSpc>
                <a:spcPct val="90000"/>
              </a:lnSpc>
              <a:buChar char="•"/>
              <a:tabLst>
                <a:tab pos="222567" algn="l"/>
              </a:tabLst>
            </a:pPr>
            <a:r>
              <a:rPr lang="en-GB" sz="2200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Proactive</a:t>
            </a:r>
          </a:p>
          <a:p>
            <a:pPr marL="222567" indent="-214866">
              <a:lnSpc>
                <a:spcPct val="90000"/>
              </a:lnSpc>
              <a:buChar char="•"/>
              <a:tabLst>
                <a:tab pos="222567" algn="l"/>
              </a:tabLst>
            </a:pPr>
            <a:r>
              <a:rPr lang="en-GB" sz="2200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Playing in ‘offence’</a:t>
            </a:r>
          </a:p>
          <a:p>
            <a:pPr marL="222567" indent="-214866">
              <a:lnSpc>
                <a:spcPct val="90000"/>
              </a:lnSpc>
              <a:buChar char="•"/>
              <a:tabLst>
                <a:tab pos="222567" algn="l"/>
              </a:tabLst>
            </a:pPr>
            <a:r>
              <a:rPr lang="en-GB" sz="2200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Tracking and closing business</a:t>
            </a:r>
          </a:p>
          <a:p>
            <a:pPr marL="7701">
              <a:lnSpc>
                <a:spcPct val="90000"/>
              </a:lnSpc>
              <a:tabLst>
                <a:tab pos="222567" algn="l"/>
              </a:tabLst>
            </a:pPr>
            <a:endParaRPr sz="2001" dirty="0">
              <a:latin typeface="Diploma Plus Jakarta Medium"/>
              <a:cs typeface="Diploma Plus Jakarta Medium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79C32758-A3B1-75A7-19CF-54E1B9C295A4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5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76F7AB98-62B1-1F45-957F-248B27442ECE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Capability</a:t>
            </a:r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7D178C8F-EAD0-6ED9-4BD4-5E9B4501C1F6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964E4723-12C1-B1A2-CB13-327A7FC783BD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218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18549-9631-0A4E-8531-6EEC1ADD2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lane on the runway&#10;&#10;AI-generated content may be incorrect.">
            <a:extLst>
              <a:ext uri="{FF2B5EF4-FFF2-40B4-BE49-F238E27FC236}">
                <a16:creationId xmlns:a16="http://schemas.microsoft.com/office/drawing/2014/main" id="{D0772646-29A5-E151-5670-075971D8F8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873" r="20389" b="873"/>
          <a:stretch/>
        </p:blipFill>
        <p:spPr>
          <a:xfrm>
            <a:off x="4049713" y="0"/>
            <a:ext cx="8142287" cy="6858000"/>
          </a:xfrm>
        </p:spPr>
      </p:pic>
      <p:sp>
        <p:nvSpPr>
          <p:cNvPr id="7" name="object 13">
            <a:extLst>
              <a:ext uri="{FF2B5EF4-FFF2-40B4-BE49-F238E27FC236}">
                <a16:creationId xmlns:a16="http://schemas.microsoft.com/office/drawing/2014/main" id="{75AB58A8-690C-C736-E509-A656479B4B88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chemeClr val="bg1"/>
                </a:solidFill>
                <a:latin typeface="Diploma Plus Jakarta ExtraBold"/>
                <a:cs typeface="Diploma Plus Jakarta ExtraBold"/>
              </a:rPr>
              <a:t>5</a:t>
            </a:r>
            <a:endParaRPr sz="6000" dirty="0">
              <a:solidFill>
                <a:schemeClr val="bg1"/>
              </a:solidFill>
              <a:latin typeface="Diploma Plus Jakarta ExtraBold"/>
              <a:cs typeface="Diploma Plus Jakarta ExtraBold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B271BD7-F4EA-736C-BAFB-90E60DE195E9}"/>
              </a:ext>
            </a:extLst>
          </p:cNvPr>
          <p:cNvSpPr txBox="1"/>
          <p:nvPr/>
        </p:nvSpPr>
        <p:spPr>
          <a:xfrm>
            <a:off x="6010058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dirty="0">
              <a:latin typeface="Diploma Plus Jakarta ExtraBold"/>
              <a:cs typeface="Diploma Plus Jakarta ExtraBold"/>
            </a:endParaRPr>
          </a:p>
        </p:txBody>
      </p:sp>
      <p:sp>
        <p:nvSpPr>
          <p:cNvPr id="19" name="object 79">
            <a:extLst>
              <a:ext uri="{FF2B5EF4-FFF2-40B4-BE49-F238E27FC236}">
                <a16:creationId xmlns:a16="http://schemas.microsoft.com/office/drawing/2014/main" id="{35BB35A6-C7F3-CA6E-B9A7-4762DC057C04}"/>
              </a:ext>
            </a:extLst>
          </p:cNvPr>
          <p:cNvSpPr txBox="1"/>
          <p:nvPr/>
        </p:nvSpPr>
        <p:spPr>
          <a:xfrm>
            <a:off x="809898" y="4860642"/>
            <a:ext cx="4032068" cy="146209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n-GB" sz="30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Bill Way</a:t>
            </a:r>
          </a:p>
          <a:p>
            <a:pPr marL="7701">
              <a:spcBef>
                <a:spcPts val="67"/>
              </a:spcBef>
            </a:pPr>
            <a:r>
              <a:rPr lang="en-GB" sz="3000" dirty="0">
                <a:solidFill>
                  <a:srgbClr val="6A0DD4"/>
                </a:solidFill>
                <a:latin typeface="+mn-lt"/>
                <a:cs typeface="Diploma Plus Jakarta ExtraBold"/>
              </a:rPr>
              <a:t>CEO</a:t>
            </a:r>
          </a:p>
          <a:p>
            <a:pPr marL="7701">
              <a:spcBef>
                <a:spcPts val="67"/>
              </a:spcBef>
            </a:pPr>
            <a:r>
              <a:rPr lang="en-GB" sz="3000" dirty="0">
                <a:solidFill>
                  <a:srgbClr val="6A0DD4"/>
                </a:solidFill>
                <a:latin typeface="+mn-lt"/>
                <a:cs typeface="Diploma Plus Jakarta ExtraBold"/>
              </a:rPr>
              <a:t>Peerless Aerospace</a:t>
            </a:r>
            <a:endParaRPr sz="3000" dirty="0">
              <a:latin typeface="+mn-lt"/>
              <a:cs typeface="Diploma Plus Jakarta ExtraBold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44B0503E-B821-20CA-6D08-59AA83F7B742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Capability</a:t>
            </a: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D39A1512-09F9-8694-CDBC-1B9BC6F8BBE4}"/>
              </a:ext>
            </a:extLst>
          </p:cNvPr>
          <p:cNvSpPr txBox="1"/>
          <p:nvPr/>
        </p:nvSpPr>
        <p:spPr>
          <a:xfrm>
            <a:off x="7840035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1365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505" y="2934860"/>
            <a:ext cx="11587363" cy="3043165"/>
          </a:xfrm>
          <a:custGeom>
            <a:avLst/>
            <a:gdLst/>
            <a:ahLst/>
            <a:cxnLst/>
            <a:rect l="l" t="t" r="r" b="b"/>
            <a:pathLst>
              <a:path w="19108420" h="5018405">
                <a:moveTo>
                  <a:pt x="19107931" y="0"/>
                </a:moveTo>
                <a:lnTo>
                  <a:pt x="0" y="0"/>
                </a:lnTo>
                <a:lnTo>
                  <a:pt x="0" y="5018004"/>
                </a:lnTo>
                <a:lnTo>
                  <a:pt x="19107931" y="5018004"/>
                </a:lnTo>
                <a:lnTo>
                  <a:pt x="19107931" y="0"/>
                </a:lnTo>
                <a:close/>
              </a:path>
            </a:pathLst>
          </a:custGeom>
          <a:solidFill>
            <a:srgbClr val="F0E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1729" y="1101119"/>
            <a:ext cx="658845" cy="190992"/>
          </a:xfrm>
          <a:custGeom>
            <a:avLst/>
            <a:gdLst/>
            <a:ahLst/>
            <a:cxnLst/>
            <a:rect l="l" t="t" r="r" b="b"/>
            <a:pathLst>
              <a:path w="1086484" h="314960">
                <a:moveTo>
                  <a:pt x="1086490" y="0"/>
                </a:moveTo>
                <a:lnTo>
                  <a:pt x="314932" y="0"/>
                </a:lnTo>
                <a:lnTo>
                  <a:pt x="0" y="314922"/>
                </a:lnTo>
                <a:lnTo>
                  <a:pt x="771557" y="314922"/>
                </a:lnTo>
                <a:lnTo>
                  <a:pt x="1086490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59603" y="1569947"/>
            <a:ext cx="1126314" cy="190992"/>
          </a:xfrm>
          <a:custGeom>
            <a:avLst/>
            <a:gdLst/>
            <a:ahLst/>
            <a:cxnLst/>
            <a:rect l="l" t="t" r="r" b="b"/>
            <a:pathLst>
              <a:path w="1857375" h="314960">
                <a:moveTo>
                  <a:pt x="1857262" y="0"/>
                </a:moveTo>
                <a:lnTo>
                  <a:pt x="314922" y="0"/>
                </a:lnTo>
                <a:lnTo>
                  <a:pt x="0" y="314922"/>
                </a:lnTo>
                <a:lnTo>
                  <a:pt x="1542340" y="314922"/>
                </a:lnTo>
                <a:lnTo>
                  <a:pt x="1857262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94882" y="2037827"/>
            <a:ext cx="658845" cy="190992"/>
          </a:xfrm>
          <a:custGeom>
            <a:avLst/>
            <a:gdLst/>
            <a:ahLst/>
            <a:cxnLst/>
            <a:rect l="l" t="t" r="r" b="b"/>
            <a:pathLst>
              <a:path w="1086484" h="314960">
                <a:moveTo>
                  <a:pt x="1086490" y="0"/>
                </a:moveTo>
                <a:lnTo>
                  <a:pt x="314922" y="0"/>
                </a:lnTo>
                <a:lnTo>
                  <a:pt x="0" y="314922"/>
                </a:lnTo>
                <a:lnTo>
                  <a:pt x="771568" y="314922"/>
                </a:lnTo>
                <a:lnTo>
                  <a:pt x="1086490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55973" y="1569950"/>
            <a:ext cx="1127084" cy="190992"/>
          </a:xfrm>
          <a:custGeom>
            <a:avLst/>
            <a:gdLst/>
            <a:ahLst/>
            <a:cxnLst/>
            <a:rect l="l" t="t" r="r" b="b"/>
            <a:pathLst>
              <a:path w="1858644" h="314960">
                <a:moveTo>
                  <a:pt x="1858058" y="0"/>
                </a:moveTo>
                <a:lnTo>
                  <a:pt x="315644" y="0"/>
                </a:lnTo>
                <a:lnTo>
                  <a:pt x="0" y="314922"/>
                </a:lnTo>
                <a:lnTo>
                  <a:pt x="1543136" y="314922"/>
                </a:lnTo>
                <a:lnTo>
                  <a:pt x="1858058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86663" y="2037827"/>
            <a:ext cx="658845" cy="190992"/>
          </a:xfrm>
          <a:custGeom>
            <a:avLst/>
            <a:gdLst/>
            <a:ahLst/>
            <a:cxnLst/>
            <a:rect l="l" t="t" r="r" b="b"/>
            <a:pathLst>
              <a:path w="1086484" h="314960">
                <a:moveTo>
                  <a:pt x="1086490" y="0"/>
                </a:moveTo>
                <a:lnTo>
                  <a:pt x="314922" y="0"/>
                </a:lnTo>
                <a:lnTo>
                  <a:pt x="0" y="314922"/>
                </a:lnTo>
                <a:lnTo>
                  <a:pt x="771568" y="314922"/>
                </a:lnTo>
                <a:lnTo>
                  <a:pt x="1086490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54540" y="3441456"/>
            <a:ext cx="1127854" cy="190992"/>
          </a:xfrm>
          <a:custGeom>
            <a:avLst/>
            <a:gdLst/>
            <a:ahLst/>
            <a:cxnLst/>
            <a:rect l="l" t="t" r="r" b="b"/>
            <a:pathLst>
              <a:path w="1859915" h="314960">
                <a:moveTo>
                  <a:pt x="1859629" y="0"/>
                </a:moveTo>
                <a:lnTo>
                  <a:pt x="314922" y="0"/>
                </a:lnTo>
                <a:lnTo>
                  <a:pt x="0" y="314922"/>
                </a:lnTo>
                <a:lnTo>
                  <a:pt x="1545094" y="314524"/>
                </a:lnTo>
                <a:lnTo>
                  <a:pt x="1859629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9603" y="3441459"/>
            <a:ext cx="1126314" cy="190992"/>
          </a:xfrm>
          <a:custGeom>
            <a:avLst/>
            <a:gdLst/>
            <a:ahLst/>
            <a:cxnLst/>
            <a:rect l="l" t="t" r="r" b="b"/>
            <a:pathLst>
              <a:path w="1857375" h="314960">
                <a:moveTo>
                  <a:pt x="1857262" y="0"/>
                </a:moveTo>
                <a:lnTo>
                  <a:pt x="314922" y="0"/>
                </a:lnTo>
                <a:lnTo>
                  <a:pt x="0" y="314922"/>
                </a:lnTo>
                <a:lnTo>
                  <a:pt x="1542340" y="314922"/>
                </a:lnTo>
                <a:lnTo>
                  <a:pt x="1857262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94882" y="3910290"/>
            <a:ext cx="658845" cy="190992"/>
          </a:xfrm>
          <a:custGeom>
            <a:avLst/>
            <a:gdLst/>
            <a:ahLst/>
            <a:cxnLst/>
            <a:rect l="l" t="t" r="r" b="b"/>
            <a:pathLst>
              <a:path w="1086484" h="314959">
                <a:moveTo>
                  <a:pt x="1086490" y="0"/>
                </a:moveTo>
                <a:lnTo>
                  <a:pt x="314922" y="0"/>
                </a:lnTo>
                <a:lnTo>
                  <a:pt x="0" y="314922"/>
                </a:lnTo>
                <a:lnTo>
                  <a:pt x="771568" y="314922"/>
                </a:lnTo>
                <a:lnTo>
                  <a:pt x="1086490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9603" y="5313920"/>
            <a:ext cx="1126314" cy="190992"/>
          </a:xfrm>
          <a:custGeom>
            <a:avLst/>
            <a:gdLst/>
            <a:ahLst/>
            <a:cxnLst/>
            <a:rect l="l" t="t" r="r" b="b"/>
            <a:pathLst>
              <a:path w="1857375" h="314959">
                <a:moveTo>
                  <a:pt x="1857262" y="0"/>
                </a:moveTo>
                <a:lnTo>
                  <a:pt x="314922" y="0"/>
                </a:lnTo>
                <a:lnTo>
                  <a:pt x="0" y="314922"/>
                </a:lnTo>
                <a:lnTo>
                  <a:pt x="1542340" y="314922"/>
                </a:lnTo>
                <a:lnTo>
                  <a:pt x="1857262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54541" y="5313920"/>
            <a:ext cx="1128239" cy="190992"/>
          </a:xfrm>
          <a:custGeom>
            <a:avLst/>
            <a:gdLst/>
            <a:ahLst/>
            <a:cxnLst/>
            <a:rect l="l" t="t" r="r" b="b"/>
            <a:pathLst>
              <a:path w="1860550" h="314959">
                <a:moveTo>
                  <a:pt x="1860425" y="0"/>
                </a:moveTo>
                <a:lnTo>
                  <a:pt x="314922" y="0"/>
                </a:lnTo>
                <a:lnTo>
                  <a:pt x="0" y="314922"/>
                </a:lnTo>
                <a:lnTo>
                  <a:pt x="1545492" y="314922"/>
                </a:lnTo>
                <a:lnTo>
                  <a:pt x="1860425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86663" y="4846042"/>
            <a:ext cx="658845" cy="190992"/>
          </a:xfrm>
          <a:custGeom>
            <a:avLst/>
            <a:gdLst/>
            <a:ahLst/>
            <a:cxnLst/>
            <a:rect l="l" t="t" r="r" b="b"/>
            <a:pathLst>
              <a:path w="1086484" h="314959">
                <a:moveTo>
                  <a:pt x="1086490" y="0"/>
                </a:moveTo>
                <a:lnTo>
                  <a:pt x="314932" y="0"/>
                </a:lnTo>
                <a:lnTo>
                  <a:pt x="0" y="314922"/>
                </a:lnTo>
                <a:lnTo>
                  <a:pt x="771557" y="314922"/>
                </a:lnTo>
                <a:lnTo>
                  <a:pt x="1086490" y="0"/>
                </a:lnTo>
                <a:close/>
              </a:path>
            </a:pathLst>
          </a:custGeom>
          <a:solidFill>
            <a:srgbClr val="9655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59606" y="1101116"/>
            <a:ext cx="190992" cy="660001"/>
          </a:xfrm>
          <a:custGeom>
            <a:avLst/>
            <a:gdLst/>
            <a:ahLst/>
            <a:cxnLst/>
            <a:rect l="l" t="t" r="r" b="b"/>
            <a:pathLst>
              <a:path w="314959" h="1088389">
                <a:moveTo>
                  <a:pt x="314922" y="0"/>
                </a:moveTo>
                <a:lnTo>
                  <a:pt x="0" y="314922"/>
                </a:lnTo>
                <a:lnTo>
                  <a:pt x="0" y="1088061"/>
                </a:lnTo>
                <a:lnTo>
                  <a:pt x="314922" y="773128"/>
                </a:lnTo>
                <a:lnTo>
                  <a:pt x="31492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94876" y="1569945"/>
            <a:ext cx="190992" cy="658845"/>
          </a:xfrm>
          <a:custGeom>
            <a:avLst/>
            <a:gdLst/>
            <a:ahLst/>
            <a:cxnLst/>
            <a:rect l="l" t="t" r="r" b="b"/>
            <a:pathLst>
              <a:path w="314959" h="1086485">
                <a:moveTo>
                  <a:pt x="314932" y="0"/>
                </a:moveTo>
                <a:lnTo>
                  <a:pt x="0" y="314922"/>
                </a:lnTo>
                <a:lnTo>
                  <a:pt x="0" y="1086490"/>
                </a:lnTo>
                <a:lnTo>
                  <a:pt x="314932" y="771568"/>
                </a:lnTo>
                <a:lnTo>
                  <a:pt x="31493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62755" y="2037825"/>
            <a:ext cx="190992" cy="658845"/>
          </a:xfrm>
          <a:custGeom>
            <a:avLst/>
            <a:gdLst/>
            <a:ahLst/>
            <a:cxnLst/>
            <a:rect l="l" t="t" r="r" b="b"/>
            <a:pathLst>
              <a:path w="314959" h="1086485">
                <a:moveTo>
                  <a:pt x="314932" y="0"/>
                </a:moveTo>
                <a:lnTo>
                  <a:pt x="0" y="314922"/>
                </a:lnTo>
                <a:lnTo>
                  <a:pt x="0" y="1086490"/>
                </a:lnTo>
                <a:lnTo>
                  <a:pt x="314932" y="771568"/>
                </a:lnTo>
                <a:lnTo>
                  <a:pt x="31493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59603" y="2037827"/>
            <a:ext cx="190992" cy="1594937"/>
          </a:xfrm>
          <a:custGeom>
            <a:avLst/>
            <a:gdLst/>
            <a:ahLst/>
            <a:cxnLst/>
            <a:rect l="l" t="t" r="r" b="b"/>
            <a:pathLst>
              <a:path w="314959" h="2630170">
                <a:moveTo>
                  <a:pt x="314922" y="0"/>
                </a:moveTo>
                <a:lnTo>
                  <a:pt x="0" y="314922"/>
                </a:lnTo>
                <a:lnTo>
                  <a:pt x="0" y="2629616"/>
                </a:lnTo>
                <a:lnTo>
                  <a:pt x="314922" y="2314693"/>
                </a:lnTo>
                <a:lnTo>
                  <a:pt x="31492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94881" y="3441458"/>
            <a:ext cx="190992" cy="660001"/>
          </a:xfrm>
          <a:custGeom>
            <a:avLst/>
            <a:gdLst/>
            <a:ahLst/>
            <a:cxnLst/>
            <a:rect l="l" t="t" r="r" b="b"/>
            <a:pathLst>
              <a:path w="314959" h="1088390">
                <a:moveTo>
                  <a:pt x="314922" y="0"/>
                </a:moveTo>
                <a:lnTo>
                  <a:pt x="0" y="314922"/>
                </a:lnTo>
                <a:lnTo>
                  <a:pt x="0" y="1088061"/>
                </a:lnTo>
                <a:lnTo>
                  <a:pt x="314922" y="773138"/>
                </a:lnTo>
                <a:lnTo>
                  <a:pt x="31492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62755" y="3910287"/>
            <a:ext cx="190992" cy="1594937"/>
          </a:xfrm>
          <a:custGeom>
            <a:avLst/>
            <a:gdLst/>
            <a:ahLst/>
            <a:cxnLst/>
            <a:rect l="l" t="t" r="r" b="b"/>
            <a:pathLst>
              <a:path w="314959" h="2630170">
                <a:moveTo>
                  <a:pt x="314932" y="0"/>
                </a:moveTo>
                <a:lnTo>
                  <a:pt x="0" y="314922"/>
                </a:lnTo>
                <a:lnTo>
                  <a:pt x="0" y="2629616"/>
                </a:lnTo>
                <a:lnTo>
                  <a:pt x="314932" y="2314693"/>
                </a:lnTo>
                <a:lnTo>
                  <a:pt x="31493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094881" y="5313918"/>
            <a:ext cx="190992" cy="658845"/>
          </a:xfrm>
          <a:custGeom>
            <a:avLst/>
            <a:gdLst/>
            <a:ahLst/>
            <a:cxnLst/>
            <a:rect l="l" t="t" r="r" b="b"/>
            <a:pathLst>
              <a:path w="314959" h="1086484">
                <a:moveTo>
                  <a:pt x="314922" y="0"/>
                </a:moveTo>
                <a:lnTo>
                  <a:pt x="0" y="314922"/>
                </a:lnTo>
                <a:lnTo>
                  <a:pt x="0" y="1086490"/>
                </a:lnTo>
                <a:lnTo>
                  <a:pt x="314922" y="771568"/>
                </a:lnTo>
                <a:lnTo>
                  <a:pt x="31492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59126" y="5781796"/>
            <a:ext cx="190992" cy="660001"/>
          </a:xfrm>
          <a:custGeom>
            <a:avLst/>
            <a:gdLst/>
            <a:ahLst/>
            <a:cxnLst/>
            <a:rect l="l" t="t" r="r" b="b"/>
            <a:pathLst>
              <a:path w="314959" h="1088390">
                <a:moveTo>
                  <a:pt x="314922" y="0"/>
                </a:moveTo>
                <a:lnTo>
                  <a:pt x="0" y="314922"/>
                </a:lnTo>
                <a:lnTo>
                  <a:pt x="0" y="1088061"/>
                </a:lnTo>
                <a:lnTo>
                  <a:pt x="314922" y="773138"/>
                </a:lnTo>
                <a:lnTo>
                  <a:pt x="31492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59603" y="3910287"/>
            <a:ext cx="190992" cy="1594937"/>
          </a:xfrm>
          <a:custGeom>
            <a:avLst/>
            <a:gdLst/>
            <a:ahLst/>
            <a:cxnLst/>
            <a:rect l="l" t="t" r="r" b="b"/>
            <a:pathLst>
              <a:path w="314959" h="2630170">
                <a:moveTo>
                  <a:pt x="314922" y="0"/>
                </a:moveTo>
                <a:lnTo>
                  <a:pt x="0" y="314922"/>
                </a:lnTo>
                <a:lnTo>
                  <a:pt x="0" y="2629616"/>
                </a:lnTo>
                <a:lnTo>
                  <a:pt x="314922" y="2314693"/>
                </a:lnTo>
                <a:lnTo>
                  <a:pt x="31492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54540" y="4846040"/>
            <a:ext cx="190992" cy="658845"/>
          </a:xfrm>
          <a:custGeom>
            <a:avLst/>
            <a:gdLst/>
            <a:ahLst/>
            <a:cxnLst/>
            <a:rect l="l" t="t" r="r" b="b"/>
            <a:pathLst>
              <a:path w="314959" h="1086484">
                <a:moveTo>
                  <a:pt x="314922" y="0"/>
                </a:moveTo>
                <a:lnTo>
                  <a:pt x="0" y="314922"/>
                </a:lnTo>
                <a:lnTo>
                  <a:pt x="0" y="1086490"/>
                </a:lnTo>
                <a:lnTo>
                  <a:pt x="314922" y="771568"/>
                </a:lnTo>
                <a:lnTo>
                  <a:pt x="31492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54540" y="2037824"/>
            <a:ext cx="190992" cy="1594937"/>
          </a:xfrm>
          <a:custGeom>
            <a:avLst/>
            <a:gdLst/>
            <a:ahLst/>
            <a:cxnLst/>
            <a:rect l="l" t="t" r="r" b="b"/>
            <a:pathLst>
              <a:path w="314959" h="2630170">
                <a:moveTo>
                  <a:pt x="314922" y="0"/>
                </a:moveTo>
                <a:lnTo>
                  <a:pt x="0" y="314922"/>
                </a:lnTo>
                <a:lnTo>
                  <a:pt x="0" y="2629616"/>
                </a:lnTo>
                <a:lnTo>
                  <a:pt x="314922" y="2314693"/>
                </a:lnTo>
                <a:lnTo>
                  <a:pt x="314922" y="0"/>
                </a:lnTo>
                <a:close/>
              </a:path>
            </a:pathLst>
          </a:custGeom>
          <a:solidFill>
            <a:srgbClr val="6A0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94872" y="4101265"/>
            <a:ext cx="468239" cy="1403945"/>
          </a:xfrm>
          <a:custGeom>
            <a:avLst/>
            <a:gdLst/>
            <a:ahLst/>
            <a:cxnLst/>
            <a:rect l="l" t="t" r="r" b="b"/>
            <a:pathLst>
              <a:path w="772159" h="2315209">
                <a:moveTo>
                  <a:pt x="771563" y="0"/>
                </a:moveTo>
                <a:lnTo>
                  <a:pt x="0" y="0"/>
                </a:lnTo>
                <a:lnTo>
                  <a:pt x="0" y="771550"/>
                </a:lnTo>
                <a:lnTo>
                  <a:pt x="0" y="1543126"/>
                </a:lnTo>
                <a:lnTo>
                  <a:pt x="0" y="2314689"/>
                </a:lnTo>
                <a:lnTo>
                  <a:pt x="771563" y="2314689"/>
                </a:lnTo>
                <a:lnTo>
                  <a:pt x="771563" y="1543126"/>
                </a:lnTo>
                <a:lnTo>
                  <a:pt x="771563" y="771550"/>
                </a:lnTo>
                <a:lnTo>
                  <a:pt x="771563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094879" y="2228795"/>
            <a:ext cx="468239" cy="468239"/>
          </a:xfrm>
          <a:custGeom>
            <a:avLst/>
            <a:gdLst/>
            <a:ahLst/>
            <a:cxnLst/>
            <a:rect l="l" t="t" r="r" b="b"/>
            <a:pathLst>
              <a:path w="772159" h="772160">
                <a:moveTo>
                  <a:pt x="771557" y="0"/>
                </a:moveTo>
                <a:lnTo>
                  <a:pt x="0" y="0"/>
                </a:lnTo>
                <a:lnTo>
                  <a:pt x="0" y="771568"/>
                </a:lnTo>
                <a:lnTo>
                  <a:pt x="771557" y="771568"/>
                </a:lnTo>
                <a:lnTo>
                  <a:pt x="771557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626999" y="5504885"/>
            <a:ext cx="468239" cy="468239"/>
          </a:xfrm>
          <a:custGeom>
            <a:avLst/>
            <a:gdLst/>
            <a:ahLst/>
            <a:cxnLst/>
            <a:rect l="l" t="t" r="r" b="b"/>
            <a:pathLst>
              <a:path w="772159" h="772159">
                <a:moveTo>
                  <a:pt x="771568" y="0"/>
                </a:moveTo>
                <a:lnTo>
                  <a:pt x="0" y="0"/>
                </a:lnTo>
                <a:lnTo>
                  <a:pt x="0" y="771568"/>
                </a:lnTo>
                <a:lnTo>
                  <a:pt x="771568" y="771568"/>
                </a:lnTo>
                <a:lnTo>
                  <a:pt x="77156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626999" y="3632427"/>
            <a:ext cx="468239" cy="469009"/>
          </a:xfrm>
          <a:custGeom>
            <a:avLst/>
            <a:gdLst/>
            <a:ahLst/>
            <a:cxnLst/>
            <a:rect l="l" t="t" r="r" b="b"/>
            <a:pathLst>
              <a:path w="772159" h="773429">
                <a:moveTo>
                  <a:pt x="771568" y="0"/>
                </a:moveTo>
                <a:lnTo>
                  <a:pt x="0" y="0"/>
                </a:lnTo>
                <a:lnTo>
                  <a:pt x="0" y="773138"/>
                </a:lnTo>
                <a:lnTo>
                  <a:pt x="771568" y="773138"/>
                </a:lnTo>
                <a:lnTo>
                  <a:pt x="77156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26999" y="1760915"/>
            <a:ext cx="468239" cy="468239"/>
          </a:xfrm>
          <a:custGeom>
            <a:avLst/>
            <a:gdLst/>
            <a:ahLst/>
            <a:cxnLst/>
            <a:rect l="l" t="t" r="r" b="b"/>
            <a:pathLst>
              <a:path w="772159" h="772160">
                <a:moveTo>
                  <a:pt x="771568" y="0"/>
                </a:moveTo>
                <a:lnTo>
                  <a:pt x="0" y="0"/>
                </a:lnTo>
                <a:lnTo>
                  <a:pt x="0" y="771568"/>
                </a:lnTo>
                <a:lnTo>
                  <a:pt x="771568" y="771568"/>
                </a:lnTo>
                <a:lnTo>
                  <a:pt x="77156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59126" y="5504885"/>
            <a:ext cx="468239" cy="468239"/>
          </a:xfrm>
          <a:custGeom>
            <a:avLst/>
            <a:gdLst/>
            <a:ahLst/>
            <a:cxnLst/>
            <a:rect l="l" t="t" r="r" b="b"/>
            <a:pathLst>
              <a:path w="772159" h="772159">
                <a:moveTo>
                  <a:pt x="771568" y="0"/>
                </a:moveTo>
                <a:lnTo>
                  <a:pt x="0" y="0"/>
                </a:lnTo>
                <a:lnTo>
                  <a:pt x="0" y="771568"/>
                </a:lnTo>
                <a:lnTo>
                  <a:pt x="771568" y="771568"/>
                </a:lnTo>
                <a:lnTo>
                  <a:pt x="77156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59126" y="3632427"/>
            <a:ext cx="468239" cy="469009"/>
          </a:xfrm>
          <a:custGeom>
            <a:avLst/>
            <a:gdLst/>
            <a:ahLst/>
            <a:cxnLst/>
            <a:rect l="l" t="t" r="r" b="b"/>
            <a:pathLst>
              <a:path w="772159" h="773429">
                <a:moveTo>
                  <a:pt x="771568" y="0"/>
                </a:moveTo>
                <a:lnTo>
                  <a:pt x="0" y="0"/>
                </a:lnTo>
                <a:lnTo>
                  <a:pt x="0" y="773138"/>
                </a:lnTo>
                <a:lnTo>
                  <a:pt x="771568" y="773138"/>
                </a:lnTo>
                <a:lnTo>
                  <a:pt x="77156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222412" y="5504887"/>
            <a:ext cx="936862" cy="936862"/>
          </a:xfrm>
          <a:custGeom>
            <a:avLst/>
            <a:gdLst/>
            <a:ahLst/>
            <a:cxnLst/>
            <a:rect l="l" t="t" r="r" b="b"/>
            <a:pathLst>
              <a:path w="1544955" h="1544954">
                <a:moveTo>
                  <a:pt x="1544701" y="0"/>
                </a:moveTo>
                <a:lnTo>
                  <a:pt x="773137" y="0"/>
                </a:lnTo>
                <a:lnTo>
                  <a:pt x="0" y="0"/>
                </a:lnTo>
                <a:lnTo>
                  <a:pt x="0" y="771575"/>
                </a:lnTo>
                <a:lnTo>
                  <a:pt x="773137" y="771575"/>
                </a:lnTo>
                <a:lnTo>
                  <a:pt x="773137" y="1544713"/>
                </a:lnTo>
                <a:lnTo>
                  <a:pt x="1544701" y="1544713"/>
                </a:lnTo>
                <a:lnTo>
                  <a:pt x="1544701" y="771575"/>
                </a:lnTo>
                <a:lnTo>
                  <a:pt x="1544701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222414" y="3632427"/>
            <a:ext cx="469009" cy="469009"/>
          </a:xfrm>
          <a:custGeom>
            <a:avLst/>
            <a:gdLst/>
            <a:ahLst/>
            <a:cxnLst/>
            <a:rect l="l" t="t" r="r" b="b"/>
            <a:pathLst>
              <a:path w="773430" h="773429">
                <a:moveTo>
                  <a:pt x="773138" y="0"/>
                </a:moveTo>
                <a:lnTo>
                  <a:pt x="0" y="0"/>
                </a:lnTo>
                <a:lnTo>
                  <a:pt x="0" y="773138"/>
                </a:lnTo>
                <a:lnTo>
                  <a:pt x="773138" y="773138"/>
                </a:lnTo>
                <a:lnTo>
                  <a:pt x="77313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754535" y="5504885"/>
            <a:ext cx="468239" cy="468239"/>
          </a:xfrm>
          <a:custGeom>
            <a:avLst/>
            <a:gdLst/>
            <a:ahLst/>
            <a:cxnLst/>
            <a:rect l="l" t="t" r="r" b="b"/>
            <a:pathLst>
              <a:path w="772159" h="772159">
                <a:moveTo>
                  <a:pt x="771568" y="0"/>
                </a:moveTo>
                <a:lnTo>
                  <a:pt x="0" y="0"/>
                </a:lnTo>
                <a:lnTo>
                  <a:pt x="0" y="771568"/>
                </a:lnTo>
                <a:lnTo>
                  <a:pt x="771568" y="771568"/>
                </a:lnTo>
                <a:lnTo>
                  <a:pt x="77156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754535" y="3632427"/>
            <a:ext cx="468239" cy="469009"/>
          </a:xfrm>
          <a:custGeom>
            <a:avLst/>
            <a:gdLst/>
            <a:ahLst/>
            <a:cxnLst/>
            <a:rect l="l" t="t" r="r" b="b"/>
            <a:pathLst>
              <a:path w="772159" h="773429">
                <a:moveTo>
                  <a:pt x="771568" y="0"/>
                </a:moveTo>
                <a:lnTo>
                  <a:pt x="0" y="0"/>
                </a:lnTo>
                <a:lnTo>
                  <a:pt x="0" y="773138"/>
                </a:lnTo>
                <a:lnTo>
                  <a:pt x="771568" y="773138"/>
                </a:lnTo>
                <a:lnTo>
                  <a:pt x="77156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55976" y="1760915"/>
            <a:ext cx="468239" cy="468239"/>
          </a:xfrm>
          <a:custGeom>
            <a:avLst/>
            <a:gdLst/>
            <a:ahLst/>
            <a:cxnLst/>
            <a:rect l="l" t="t" r="r" b="b"/>
            <a:pathLst>
              <a:path w="772159" h="772160">
                <a:moveTo>
                  <a:pt x="771557" y="0"/>
                </a:moveTo>
                <a:lnTo>
                  <a:pt x="0" y="0"/>
                </a:lnTo>
                <a:lnTo>
                  <a:pt x="0" y="771568"/>
                </a:lnTo>
                <a:lnTo>
                  <a:pt x="771557" y="771568"/>
                </a:lnTo>
                <a:lnTo>
                  <a:pt x="771557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86662" y="5037012"/>
            <a:ext cx="468239" cy="468239"/>
          </a:xfrm>
          <a:custGeom>
            <a:avLst/>
            <a:gdLst/>
            <a:ahLst/>
            <a:cxnLst/>
            <a:rect l="l" t="t" r="r" b="b"/>
            <a:pathLst>
              <a:path w="772159" h="772159">
                <a:moveTo>
                  <a:pt x="771568" y="0"/>
                </a:moveTo>
                <a:lnTo>
                  <a:pt x="0" y="0"/>
                </a:lnTo>
                <a:lnTo>
                  <a:pt x="0" y="771568"/>
                </a:lnTo>
                <a:lnTo>
                  <a:pt x="771568" y="771568"/>
                </a:lnTo>
                <a:lnTo>
                  <a:pt x="77156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86658" y="2228796"/>
            <a:ext cx="468239" cy="1403945"/>
          </a:xfrm>
          <a:custGeom>
            <a:avLst/>
            <a:gdLst/>
            <a:ahLst/>
            <a:cxnLst/>
            <a:rect l="l" t="t" r="r" b="b"/>
            <a:pathLst>
              <a:path w="772159" h="2315210">
                <a:moveTo>
                  <a:pt x="771563" y="1543138"/>
                </a:moveTo>
                <a:lnTo>
                  <a:pt x="0" y="1543138"/>
                </a:lnTo>
                <a:lnTo>
                  <a:pt x="0" y="2314702"/>
                </a:lnTo>
                <a:lnTo>
                  <a:pt x="771563" y="2314702"/>
                </a:lnTo>
                <a:lnTo>
                  <a:pt x="771563" y="1543138"/>
                </a:lnTo>
                <a:close/>
              </a:path>
              <a:path w="772159" h="2315210">
                <a:moveTo>
                  <a:pt x="771563" y="0"/>
                </a:moveTo>
                <a:lnTo>
                  <a:pt x="0" y="0"/>
                </a:lnTo>
                <a:lnTo>
                  <a:pt x="0" y="771563"/>
                </a:lnTo>
                <a:lnTo>
                  <a:pt x="0" y="1543126"/>
                </a:lnTo>
                <a:lnTo>
                  <a:pt x="771563" y="1543126"/>
                </a:lnTo>
                <a:lnTo>
                  <a:pt x="771563" y="771575"/>
                </a:lnTo>
                <a:lnTo>
                  <a:pt x="771563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59602" y="1760915"/>
            <a:ext cx="468239" cy="468239"/>
          </a:xfrm>
          <a:custGeom>
            <a:avLst/>
            <a:gdLst/>
            <a:ahLst/>
            <a:cxnLst/>
            <a:rect l="l" t="t" r="r" b="b"/>
            <a:pathLst>
              <a:path w="772159" h="772160">
                <a:moveTo>
                  <a:pt x="771568" y="0"/>
                </a:moveTo>
                <a:lnTo>
                  <a:pt x="0" y="0"/>
                </a:lnTo>
                <a:lnTo>
                  <a:pt x="0" y="771568"/>
                </a:lnTo>
                <a:lnTo>
                  <a:pt x="771568" y="771568"/>
                </a:lnTo>
                <a:lnTo>
                  <a:pt x="771568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223843" y="1292095"/>
            <a:ext cx="936092" cy="4212991"/>
          </a:xfrm>
          <a:custGeom>
            <a:avLst/>
            <a:gdLst/>
            <a:ahLst/>
            <a:cxnLst/>
            <a:rect l="l" t="t" r="r" b="b"/>
            <a:pathLst>
              <a:path w="1543684" h="6947534">
                <a:moveTo>
                  <a:pt x="1543126" y="3859403"/>
                </a:moveTo>
                <a:lnTo>
                  <a:pt x="771575" y="3859403"/>
                </a:lnTo>
                <a:lnTo>
                  <a:pt x="771575" y="4632528"/>
                </a:lnTo>
                <a:lnTo>
                  <a:pt x="771575" y="5404091"/>
                </a:lnTo>
                <a:lnTo>
                  <a:pt x="771575" y="6175654"/>
                </a:lnTo>
                <a:lnTo>
                  <a:pt x="771575" y="6947217"/>
                </a:lnTo>
                <a:lnTo>
                  <a:pt x="1543126" y="6947217"/>
                </a:lnTo>
                <a:lnTo>
                  <a:pt x="1543126" y="6175654"/>
                </a:lnTo>
                <a:lnTo>
                  <a:pt x="1543126" y="5404091"/>
                </a:lnTo>
                <a:lnTo>
                  <a:pt x="1543126" y="4632528"/>
                </a:lnTo>
                <a:lnTo>
                  <a:pt x="1543126" y="3859403"/>
                </a:lnTo>
                <a:close/>
              </a:path>
              <a:path w="1543684" h="6947534">
                <a:moveTo>
                  <a:pt x="1543126" y="0"/>
                </a:moveTo>
                <a:lnTo>
                  <a:pt x="771575" y="0"/>
                </a:lnTo>
                <a:lnTo>
                  <a:pt x="771575" y="773125"/>
                </a:lnTo>
                <a:lnTo>
                  <a:pt x="0" y="773125"/>
                </a:lnTo>
                <a:lnTo>
                  <a:pt x="0" y="1544688"/>
                </a:lnTo>
                <a:lnTo>
                  <a:pt x="771575" y="1544688"/>
                </a:lnTo>
                <a:lnTo>
                  <a:pt x="771575" y="2316264"/>
                </a:lnTo>
                <a:lnTo>
                  <a:pt x="771575" y="3087814"/>
                </a:lnTo>
                <a:lnTo>
                  <a:pt x="771575" y="3859390"/>
                </a:lnTo>
                <a:lnTo>
                  <a:pt x="1543126" y="3859390"/>
                </a:lnTo>
                <a:lnTo>
                  <a:pt x="1543126" y="3087814"/>
                </a:lnTo>
                <a:lnTo>
                  <a:pt x="1543126" y="2316264"/>
                </a:lnTo>
                <a:lnTo>
                  <a:pt x="1543126" y="1544688"/>
                </a:lnTo>
                <a:lnTo>
                  <a:pt x="1543126" y="773125"/>
                </a:lnTo>
                <a:lnTo>
                  <a:pt x="1543126" y="0"/>
                </a:lnTo>
                <a:close/>
              </a:path>
            </a:pathLst>
          </a:custGeom>
          <a:solidFill>
            <a:srgbClr val="4A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987860" y="2828776"/>
            <a:ext cx="6237936" cy="3075901"/>
          </a:xfrm>
          <a:prstGeom prst="rect">
            <a:avLst/>
          </a:prstGeom>
        </p:spPr>
        <p:txBody>
          <a:bodyPr vert="horz" wrap="square" lIns="0" tIns="137853" rIns="0" bIns="0" rtlCol="0">
            <a:spAutoFit/>
          </a:bodyPr>
          <a:lstStyle/>
          <a:p>
            <a:pPr marL="7701" marR="3081">
              <a:lnSpc>
                <a:spcPts val="6901"/>
              </a:lnSpc>
              <a:spcBef>
                <a:spcPts val="1085"/>
              </a:spcBef>
            </a:pPr>
            <a:r>
              <a:rPr lang="en-GB" sz="6000" b="1" spc="-4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Simple</a:t>
            </a:r>
          </a:p>
          <a:p>
            <a:pPr marL="7701" marR="3081">
              <a:lnSpc>
                <a:spcPts val="6901"/>
              </a:lnSpc>
              <a:spcBef>
                <a:spcPts val="1085"/>
              </a:spcBef>
            </a:pPr>
            <a:r>
              <a:rPr lang="en-GB" sz="6000" b="1" spc="-4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Bold</a:t>
            </a:r>
          </a:p>
          <a:p>
            <a:pPr marL="7701" marR="3081">
              <a:lnSpc>
                <a:spcPts val="6901"/>
              </a:lnSpc>
              <a:spcBef>
                <a:spcPts val="1085"/>
              </a:spcBef>
            </a:pPr>
            <a:r>
              <a:rPr lang="en-GB" sz="6000" b="1" spc="-4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Results-driven</a:t>
            </a:r>
          </a:p>
        </p:txBody>
      </p:sp>
      <p:sp>
        <p:nvSpPr>
          <p:cNvPr id="46" name="object 13">
            <a:extLst>
              <a:ext uri="{FF2B5EF4-FFF2-40B4-BE49-F238E27FC236}">
                <a16:creationId xmlns:a16="http://schemas.microsoft.com/office/drawing/2014/main" id="{E814930A-81CC-56A0-ABAD-F45BB81AA2D3}"/>
              </a:ext>
            </a:extLst>
          </p:cNvPr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6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47" name="object 7">
            <a:extLst>
              <a:ext uri="{FF2B5EF4-FFF2-40B4-BE49-F238E27FC236}">
                <a16:creationId xmlns:a16="http://schemas.microsoft.com/office/drawing/2014/main" id="{E8F0DBCA-D0EA-5ED0-6F6D-578AD4543B66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Incentives</a:t>
            </a:r>
          </a:p>
        </p:txBody>
      </p:sp>
      <p:sp>
        <p:nvSpPr>
          <p:cNvPr id="48" name="object 8">
            <a:extLst>
              <a:ext uri="{FF2B5EF4-FFF2-40B4-BE49-F238E27FC236}">
                <a16:creationId xmlns:a16="http://schemas.microsoft.com/office/drawing/2014/main" id="{94CDA56B-07A9-8127-B359-2C098A787071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49" name="object 9">
            <a:extLst>
              <a:ext uri="{FF2B5EF4-FFF2-40B4-BE49-F238E27FC236}">
                <a16:creationId xmlns:a16="http://schemas.microsoft.com/office/drawing/2014/main" id="{7F8049C5-D427-BAD4-E47C-C85678E14841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6F0D0B0-C763-0E2C-5131-AB93FBA208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2412" y="1927366"/>
            <a:ext cx="11219241" cy="4297321"/>
            <a:chOff x="1602874" y="3755309"/>
            <a:chExt cx="18501360" cy="7086600"/>
          </a:xfrm>
        </p:grpSpPr>
        <p:sp>
          <p:nvSpPr>
            <p:cNvPr id="3" name="object 3"/>
            <p:cNvSpPr/>
            <p:nvPr/>
          </p:nvSpPr>
          <p:spPr>
            <a:xfrm>
              <a:off x="1613343" y="3755309"/>
              <a:ext cx="17005300" cy="6115685"/>
            </a:xfrm>
            <a:custGeom>
              <a:avLst/>
              <a:gdLst/>
              <a:ahLst/>
              <a:cxnLst/>
              <a:rect l="l" t="t" r="r" b="b"/>
              <a:pathLst>
                <a:path w="17005300" h="6115684">
                  <a:moveTo>
                    <a:pt x="17005272" y="0"/>
                  </a:moveTo>
                  <a:lnTo>
                    <a:pt x="0" y="0"/>
                  </a:lnTo>
                  <a:lnTo>
                    <a:pt x="0" y="6115154"/>
                  </a:lnTo>
                  <a:lnTo>
                    <a:pt x="17005272" y="6115154"/>
                  </a:lnTo>
                  <a:lnTo>
                    <a:pt x="17005272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2874" y="9872586"/>
              <a:ext cx="18501360" cy="937894"/>
            </a:xfrm>
            <a:custGeom>
              <a:avLst/>
              <a:gdLst/>
              <a:ahLst/>
              <a:cxnLst/>
              <a:rect l="l" t="t" r="r" b="b"/>
              <a:pathLst>
                <a:path w="18501360" h="937895">
                  <a:moveTo>
                    <a:pt x="17005283" y="0"/>
                  </a:moveTo>
                  <a:lnTo>
                    <a:pt x="0" y="0"/>
                  </a:lnTo>
                  <a:lnTo>
                    <a:pt x="1717120" y="937510"/>
                  </a:lnTo>
                  <a:lnTo>
                    <a:pt x="18501227" y="937510"/>
                  </a:lnTo>
                  <a:lnTo>
                    <a:pt x="18501227" y="816750"/>
                  </a:lnTo>
                  <a:lnTo>
                    <a:pt x="17005283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620180" y="3755312"/>
              <a:ext cx="1482725" cy="7086600"/>
            </a:xfrm>
            <a:custGeom>
              <a:avLst/>
              <a:gdLst/>
              <a:ahLst/>
              <a:cxnLst/>
              <a:rect l="l" t="t" r="r" b="b"/>
              <a:pathLst>
                <a:path w="1482725" h="7086600">
                  <a:moveTo>
                    <a:pt x="0" y="0"/>
                  </a:moveTo>
                  <a:lnTo>
                    <a:pt x="0" y="6115154"/>
                  </a:lnTo>
                  <a:lnTo>
                    <a:pt x="1482227" y="7086203"/>
                  </a:lnTo>
                  <a:lnTo>
                    <a:pt x="1482227" y="9710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09893" y="2640180"/>
            <a:ext cx="7308140" cy="2064337"/>
          </a:xfrm>
          <a:prstGeom prst="rect">
            <a:avLst/>
          </a:prstGeom>
        </p:spPr>
        <p:txBody>
          <a:bodyPr vert="horz" wrap="square" lIns="0" tIns="101272" rIns="0" bIns="0" rtlCol="0">
            <a:spAutoFit/>
          </a:bodyPr>
          <a:lstStyle/>
          <a:p>
            <a:pPr marL="7701" marR="4236">
              <a:lnSpc>
                <a:spcPts val="5136"/>
              </a:lnSpc>
              <a:spcBef>
                <a:spcPts val="797"/>
              </a:spcBef>
            </a:pPr>
            <a:r>
              <a:rPr sz="4800" b="1" spc="-3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A</a:t>
            </a:r>
            <a:r>
              <a:rPr sz="4800" b="1" spc="-34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4800" b="1" spc="-3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winning</a:t>
            </a:r>
            <a:r>
              <a:rPr sz="4800" b="1" spc="-293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4800" b="1" spc="-6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sales</a:t>
            </a:r>
            <a:r>
              <a:rPr sz="4800" b="1" spc="-273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4800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culture </a:t>
            </a:r>
            <a:r>
              <a:rPr sz="4800" b="1" spc="-82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across</a:t>
            </a:r>
            <a:r>
              <a:rPr sz="4800" b="1" spc="-267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4800" b="1" spc="-67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your</a:t>
            </a:r>
            <a:r>
              <a:rPr sz="4800" b="1" spc="-26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4800" b="1" spc="-6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organisation </a:t>
            </a:r>
            <a:r>
              <a:rPr sz="48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not</a:t>
            </a:r>
            <a:r>
              <a:rPr sz="4800" b="1" spc="-303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48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just</a:t>
            </a:r>
            <a:r>
              <a:rPr sz="4800" b="1" spc="-297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4800" b="1" spc="-6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your</a:t>
            </a:r>
            <a:r>
              <a:rPr sz="4800" b="1" spc="-29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4800" b="1" spc="-3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sales</a:t>
            </a:r>
            <a:r>
              <a:rPr sz="4800" b="1" spc="-297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4800" b="1" spc="-12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team</a:t>
            </a:r>
            <a:endParaRPr sz="4800" dirty="0">
              <a:latin typeface="Diploma Plus Jakarta ExtraBold"/>
              <a:cs typeface="Diploma Plus Jakarta ExtraBold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097309" y="2883285"/>
            <a:ext cx="1861402" cy="1796711"/>
            <a:chOff x="15001430" y="5331690"/>
            <a:chExt cx="3069590" cy="2962910"/>
          </a:xfrm>
        </p:grpSpPr>
        <p:sp>
          <p:nvSpPr>
            <p:cNvPr id="8" name="object 8"/>
            <p:cNvSpPr/>
            <p:nvPr/>
          </p:nvSpPr>
          <p:spPr>
            <a:xfrm>
              <a:off x="15001418" y="5331694"/>
              <a:ext cx="3069590" cy="2074545"/>
            </a:xfrm>
            <a:custGeom>
              <a:avLst/>
              <a:gdLst/>
              <a:ahLst/>
              <a:cxnLst/>
              <a:rect l="l" t="t" r="r" b="b"/>
              <a:pathLst>
                <a:path w="3069590" h="2074545">
                  <a:moveTo>
                    <a:pt x="512686" y="893025"/>
                  </a:moveTo>
                  <a:lnTo>
                    <a:pt x="0" y="1189329"/>
                  </a:lnTo>
                  <a:lnTo>
                    <a:pt x="512686" y="1502016"/>
                  </a:lnTo>
                  <a:lnTo>
                    <a:pt x="512686" y="893025"/>
                  </a:lnTo>
                  <a:close/>
                </a:path>
                <a:path w="3069590" h="2074545">
                  <a:moveTo>
                    <a:pt x="2050948" y="1779524"/>
                  </a:moveTo>
                  <a:lnTo>
                    <a:pt x="1531429" y="1479550"/>
                  </a:lnTo>
                  <a:lnTo>
                    <a:pt x="1018654" y="1777847"/>
                  </a:lnTo>
                  <a:lnTo>
                    <a:pt x="1533423" y="2074468"/>
                  </a:lnTo>
                  <a:lnTo>
                    <a:pt x="2050948" y="1779524"/>
                  </a:lnTo>
                  <a:close/>
                </a:path>
                <a:path w="3069590" h="2074545">
                  <a:moveTo>
                    <a:pt x="2553436" y="887552"/>
                  </a:moveTo>
                  <a:lnTo>
                    <a:pt x="2048217" y="592607"/>
                  </a:lnTo>
                  <a:lnTo>
                    <a:pt x="2550706" y="296824"/>
                  </a:lnTo>
                  <a:lnTo>
                    <a:pt x="2048217" y="0"/>
                  </a:lnTo>
                  <a:lnTo>
                    <a:pt x="1531429" y="300405"/>
                  </a:lnTo>
                  <a:lnTo>
                    <a:pt x="1018654" y="0"/>
                  </a:lnTo>
                  <a:lnTo>
                    <a:pt x="507961" y="305866"/>
                  </a:lnTo>
                  <a:lnTo>
                    <a:pt x="1010462" y="592607"/>
                  </a:lnTo>
                  <a:lnTo>
                    <a:pt x="512699" y="893025"/>
                  </a:lnTo>
                  <a:lnTo>
                    <a:pt x="1018654" y="1185227"/>
                  </a:lnTo>
                  <a:lnTo>
                    <a:pt x="1531429" y="893025"/>
                  </a:lnTo>
                  <a:lnTo>
                    <a:pt x="2037283" y="1185227"/>
                  </a:lnTo>
                  <a:lnTo>
                    <a:pt x="2553436" y="887552"/>
                  </a:lnTo>
                  <a:close/>
                </a:path>
                <a:path w="3069590" h="2074545">
                  <a:moveTo>
                    <a:pt x="3069590" y="1189329"/>
                  </a:moveTo>
                  <a:lnTo>
                    <a:pt x="2553436" y="887552"/>
                  </a:lnTo>
                  <a:lnTo>
                    <a:pt x="2553436" y="1481607"/>
                  </a:lnTo>
                  <a:lnTo>
                    <a:pt x="3069590" y="1189329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20060" y="5628519"/>
              <a:ext cx="2051050" cy="2665730"/>
            </a:xfrm>
            <a:custGeom>
              <a:avLst/>
              <a:gdLst/>
              <a:ahLst/>
              <a:cxnLst/>
              <a:rect l="l" t="t" r="r" b="b"/>
              <a:pathLst>
                <a:path w="2051050" h="2665729">
                  <a:moveTo>
                    <a:pt x="512787" y="596201"/>
                  </a:moveTo>
                  <a:lnTo>
                    <a:pt x="0" y="888403"/>
                  </a:lnTo>
                  <a:lnTo>
                    <a:pt x="0" y="1481023"/>
                  </a:lnTo>
                  <a:lnTo>
                    <a:pt x="512787" y="1182725"/>
                  </a:lnTo>
                  <a:lnTo>
                    <a:pt x="512787" y="596201"/>
                  </a:lnTo>
                  <a:close/>
                </a:path>
                <a:path w="2051050" h="2665729">
                  <a:moveTo>
                    <a:pt x="514781" y="2371318"/>
                  </a:moveTo>
                  <a:lnTo>
                    <a:pt x="12" y="2064588"/>
                  </a:lnTo>
                  <a:lnTo>
                    <a:pt x="12" y="2663520"/>
                  </a:lnTo>
                  <a:lnTo>
                    <a:pt x="514781" y="2371318"/>
                  </a:lnTo>
                  <a:close/>
                </a:path>
                <a:path w="2051050" h="2665729">
                  <a:moveTo>
                    <a:pt x="1534795" y="0"/>
                  </a:moveTo>
                  <a:lnTo>
                    <a:pt x="1029576" y="295783"/>
                  </a:lnTo>
                  <a:lnTo>
                    <a:pt x="1534795" y="590727"/>
                  </a:lnTo>
                  <a:lnTo>
                    <a:pt x="1534795" y="0"/>
                  </a:lnTo>
                  <a:close/>
                </a:path>
                <a:path w="2051050" h="2665729">
                  <a:moveTo>
                    <a:pt x="2050948" y="892505"/>
                  </a:moveTo>
                  <a:lnTo>
                    <a:pt x="1534795" y="1184770"/>
                  </a:lnTo>
                  <a:lnTo>
                    <a:pt x="1534795" y="590727"/>
                  </a:lnTo>
                  <a:lnTo>
                    <a:pt x="1018641" y="888415"/>
                  </a:lnTo>
                  <a:lnTo>
                    <a:pt x="1029576" y="1483067"/>
                  </a:lnTo>
                  <a:lnTo>
                    <a:pt x="514781" y="1778012"/>
                  </a:lnTo>
                  <a:lnTo>
                    <a:pt x="514781" y="2371306"/>
                  </a:lnTo>
                  <a:lnTo>
                    <a:pt x="1018641" y="2066632"/>
                  </a:lnTo>
                  <a:lnTo>
                    <a:pt x="1018641" y="2665565"/>
                  </a:lnTo>
                  <a:lnTo>
                    <a:pt x="1534795" y="2366099"/>
                  </a:lnTo>
                  <a:lnTo>
                    <a:pt x="1534795" y="1778012"/>
                  </a:lnTo>
                  <a:lnTo>
                    <a:pt x="2050948" y="1481391"/>
                  </a:lnTo>
                  <a:lnTo>
                    <a:pt x="2050948" y="892505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001431" y="5637561"/>
              <a:ext cx="2048510" cy="2654935"/>
            </a:xfrm>
            <a:custGeom>
              <a:avLst/>
              <a:gdLst/>
              <a:ahLst/>
              <a:cxnLst/>
              <a:rect l="l" t="t" r="r" b="b"/>
              <a:pathLst>
                <a:path w="2048509" h="2654934">
                  <a:moveTo>
                    <a:pt x="1010450" y="286740"/>
                  </a:moveTo>
                  <a:lnTo>
                    <a:pt x="507949" y="0"/>
                  </a:lnTo>
                  <a:lnTo>
                    <a:pt x="512686" y="587159"/>
                  </a:lnTo>
                  <a:lnTo>
                    <a:pt x="1010450" y="286740"/>
                  </a:lnTo>
                  <a:close/>
                </a:path>
                <a:path w="2048509" h="2654934">
                  <a:moveTo>
                    <a:pt x="1533423" y="1768970"/>
                  </a:moveTo>
                  <a:lnTo>
                    <a:pt x="1018628" y="1471980"/>
                  </a:lnTo>
                  <a:lnTo>
                    <a:pt x="1018628" y="879360"/>
                  </a:lnTo>
                  <a:lnTo>
                    <a:pt x="512686" y="587159"/>
                  </a:lnTo>
                  <a:lnTo>
                    <a:pt x="512686" y="1196149"/>
                  </a:lnTo>
                  <a:lnTo>
                    <a:pt x="0" y="883462"/>
                  </a:lnTo>
                  <a:lnTo>
                    <a:pt x="0" y="1470304"/>
                  </a:lnTo>
                  <a:lnTo>
                    <a:pt x="507949" y="1766925"/>
                  </a:lnTo>
                  <a:lnTo>
                    <a:pt x="507949" y="2355011"/>
                  </a:lnTo>
                  <a:lnTo>
                    <a:pt x="1018628" y="2654477"/>
                  </a:lnTo>
                  <a:lnTo>
                    <a:pt x="1018628" y="2055545"/>
                  </a:lnTo>
                  <a:lnTo>
                    <a:pt x="1533423" y="2362263"/>
                  </a:lnTo>
                  <a:lnTo>
                    <a:pt x="1533423" y="1768970"/>
                  </a:lnTo>
                  <a:close/>
                </a:path>
                <a:path w="2048509" h="2654934">
                  <a:moveTo>
                    <a:pt x="2037283" y="2057590"/>
                  </a:moveTo>
                  <a:lnTo>
                    <a:pt x="1533423" y="2362263"/>
                  </a:lnTo>
                  <a:lnTo>
                    <a:pt x="2037283" y="2654477"/>
                  </a:lnTo>
                  <a:lnTo>
                    <a:pt x="2037283" y="2057590"/>
                  </a:lnTo>
                  <a:close/>
                </a:path>
                <a:path w="2048509" h="2654934">
                  <a:moveTo>
                    <a:pt x="2048205" y="1471980"/>
                  </a:moveTo>
                  <a:lnTo>
                    <a:pt x="2037283" y="879360"/>
                  </a:lnTo>
                  <a:lnTo>
                    <a:pt x="1531416" y="587159"/>
                  </a:lnTo>
                  <a:lnTo>
                    <a:pt x="1531416" y="1173683"/>
                  </a:lnTo>
                  <a:lnTo>
                    <a:pt x="2048205" y="14719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819151" y="453810"/>
            <a:ext cx="1083547" cy="93305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</a:t>
            </a:r>
            <a:r>
              <a:rPr lang="en-GB" sz="6000" b="1" spc="-5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7</a:t>
            </a:r>
            <a:endParaRPr sz="60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321CDCA5-C916-4C18-E5C3-93A554079610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Culture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4A66F0EC-CF59-F532-9C7F-5F2415C44A39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F99ED5C1-4682-D7CC-5473-4466D660E4A3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23E3D3B-C381-F101-2A75-3BA98AC82A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BB290D1-0B5E-348D-2DE0-C1C5E89C73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FB5C77-ABF9-4916-93FF-BF13271AE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961" y="4231182"/>
            <a:ext cx="2636520" cy="492443"/>
          </a:xfrm>
        </p:spPr>
        <p:txBody>
          <a:bodyPr/>
          <a:lstStyle/>
          <a:p>
            <a:r>
              <a:rPr lang="en-GB" sz="1600" dirty="0"/>
              <a:t>Shayne Christensen</a:t>
            </a:r>
          </a:p>
          <a:p>
            <a:pPr lvl="1"/>
            <a:r>
              <a:rPr lang="en-GB" dirty="0"/>
              <a:t>CEO, Life Sciences ANZ</a:t>
            </a:r>
            <a:endParaRPr lang="en-GB" sz="1600"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5094068" cy="1090481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/>
          <a:p>
            <a:pPr marL="7701" marR="3081">
              <a:lnSpc>
                <a:spcPts val="3881"/>
              </a:lnSpc>
              <a:spcBef>
                <a:spcPts val="703"/>
              </a:spcBef>
            </a:pPr>
            <a:r>
              <a:rPr lang="en-GB" spc="-58" dirty="0"/>
              <a:t>People in Practice</a:t>
            </a:r>
            <a:br>
              <a:rPr lang="en-GB" spc="-58" dirty="0"/>
            </a:br>
            <a:r>
              <a:rPr lang="en-GB" spc="-58" dirty="0"/>
              <a:t>Life Sciences ANZ</a:t>
            </a:r>
            <a:endParaRPr spc="-6" dirty="0"/>
          </a:p>
        </p:txBody>
      </p:sp>
      <p:pic>
        <p:nvPicPr>
          <p:cNvPr id="3" name="Picture Placeholder 28">
            <a:extLst>
              <a:ext uri="{FF2B5EF4-FFF2-40B4-BE49-F238E27FC236}">
                <a16:creationId xmlns:a16="http://schemas.microsoft.com/office/drawing/2014/main" id="{452812FC-22D2-1E4C-795B-6828A2284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r="8985"/>
          <a:stretch/>
        </p:blipFill>
        <p:spPr>
          <a:xfrm>
            <a:off x="844425" y="2205792"/>
            <a:ext cx="1820863" cy="1822450"/>
          </a:xfrm>
          <a:prstGeom prst="ellipse">
            <a:avLst/>
          </a:prstGeom>
          <a:solidFill>
            <a:schemeClr val="bg2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746CB2-2A1A-1756-F045-2EAF8B9B03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48431-F3C3-E044-BA90-D49B58EA5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E51E9-9D48-ACF9-0BD7-CE461E12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13C27B-EBBF-E0A1-C90C-5B2CAB949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927041"/>
              </p:ext>
            </p:extLst>
          </p:nvPr>
        </p:nvGraphicFramePr>
        <p:xfrm>
          <a:off x="594306" y="291307"/>
          <a:ext cx="4533091" cy="277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91">
                  <a:extLst>
                    <a:ext uri="{9D8B030D-6E8A-4147-A177-3AD203B41FA5}">
                      <a16:colId xmlns:a16="http://schemas.microsoft.com/office/drawing/2014/main" val="1600872873"/>
                    </a:ext>
                  </a:extLst>
                </a:gridCol>
              </a:tblGrid>
              <a:tr h="544978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1"/>
                          </a:solidFill>
                          <a:latin typeface="+mj-lt"/>
                        </a:rPr>
                        <a:t>Structure</a:t>
                      </a:r>
                    </a:p>
                  </a:txBody>
                  <a:tcPr anchor="ctr">
                    <a:solidFill>
                      <a:srgbClr val="F9E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316184"/>
                  </a:ext>
                </a:extLst>
              </a:tr>
              <a:tr h="223355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Rebalance old or new build: need for change to spread commercial drive and load</a:t>
                      </a:r>
                    </a:p>
                    <a:p>
                      <a:pPr marL="0" indent="0">
                        <a:buNone/>
                      </a:pPr>
                      <a:endParaRPr lang="en-GB" dirty="0">
                        <a:solidFill>
                          <a:schemeClr val="accent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New build for FY24: alignment with end market customers and suppliers</a:t>
                      </a:r>
                    </a:p>
                  </a:txBody>
                  <a:tcPr marT="180000">
                    <a:solidFill>
                      <a:srgbClr val="F9EE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1432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67B5A00-061A-2556-E0F4-FD5FDE7EC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167990"/>
              </p:ext>
            </p:extLst>
          </p:nvPr>
        </p:nvGraphicFramePr>
        <p:xfrm>
          <a:off x="5399006" y="291307"/>
          <a:ext cx="4533091" cy="277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91">
                  <a:extLst>
                    <a:ext uri="{9D8B030D-6E8A-4147-A177-3AD203B41FA5}">
                      <a16:colId xmlns:a16="http://schemas.microsoft.com/office/drawing/2014/main" val="1600872873"/>
                    </a:ext>
                  </a:extLst>
                </a:gridCol>
              </a:tblGrid>
              <a:tr h="544978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1"/>
                          </a:solidFill>
                          <a:latin typeface="+mj-lt"/>
                        </a:rPr>
                        <a:t>Capability (mindset)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316184"/>
                  </a:ext>
                </a:extLst>
              </a:tr>
              <a:tr h="223355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Activity + technique + confidence</a:t>
                      </a:r>
                    </a:p>
                    <a:p>
                      <a:pPr marL="0" indent="0">
                        <a:buNone/>
                      </a:pPr>
                      <a:endParaRPr lang="en-GB" dirty="0">
                        <a:solidFill>
                          <a:schemeClr val="accent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KPIs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Hiring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Performance improvement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Tools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Monitoring</a:t>
                      </a:r>
                    </a:p>
                  </a:txBody>
                  <a:tcPr marT="180000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1432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1ED537-E30D-3E7C-4A2D-C1E6ED16A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091279"/>
              </p:ext>
            </p:extLst>
          </p:nvPr>
        </p:nvGraphicFramePr>
        <p:xfrm>
          <a:off x="626225" y="3180376"/>
          <a:ext cx="4533091" cy="277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91">
                  <a:extLst>
                    <a:ext uri="{9D8B030D-6E8A-4147-A177-3AD203B41FA5}">
                      <a16:colId xmlns:a16="http://schemas.microsoft.com/office/drawing/2014/main" val="1600872873"/>
                    </a:ext>
                  </a:extLst>
                </a:gridCol>
              </a:tblGrid>
              <a:tr h="544978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1"/>
                          </a:solidFill>
                          <a:latin typeface="+mj-lt"/>
                        </a:rPr>
                        <a:t>Culture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316184"/>
                  </a:ext>
                </a:extLst>
              </a:tr>
              <a:tr h="223355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Sustainable commercial culture through focus on winning and growing: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Meeting cadence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incentives</a:t>
                      </a:r>
                    </a:p>
                  </a:txBody>
                  <a:tcPr marT="180000">
                    <a:solidFill>
                      <a:schemeClr val="accent5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1432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603AB72-60D6-EDDE-0A17-DBF1793A9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798301"/>
              </p:ext>
            </p:extLst>
          </p:nvPr>
        </p:nvGraphicFramePr>
        <p:xfrm>
          <a:off x="5399005" y="3196806"/>
          <a:ext cx="4533091" cy="277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91">
                  <a:extLst>
                    <a:ext uri="{9D8B030D-6E8A-4147-A177-3AD203B41FA5}">
                      <a16:colId xmlns:a16="http://schemas.microsoft.com/office/drawing/2014/main" val="1600872873"/>
                    </a:ext>
                  </a:extLst>
                </a:gridCol>
              </a:tblGrid>
              <a:tr h="544978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bg1"/>
                          </a:solidFill>
                          <a:latin typeface="+mj-lt"/>
                        </a:rPr>
                        <a:t>Leadership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316184"/>
                  </a:ext>
                </a:extLst>
              </a:tr>
              <a:tr h="223355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Willing to learn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Did we do enough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Resilience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Accountability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Competitive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Belief and winning mindset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Challenger and strong negotiator</a:t>
                      </a:r>
                    </a:p>
                  </a:txBody>
                  <a:tcPr marT="180000"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1432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3F1C25-8FCF-578B-FB77-69DBF827C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2305"/>
            <a:ext cx="10842171" cy="7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514BF-A640-B111-2DF3-8DFFD8D79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D195-AFBE-467C-4B34-D7DAC6779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 on culture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73BBEB-BFFE-C225-F8F2-1ED8E40B9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89292AB-6ADE-A417-4BD3-AA0ABBEF9E32}"/>
              </a:ext>
            </a:extLst>
          </p:cNvPr>
          <p:cNvSpPr txBox="1">
            <a:spLocks/>
          </p:cNvSpPr>
          <p:nvPr/>
        </p:nvSpPr>
        <p:spPr>
          <a:xfrm>
            <a:off x="1416041" y="1524815"/>
            <a:ext cx="9839180" cy="3948094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spcBef>
                <a:spcPts val="1179"/>
              </a:spcBef>
            </a:pPr>
            <a:r>
              <a:rPr lang="en-GB" sz="3600" dirty="0">
                <a:latin typeface="+mn-lt"/>
                <a:cs typeface="Diploma Plus Jakarta Medium" pitchFamily="2" charset="0"/>
              </a:rPr>
              <a:t>How do you build a winning culture?</a:t>
            </a:r>
          </a:p>
          <a:p>
            <a:pPr marL="7701" marR="3081">
              <a:spcBef>
                <a:spcPts val="1179"/>
              </a:spcBef>
            </a:pPr>
            <a:endParaRPr lang="en-GB" sz="3600" dirty="0">
              <a:latin typeface="+mn-lt"/>
              <a:cs typeface="Diploma Plus Jakarta Medium" pitchFamily="2" charset="0"/>
            </a:endParaRPr>
          </a:p>
          <a:p>
            <a:pPr marL="7701" marR="3081">
              <a:spcBef>
                <a:spcPts val="1179"/>
              </a:spcBef>
            </a:pPr>
            <a:r>
              <a:rPr lang="en-GB" sz="3600" dirty="0">
                <a:latin typeface="+mn-lt"/>
                <a:cs typeface="Diploma Plus Jakarta Medium" pitchFamily="2" charset="0"/>
              </a:rPr>
              <a:t>What have you seen work &amp; not work?</a:t>
            </a:r>
          </a:p>
          <a:p>
            <a:pPr marL="7701" marR="3081">
              <a:spcBef>
                <a:spcPts val="1179"/>
              </a:spcBef>
            </a:pPr>
            <a:endParaRPr lang="en-GB" sz="3600" dirty="0">
              <a:latin typeface="+mn-lt"/>
              <a:cs typeface="Diploma Plus Jakarta Medium" pitchFamily="2" charset="0"/>
            </a:endParaRPr>
          </a:p>
          <a:p>
            <a:pPr marL="7701" marR="3081">
              <a:spcBef>
                <a:spcPts val="1179"/>
              </a:spcBef>
            </a:pPr>
            <a:r>
              <a:rPr lang="en-GB" sz="3600" dirty="0">
                <a:latin typeface="+mn-lt"/>
                <a:cs typeface="Diploma Plus Jakarta Medium" pitchFamily="2" charset="0"/>
              </a:rPr>
              <a:t>Please consider role of sales culture, leader, structure, capability incentives and other </a:t>
            </a:r>
          </a:p>
        </p:txBody>
      </p:sp>
      <p:grpSp>
        <p:nvGrpSpPr>
          <p:cNvPr id="8" name="object 9">
            <a:extLst>
              <a:ext uri="{FF2B5EF4-FFF2-40B4-BE49-F238E27FC236}">
                <a16:creationId xmlns:a16="http://schemas.microsoft.com/office/drawing/2014/main" id="{DDA80A05-E47B-E963-94FA-37963A4935D0}"/>
              </a:ext>
            </a:extLst>
          </p:cNvPr>
          <p:cNvGrpSpPr/>
          <p:nvPr/>
        </p:nvGrpSpPr>
        <p:grpSpPr>
          <a:xfrm>
            <a:off x="587376" y="1464839"/>
            <a:ext cx="714682" cy="776094"/>
            <a:chOff x="18216706" y="1672530"/>
            <a:chExt cx="1101090" cy="1195705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D9FCDDF2-8091-2C2E-1401-BC6844819DDC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9CB8B147-9B3C-8745-E7AB-213AB012C67E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5227159E-C2AD-23A8-FC6E-D6D23F53203B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9">
            <a:extLst>
              <a:ext uri="{FF2B5EF4-FFF2-40B4-BE49-F238E27FC236}">
                <a16:creationId xmlns:a16="http://schemas.microsoft.com/office/drawing/2014/main" id="{E25C6346-9957-B6FD-FBEB-D7E2018477DA}"/>
              </a:ext>
            </a:extLst>
          </p:cNvPr>
          <p:cNvGrpSpPr/>
          <p:nvPr/>
        </p:nvGrpSpPr>
        <p:grpSpPr>
          <a:xfrm>
            <a:off x="587376" y="2844036"/>
            <a:ext cx="714682" cy="776094"/>
            <a:chOff x="18216706" y="1672530"/>
            <a:chExt cx="1101090" cy="1195705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438CA9E1-850F-8659-2424-3899A387CE67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5FEA68F9-1283-2CB6-9365-FEF3D67AD02E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D2B37985-BF9A-111C-AAF5-CCC147E9377A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9">
            <a:extLst>
              <a:ext uri="{FF2B5EF4-FFF2-40B4-BE49-F238E27FC236}">
                <a16:creationId xmlns:a16="http://schemas.microsoft.com/office/drawing/2014/main" id="{590CC3EF-50F3-BB12-EB6D-6498247AFE92}"/>
              </a:ext>
            </a:extLst>
          </p:cNvPr>
          <p:cNvGrpSpPr/>
          <p:nvPr/>
        </p:nvGrpSpPr>
        <p:grpSpPr>
          <a:xfrm>
            <a:off x="587376" y="4223232"/>
            <a:ext cx="714682" cy="776094"/>
            <a:chOff x="18216706" y="1672530"/>
            <a:chExt cx="1101090" cy="1195705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D1EF9DA9-A485-4035-7123-6D95F123CC29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D98F2ED8-BC1F-9F08-7C6D-91BB9F4E2696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B28CED04-580F-091D-C069-8722C9D387E0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51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CCAB7-521F-DCC0-6357-D2764A980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FAB4CD86-C517-B648-57C0-09C2EDD751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5343525" cy="2067677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en-GB" dirty="0"/>
              <a:t>Workshop on culture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D2EE73C-59A3-E29D-9A84-DBF42FC43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13F04C73-5923-1253-6FAB-BA5472544E16}"/>
              </a:ext>
            </a:extLst>
          </p:cNvPr>
          <p:cNvSpPr txBox="1">
            <a:spLocks/>
          </p:cNvSpPr>
          <p:nvPr/>
        </p:nvSpPr>
        <p:spPr>
          <a:xfrm>
            <a:off x="597976" y="3672610"/>
            <a:ext cx="3901440" cy="1239660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spcBef>
                <a:spcPts val="1179"/>
              </a:spcBef>
            </a:pPr>
            <a:r>
              <a:rPr lang="en-GB" sz="4000" dirty="0">
                <a:latin typeface="Diploma Plus Jakarta Medium" pitchFamily="2" charset="0"/>
                <a:cs typeface="Diploma Plus Jakarta Medium" pitchFamily="2" charset="0"/>
              </a:rPr>
              <a:t>Make your way to 15</a:t>
            </a:r>
            <a:r>
              <a:rPr lang="en-GB" sz="4000" baseline="30000" dirty="0">
                <a:latin typeface="Diploma Plus Jakarta Medium" pitchFamily="2" charset="0"/>
                <a:cs typeface="Diploma Plus Jakarta Medium" pitchFamily="2" charset="0"/>
              </a:rPr>
              <a:t>th</a:t>
            </a:r>
            <a:r>
              <a:rPr lang="en-GB" sz="4000" dirty="0">
                <a:latin typeface="Diploma Plus Jakarta Medium" pitchFamily="2" charset="0"/>
                <a:cs typeface="Diploma Plus Jakarta Medium" pitchFamily="2" charset="0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1240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6465975-3439-39F2-EBD8-E618CD296AFD}"/>
              </a:ext>
            </a:extLst>
          </p:cNvPr>
          <p:cNvGrpSpPr/>
          <p:nvPr/>
        </p:nvGrpSpPr>
        <p:grpSpPr>
          <a:xfrm>
            <a:off x="7476894" y="1022759"/>
            <a:ext cx="4282173" cy="4281783"/>
            <a:chOff x="9129308" y="1360304"/>
            <a:chExt cx="2308303" cy="2308093"/>
          </a:xfrm>
        </p:grpSpPr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00A40D55-45C9-BD4B-4674-5CDBE0ACDB4D}"/>
                </a:ext>
              </a:extLst>
            </p:cNvPr>
            <p:cNvSpPr/>
            <p:nvPr/>
          </p:nvSpPr>
          <p:spPr>
            <a:xfrm>
              <a:off x="9869628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19" h="2585720">
                  <a:moveTo>
                    <a:pt x="2585104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04" y="2585104"/>
                  </a:lnTo>
                  <a:lnTo>
                    <a:pt x="2585104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1CDB9C45-8F56-0A0B-3173-4C7EA9F61508}"/>
                </a:ext>
              </a:extLst>
            </p:cNvPr>
            <p:cNvSpPr/>
            <p:nvPr/>
          </p:nvSpPr>
          <p:spPr>
            <a:xfrm>
              <a:off x="9129308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5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71D5246B-6354-8B68-7E2C-3F148549743B}"/>
                </a:ext>
              </a:extLst>
            </p:cNvPr>
            <p:cNvSpPr/>
            <p:nvPr/>
          </p:nvSpPr>
          <p:spPr>
            <a:xfrm>
              <a:off x="9129308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36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36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ECE751-3F92-EF37-6885-08B98538E09C}"/>
              </a:ext>
            </a:extLst>
          </p:cNvPr>
          <p:cNvGrpSpPr/>
          <p:nvPr/>
        </p:nvGrpSpPr>
        <p:grpSpPr>
          <a:xfrm>
            <a:off x="3963846" y="1022759"/>
            <a:ext cx="4282158" cy="4281783"/>
            <a:chOff x="6189155" y="1360304"/>
            <a:chExt cx="2308295" cy="2308093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E8C07D5B-45CE-0450-3D8F-6BA237B821AD}"/>
                </a:ext>
              </a:extLst>
            </p:cNvPr>
            <p:cNvSpPr/>
            <p:nvPr/>
          </p:nvSpPr>
          <p:spPr>
            <a:xfrm>
              <a:off x="6929467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19" h="2585720">
                  <a:moveTo>
                    <a:pt x="2585125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25" y="2585104"/>
                  </a:lnTo>
                  <a:lnTo>
                    <a:pt x="258512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9BE4C1BD-E1C3-5DA6-89F3-026A47DC3911}"/>
                </a:ext>
              </a:extLst>
            </p:cNvPr>
            <p:cNvSpPr/>
            <p:nvPr/>
          </p:nvSpPr>
          <p:spPr>
            <a:xfrm>
              <a:off x="6189155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4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96F65136-37E5-A121-D836-C0CBEE2792E3}"/>
                </a:ext>
              </a:extLst>
            </p:cNvPr>
            <p:cNvSpPr/>
            <p:nvPr/>
          </p:nvSpPr>
          <p:spPr>
            <a:xfrm>
              <a:off x="6189160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57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57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5C9F26-B4DB-3DBD-1DE3-8732FEF8AACD}"/>
              </a:ext>
            </a:extLst>
          </p:cNvPr>
          <p:cNvGrpSpPr/>
          <p:nvPr/>
        </p:nvGrpSpPr>
        <p:grpSpPr>
          <a:xfrm>
            <a:off x="450792" y="1022759"/>
            <a:ext cx="4282163" cy="4281783"/>
            <a:chOff x="3135366" y="1360304"/>
            <a:chExt cx="2308298" cy="2308093"/>
          </a:xfrm>
        </p:grpSpPr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2783322F-7C69-2126-B798-CD01A160019B}"/>
                </a:ext>
              </a:extLst>
            </p:cNvPr>
            <p:cNvSpPr/>
            <p:nvPr/>
          </p:nvSpPr>
          <p:spPr>
            <a:xfrm>
              <a:off x="3875681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20" h="2585720">
                  <a:moveTo>
                    <a:pt x="2585125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25" y="2585104"/>
                  </a:lnTo>
                  <a:lnTo>
                    <a:pt x="258512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E59D04E5-3FB9-AF47-64C2-3E1F68DE9EF3}"/>
                </a:ext>
              </a:extLst>
            </p:cNvPr>
            <p:cNvSpPr/>
            <p:nvPr/>
          </p:nvSpPr>
          <p:spPr>
            <a:xfrm>
              <a:off x="3135366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4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5A149447-BA0F-7951-8A5A-930BD9B1CAE0}"/>
                </a:ext>
              </a:extLst>
            </p:cNvPr>
            <p:cNvSpPr/>
            <p:nvPr/>
          </p:nvSpPr>
          <p:spPr>
            <a:xfrm>
              <a:off x="3135369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57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57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CE25D-0A69-26F7-7D52-84A5FC7D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399" y="-1882417"/>
            <a:ext cx="5915025" cy="600164"/>
          </a:xfrm>
        </p:spPr>
        <p:txBody>
          <a:bodyPr/>
          <a:lstStyle/>
          <a:p>
            <a:r>
              <a:rPr lang="en-GB" dirty="0"/>
              <a:t>Why are we here?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8AFC6-E26A-3865-C86F-CBA05C7B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A1DA5E-84B2-54B5-8F30-AC60A06B2EF3}"/>
              </a:ext>
            </a:extLst>
          </p:cNvPr>
          <p:cNvGrpSpPr/>
          <p:nvPr/>
        </p:nvGrpSpPr>
        <p:grpSpPr>
          <a:xfrm>
            <a:off x="1847328" y="1228581"/>
            <a:ext cx="9587952" cy="649754"/>
            <a:chOff x="1772423" y="2193968"/>
            <a:chExt cx="8629115" cy="5847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B2CDB3-0323-605B-8F55-D0BAB6509304}"/>
                </a:ext>
              </a:extLst>
            </p:cNvPr>
            <p:cNvSpPr txBox="1"/>
            <p:nvPr/>
          </p:nvSpPr>
          <p:spPr>
            <a:xfrm>
              <a:off x="4910718" y="2193968"/>
              <a:ext cx="2793827" cy="581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1"/>
                </a:spcAft>
                <a:buClrTx/>
                <a:buSzPts val="1000"/>
                <a:buFontTx/>
                <a:buNone/>
                <a:tabLst>
                  <a:tab pos="200022" algn="l"/>
                </a:tabLst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6200C9"/>
                  </a:solidFill>
                  <a:effectLst/>
                  <a:uLnTx/>
                  <a:uFillTx/>
                  <a:latin typeface="Diploma Plus Jakarta ExtraBold" pitchFamily="2" charset="0"/>
                  <a:cs typeface="Diploma Plus Jakarta ExtraBold" pitchFamily="2" charset="0"/>
                  <a:sym typeface="Diploma Plus Jakarta Medium"/>
                </a:rPr>
                <a:t>Confidence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170254-69B3-2526-1F10-94294C74B577}"/>
                </a:ext>
              </a:extLst>
            </p:cNvPr>
            <p:cNvSpPr txBox="1"/>
            <p:nvPr/>
          </p:nvSpPr>
          <p:spPr>
            <a:xfrm>
              <a:off x="1772423" y="2197048"/>
              <a:ext cx="2505748" cy="581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1"/>
                </a:spcAft>
                <a:buClrTx/>
                <a:buSzPts val="1000"/>
                <a:buFontTx/>
                <a:buNone/>
                <a:tabLst>
                  <a:tab pos="200022" algn="l"/>
                </a:tabLst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6200C9"/>
                  </a:solidFill>
                  <a:effectLst/>
                  <a:uLnTx/>
                  <a:uFillTx/>
                  <a:latin typeface="Diploma Plus Jakarta ExtraBold" pitchFamily="2" charset="0"/>
                  <a:ea typeface="Diploma Plus Jakarta Medium"/>
                  <a:cs typeface="Diploma Plus Jakarta ExtraBold" pitchFamily="2" charset="0"/>
                  <a:sym typeface="Diploma Plus Jakarta Medium"/>
                </a:rPr>
                <a:t>Celebrate</a:t>
              </a:r>
              <a:endPara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6200C9"/>
                </a:solidFill>
                <a:effectLst/>
                <a:uLnTx/>
                <a:uFillTx/>
                <a:latin typeface="Diploma Plus Jakart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C6E402-264F-DC73-4D01-6AFA03E5C2B5}"/>
                </a:ext>
              </a:extLst>
            </p:cNvPr>
            <p:cNvSpPr txBox="1"/>
            <p:nvPr/>
          </p:nvSpPr>
          <p:spPr>
            <a:xfrm>
              <a:off x="8229692" y="2197049"/>
              <a:ext cx="2171846" cy="581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1"/>
                </a:spcAft>
                <a:buClrTx/>
                <a:buSzPts val="1000"/>
                <a:buFontTx/>
                <a:buNone/>
                <a:tabLst>
                  <a:tab pos="200022" algn="l"/>
                </a:tabLst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6200C9"/>
                  </a:solidFill>
                  <a:effectLst/>
                  <a:uLnTx/>
                  <a:uFillTx/>
                  <a:latin typeface="Diploma Plus Jakarta ExtraBold" pitchFamily="2" charset="0"/>
                  <a:cs typeface="Diploma Plus Jakarta ExtraBold" pitchFamily="2" charset="0"/>
                  <a:sym typeface="Diploma Plus Jakarta Medium"/>
                </a:rPr>
                <a:t>Growth</a:t>
              </a:r>
            </a:p>
          </p:txBody>
        </p:sp>
      </p:grpSp>
      <p:sp>
        <p:nvSpPr>
          <p:cNvPr id="21" name="object 3">
            <a:extLst>
              <a:ext uri="{FF2B5EF4-FFF2-40B4-BE49-F238E27FC236}">
                <a16:creationId xmlns:a16="http://schemas.microsoft.com/office/drawing/2014/main" id="{C96A9CC7-F9B0-500A-C113-0C21B59DFC55}"/>
              </a:ext>
            </a:extLst>
          </p:cNvPr>
          <p:cNvSpPr txBox="1">
            <a:spLocks/>
          </p:cNvSpPr>
          <p:nvPr/>
        </p:nvSpPr>
        <p:spPr>
          <a:xfrm>
            <a:off x="597977" y="282470"/>
            <a:ext cx="10515600" cy="560996"/>
          </a:xfrm>
          <a:prstGeom prst="rect">
            <a:avLst/>
          </a:prstGeom>
        </p:spPr>
        <p:txBody>
          <a:bodyPr vert="horz" wrap="square" lIns="0" tIns="6932" rIns="0" bIns="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6200C9"/>
                </a:solidFill>
                <a:effectLst/>
                <a:uLnTx/>
                <a:uFillTx/>
                <a:latin typeface="Diploma Plus Jakarta ExtraBold"/>
                <a:ea typeface="Roboto"/>
                <a:cs typeface="Diploma Plus Jakarta ExtraBold"/>
              </a:rPr>
              <a:t>Why are we here? 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2F0B6"/>
              </a:solidFill>
              <a:effectLst/>
              <a:uLnTx/>
              <a:uFillTx/>
              <a:latin typeface="Diploma Plus Jakarta Extra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48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A50CC-C8E4-AC24-3A18-57ED8B052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889B05-E7FD-81ED-9040-0D7FE76D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20CEA180-A2F2-A26F-D30F-373C95A4F9B6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Conclusion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7D13E9A8-2D2D-75CA-0EDE-3AB366215196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1CBAEAF6-20D9-846F-5E80-5BD0526306F6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lang="en-GB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DBD911F1-79D3-AE36-4755-F5F32DB1FD4F}"/>
              </a:ext>
            </a:extLst>
          </p:cNvPr>
          <p:cNvSpPr txBox="1">
            <a:spLocks/>
          </p:cNvSpPr>
          <p:nvPr/>
        </p:nvSpPr>
        <p:spPr>
          <a:xfrm>
            <a:off x="1535152" y="1807370"/>
            <a:ext cx="7216022" cy="402508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Develop sales leadership</a:t>
            </a:r>
          </a:p>
        </p:txBody>
      </p:sp>
      <p:grpSp>
        <p:nvGrpSpPr>
          <p:cNvPr id="14" name="object 9">
            <a:extLst>
              <a:ext uri="{FF2B5EF4-FFF2-40B4-BE49-F238E27FC236}">
                <a16:creationId xmlns:a16="http://schemas.microsoft.com/office/drawing/2014/main" id="{A4E5580A-B2B1-D417-27AC-D5E806E8CF95}"/>
              </a:ext>
            </a:extLst>
          </p:cNvPr>
          <p:cNvGrpSpPr/>
          <p:nvPr/>
        </p:nvGrpSpPr>
        <p:grpSpPr>
          <a:xfrm>
            <a:off x="733578" y="1741334"/>
            <a:ext cx="492279" cy="534580"/>
            <a:chOff x="18216706" y="1672530"/>
            <a:chExt cx="1101090" cy="1195705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4F63F378-26F1-5D58-77B4-9C16B1F6375B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FDBAE665-65F8-CFEC-C482-0B2E6CD0C057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4C9F71C2-C71E-19A2-54A6-494740A7A472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9">
            <a:extLst>
              <a:ext uri="{FF2B5EF4-FFF2-40B4-BE49-F238E27FC236}">
                <a16:creationId xmlns:a16="http://schemas.microsoft.com/office/drawing/2014/main" id="{880DAAF9-41EF-0BE9-4AB2-A22FEF145B02}"/>
              </a:ext>
            </a:extLst>
          </p:cNvPr>
          <p:cNvGrpSpPr/>
          <p:nvPr/>
        </p:nvGrpSpPr>
        <p:grpSpPr>
          <a:xfrm>
            <a:off x="733578" y="2583790"/>
            <a:ext cx="492279" cy="534580"/>
            <a:chOff x="18216706" y="1672530"/>
            <a:chExt cx="1101090" cy="1195705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AAE967A9-5156-F5B3-1829-B40819E14813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C72935CB-D853-ADD0-1366-EFDA965DCC56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0C529506-C947-E6F0-33B3-9A5AD44D17B7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6">
            <a:extLst>
              <a:ext uri="{FF2B5EF4-FFF2-40B4-BE49-F238E27FC236}">
                <a16:creationId xmlns:a16="http://schemas.microsoft.com/office/drawing/2014/main" id="{F39A1438-32A8-D7D4-7875-A59B1A4BDE5C}"/>
              </a:ext>
            </a:extLst>
          </p:cNvPr>
          <p:cNvSpPr txBox="1">
            <a:spLocks/>
          </p:cNvSpPr>
          <p:nvPr/>
        </p:nvSpPr>
        <p:spPr>
          <a:xfrm>
            <a:off x="1466841" y="2719841"/>
            <a:ext cx="10283469" cy="402508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Structure to deliver across entire Sales Process</a:t>
            </a:r>
          </a:p>
        </p:txBody>
      </p:sp>
      <p:grpSp>
        <p:nvGrpSpPr>
          <p:cNvPr id="23" name="object 9">
            <a:extLst>
              <a:ext uri="{FF2B5EF4-FFF2-40B4-BE49-F238E27FC236}">
                <a16:creationId xmlns:a16="http://schemas.microsoft.com/office/drawing/2014/main" id="{197E94F0-C508-FD1F-EE0A-1926423DD42E}"/>
              </a:ext>
            </a:extLst>
          </p:cNvPr>
          <p:cNvGrpSpPr/>
          <p:nvPr/>
        </p:nvGrpSpPr>
        <p:grpSpPr>
          <a:xfrm>
            <a:off x="733578" y="3466858"/>
            <a:ext cx="492279" cy="534580"/>
            <a:chOff x="18216706" y="1672530"/>
            <a:chExt cx="1101090" cy="1195705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3C1FFAA9-A833-A1F3-FCBB-8E0750A409AC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2005261F-F92C-34FD-9CD6-FFC64F822CE7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01F1D1B4-BB3D-1EE5-B441-928AA898856F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6">
            <a:extLst>
              <a:ext uri="{FF2B5EF4-FFF2-40B4-BE49-F238E27FC236}">
                <a16:creationId xmlns:a16="http://schemas.microsoft.com/office/drawing/2014/main" id="{AC115091-3D27-82B8-CC4E-E43D3C5F0C55}"/>
              </a:ext>
            </a:extLst>
          </p:cNvPr>
          <p:cNvSpPr txBox="1">
            <a:spLocks/>
          </p:cNvSpPr>
          <p:nvPr/>
        </p:nvSpPr>
        <p:spPr>
          <a:xfrm>
            <a:off x="1535152" y="3548652"/>
            <a:ext cx="7216022" cy="402508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Bold incentives</a:t>
            </a:r>
          </a:p>
        </p:txBody>
      </p:sp>
      <p:grpSp>
        <p:nvGrpSpPr>
          <p:cNvPr id="33" name="object 9">
            <a:extLst>
              <a:ext uri="{FF2B5EF4-FFF2-40B4-BE49-F238E27FC236}">
                <a16:creationId xmlns:a16="http://schemas.microsoft.com/office/drawing/2014/main" id="{E61B3FDF-684D-9997-5575-FCD753B13221}"/>
              </a:ext>
            </a:extLst>
          </p:cNvPr>
          <p:cNvGrpSpPr/>
          <p:nvPr/>
        </p:nvGrpSpPr>
        <p:grpSpPr>
          <a:xfrm>
            <a:off x="733578" y="4220901"/>
            <a:ext cx="492279" cy="534580"/>
            <a:chOff x="18216706" y="1672530"/>
            <a:chExt cx="1101090" cy="1195705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464634D5-48CA-385D-5C4A-E70B733BCCB6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1">
              <a:extLst>
                <a:ext uri="{FF2B5EF4-FFF2-40B4-BE49-F238E27FC236}">
                  <a16:creationId xmlns:a16="http://schemas.microsoft.com/office/drawing/2014/main" id="{FA681B27-B4F4-328B-98FB-02EF203B00B7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">
              <a:extLst>
                <a:ext uri="{FF2B5EF4-FFF2-40B4-BE49-F238E27FC236}">
                  <a16:creationId xmlns:a16="http://schemas.microsoft.com/office/drawing/2014/main" id="{38CD09FC-71EE-D173-CA2C-927A9778702C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6">
            <a:extLst>
              <a:ext uri="{FF2B5EF4-FFF2-40B4-BE49-F238E27FC236}">
                <a16:creationId xmlns:a16="http://schemas.microsoft.com/office/drawing/2014/main" id="{536A34C6-7ED6-ABC5-7BBF-7E8186A2B987}"/>
              </a:ext>
            </a:extLst>
          </p:cNvPr>
          <p:cNvSpPr txBox="1">
            <a:spLocks/>
          </p:cNvSpPr>
          <p:nvPr/>
        </p:nvSpPr>
        <p:spPr>
          <a:xfrm>
            <a:off x="1535152" y="4302695"/>
            <a:ext cx="8668028" cy="402508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Build winning teams with hunting capability</a:t>
            </a:r>
          </a:p>
        </p:txBody>
      </p:sp>
      <p:grpSp>
        <p:nvGrpSpPr>
          <p:cNvPr id="38" name="object 9">
            <a:extLst>
              <a:ext uri="{FF2B5EF4-FFF2-40B4-BE49-F238E27FC236}">
                <a16:creationId xmlns:a16="http://schemas.microsoft.com/office/drawing/2014/main" id="{4E189CB7-A540-48B3-7171-60839A149941}"/>
              </a:ext>
            </a:extLst>
          </p:cNvPr>
          <p:cNvGrpSpPr/>
          <p:nvPr/>
        </p:nvGrpSpPr>
        <p:grpSpPr>
          <a:xfrm>
            <a:off x="733578" y="5011600"/>
            <a:ext cx="492279" cy="534580"/>
            <a:chOff x="18216706" y="1672530"/>
            <a:chExt cx="1101090" cy="1195705"/>
          </a:xfrm>
        </p:grpSpPr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2A329685-4668-3DB2-A20E-A3AA66AE6BE3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1">
              <a:extLst>
                <a:ext uri="{FF2B5EF4-FFF2-40B4-BE49-F238E27FC236}">
                  <a16:creationId xmlns:a16="http://schemas.microsoft.com/office/drawing/2014/main" id="{C9E37762-AB3F-938A-F3B6-8E67597B2A7C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2">
              <a:extLst>
                <a:ext uri="{FF2B5EF4-FFF2-40B4-BE49-F238E27FC236}">
                  <a16:creationId xmlns:a16="http://schemas.microsoft.com/office/drawing/2014/main" id="{153C10DA-19C3-7892-38A8-EFA6D0A25777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6">
            <a:extLst>
              <a:ext uri="{FF2B5EF4-FFF2-40B4-BE49-F238E27FC236}">
                <a16:creationId xmlns:a16="http://schemas.microsoft.com/office/drawing/2014/main" id="{777BCECD-3671-3627-E4D8-A2C8C2BBD85A}"/>
              </a:ext>
            </a:extLst>
          </p:cNvPr>
          <p:cNvSpPr txBox="1">
            <a:spLocks/>
          </p:cNvSpPr>
          <p:nvPr/>
        </p:nvSpPr>
        <p:spPr>
          <a:xfrm>
            <a:off x="1466841" y="5086813"/>
            <a:ext cx="9529863" cy="402508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Winning sales culture across entire organisation</a:t>
            </a:r>
          </a:p>
        </p:txBody>
      </p:sp>
    </p:spTree>
    <p:extLst>
      <p:ext uri="{BB962C8B-B14F-4D97-AF65-F5344CB8AC3E}">
        <p14:creationId xmlns:p14="http://schemas.microsoft.com/office/powerpoint/2010/main" val="327518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5058-AA52-D190-6B47-B93715169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FA8D022-ED0C-227C-3CB6-DD68B1436A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t="5655" r="20623" b="50000"/>
          <a:stretch/>
        </p:blipFill>
        <p:spPr>
          <a:xfrm>
            <a:off x="844426" y="2205792"/>
            <a:ext cx="1820863" cy="1822450"/>
          </a:xfrm>
        </p:spPr>
      </p:pic>
      <p:pic>
        <p:nvPicPr>
          <p:cNvPr id="22" name="Picture Placeholder 2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22D0740-AA77-E33A-53C7-7948EE7485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97CFE1-FB87-6B34-4B46-15736ECBA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961" y="4231182"/>
            <a:ext cx="2636520" cy="738664"/>
          </a:xfrm>
        </p:spPr>
        <p:txBody>
          <a:bodyPr/>
          <a:lstStyle/>
          <a:p>
            <a:r>
              <a:rPr lang="en-GB" sz="1600" dirty="0"/>
              <a:t>Rich Galgano</a:t>
            </a:r>
          </a:p>
          <a:p>
            <a:pPr lvl="1"/>
            <a:r>
              <a:rPr lang="en-GB" dirty="0"/>
              <a:t>Founder, Windy City Wire</a:t>
            </a:r>
            <a:endParaRPr lang="en-GB" sz="1600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FD75C0D-C9FB-0CBB-47A4-B53CA40AE7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374" y="441325"/>
            <a:ext cx="7691211" cy="590344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/>
          <a:p>
            <a:pPr marL="7701" marR="3081">
              <a:lnSpc>
                <a:spcPts val="3881"/>
              </a:lnSpc>
              <a:spcBef>
                <a:spcPts val="703"/>
              </a:spcBef>
            </a:pPr>
            <a:r>
              <a:rPr lang="en-GB" spc="-58" dirty="0"/>
              <a:t>Fireside chat </a:t>
            </a:r>
            <a:r>
              <a:rPr spc="-6" dirty="0"/>
              <a:t>with</a:t>
            </a:r>
            <a:r>
              <a:rPr spc="-252" dirty="0"/>
              <a:t> </a:t>
            </a:r>
            <a:r>
              <a:rPr spc="-6" dirty="0"/>
              <a:t>Rich</a:t>
            </a:r>
            <a:r>
              <a:rPr lang="en-GB" spc="-6" dirty="0"/>
              <a:t> Galgano</a:t>
            </a:r>
            <a:endParaRPr spc="-6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BFEB0F-E141-3B77-7895-A41AB7DF4A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379530" y="4231182"/>
            <a:ext cx="2425370" cy="738664"/>
          </a:xfrm>
        </p:spPr>
        <p:txBody>
          <a:bodyPr/>
          <a:lstStyle/>
          <a:p>
            <a:r>
              <a:rPr lang="en-GB" sz="1600" dirty="0"/>
              <a:t>Jill Tennant</a:t>
            </a:r>
          </a:p>
          <a:p>
            <a:pPr lvl="1"/>
            <a:r>
              <a:rPr lang="en-GB" sz="1600" dirty="0"/>
              <a:t>Group Strategy Director</a:t>
            </a:r>
          </a:p>
        </p:txBody>
      </p:sp>
      <p:pic>
        <p:nvPicPr>
          <p:cNvPr id="2" name="Picture Placeholder 28">
            <a:extLst>
              <a:ext uri="{FF2B5EF4-FFF2-40B4-BE49-F238E27FC236}">
                <a16:creationId xmlns:a16="http://schemas.microsoft.com/office/drawing/2014/main" id="{95B8A4F3-255D-5565-70CD-113519CDD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9868" r="41343" b="34997"/>
          <a:stretch/>
        </p:blipFill>
        <p:spPr>
          <a:xfrm>
            <a:off x="3681784" y="2205792"/>
            <a:ext cx="1820863" cy="1822450"/>
          </a:xfrm>
          <a:prstGeom prst="ellipse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A6310D-F229-DF1A-EDDD-060FF5DDDE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Grow: Sales Excellence | Leadership for Growth 2025</a:t>
            </a:r>
          </a:p>
        </p:txBody>
      </p:sp>
    </p:spTree>
    <p:extLst>
      <p:ext uri="{BB962C8B-B14F-4D97-AF65-F5344CB8AC3E}">
        <p14:creationId xmlns:p14="http://schemas.microsoft.com/office/powerpoint/2010/main" val="9563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A8E8E-3695-2A40-9CC2-82F7C0263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97B3CD2-A13E-E71D-86CF-D07E2B73FE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547">
              <a:spcBef>
                <a:spcPts val="79"/>
              </a:spcBef>
            </a:pPr>
            <a:r>
              <a:rPr lang="en-GB" spc="-15" dirty="0"/>
              <a:t>Day 1 wrap up</a:t>
            </a:r>
            <a:endParaRPr spc="-15" dirty="0"/>
          </a:p>
        </p:txBody>
      </p:sp>
      <p:sp>
        <p:nvSpPr>
          <p:cNvPr id="71" name="Footer Placeholder 70">
            <a:extLst>
              <a:ext uri="{FF2B5EF4-FFF2-40B4-BE49-F238E27FC236}">
                <a16:creationId xmlns:a16="http://schemas.microsoft.com/office/drawing/2014/main" id="{32ABE397-5BFF-BE2E-088B-CA8CE87770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73" name="object 4">
            <a:extLst>
              <a:ext uri="{FF2B5EF4-FFF2-40B4-BE49-F238E27FC236}">
                <a16:creationId xmlns:a16="http://schemas.microsoft.com/office/drawing/2014/main" id="{F785E7A6-12B5-CF57-24B4-D8664443E581}"/>
              </a:ext>
            </a:extLst>
          </p:cNvPr>
          <p:cNvSpPr/>
          <p:nvPr/>
        </p:nvSpPr>
        <p:spPr>
          <a:xfrm>
            <a:off x="457849" y="1970983"/>
            <a:ext cx="11337071" cy="4334286"/>
          </a:xfrm>
          <a:custGeom>
            <a:avLst/>
            <a:gdLst/>
            <a:ahLst/>
            <a:cxnLst/>
            <a:rect l="l" t="t" r="r" b="b"/>
            <a:pathLst>
              <a:path w="18695670" h="7147559">
                <a:moveTo>
                  <a:pt x="18695221" y="0"/>
                </a:moveTo>
                <a:lnTo>
                  <a:pt x="0" y="0"/>
                </a:lnTo>
                <a:lnTo>
                  <a:pt x="0" y="7147017"/>
                </a:lnTo>
                <a:lnTo>
                  <a:pt x="18695221" y="7147017"/>
                </a:lnTo>
                <a:lnTo>
                  <a:pt x="18695221" y="0"/>
                </a:lnTo>
                <a:close/>
              </a:path>
            </a:pathLst>
          </a:custGeom>
          <a:solidFill>
            <a:srgbClr val="E8E5F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3DD1E75-2DE9-F8FF-6EC2-094DF1B86633}"/>
              </a:ext>
            </a:extLst>
          </p:cNvPr>
          <p:cNvGrpSpPr/>
          <p:nvPr/>
        </p:nvGrpSpPr>
        <p:grpSpPr>
          <a:xfrm>
            <a:off x="6189155" y="1192560"/>
            <a:ext cx="2308295" cy="2308093"/>
            <a:chOff x="6189155" y="1360304"/>
            <a:chExt cx="2308295" cy="2308093"/>
          </a:xfrm>
        </p:grpSpPr>
        <p:sp>
          <p:nvSpPr>
            <p:cNvPr id="75" name="object 5">
              <a:extLst>
                <a:ext uri="{FF2B5EF4-FFF2-40B4-BE49-F238E27FC236}">
                  <a16:creationId xmlns:a16="http://schemas.microsoft.com/office/drawing/2014/main" id="{072FDF81-E120-49A6-185E-C1F1404CD4A1}"/>
                </a:ext>
              </a:extLst>
            </p:cNvPr>
            <p:cNvSpPr/>
            <p:nvPr/>
          </p:nvSpPr>
          <p:spPr>
            <a:xfrm>
              <a:off x="6929467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19" h="2585720">
                  <a:moveTo>
                    <a:pt x="2585125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25" y="2585104"/>
                  </a:lnTo>
                  <a:lnTo>
                    <a:pt x="258512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">
              <a:extLst>
                <a:ext uri="{FF2B5EF4-FFF2-40B4-BE49-F238E27FC236}">
                  <a16:creationId xmlns:a16="http://schemas.microsoft.com/office/drawing/2014/main" id="{6093FC6C-3709-FDB6-519D-D6293DAFBA7F}"/>
                </a:ext>
              </a:extLst>
            </p:cNvPr>
            <p:cNvSpPr/>
            <p:nvPr/>
          </p:nvSpPr>
          <p:spPr>
            <a:xfrm>
              <a:off x="6189155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4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">
              <a:extLst>
                <a:ext uri="{FF2B5EF4-FFF2-40B4-BE49-F238E27FC236}">
                  <a16:creationId xmlns:a16="http://schemas.microsoft.com/office/drawing/2014/main" id="{BFBE11CA-AD8E-634C-6A8F-6A2F38408C74}"/>
                </a:ext>
              </a:extLst>
            </p:cNvPr>
            <p:cNvSpPr/>
            <p:nvPr/>
          </p:nvSpPr>
          <p:spPr>
            <a:xfrm>
              <a:off x="6189160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57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57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07FA6DD-574B-BD0D-7023-A6BC4C381B44}"/>
              </a:ext>
            </a:extLst>
          </p:cNvPr>
          <p:cNvGrpSpPr/>
          <p:nvPr/>
        </p:nvGrpSpPr>
        <p:grpSpPr>
          <a:xfrm>
            <a:off x="3135366" y="1192560"/>
            <a:ext cx="2308298" cy="2308093"/>
            <a:chOff x="3135366" y="1360304"/>
            <a:chExt cx="2308298" cy="2308093"/>
          </a:xfrm>
        </p:grpSpPr>
        <p:sp>
          <p:nvSpPr>
            <p:cNvPr id="79" name="object 8">
              <a:extLst>
                <a:ext uri="{FF2B5EF4-FFF2-40B4-BE49-F238E27FC236}">
                  <a16:creationId xmlns:a16="http://schemas.microsoft.com/office/drawing/2014/main" id="{5CDCC42A-51DB-9E0D-82ED-001DE69FD1A3}"/>
                </a:ext>
              </a:extLst>
            </p:cNvPr>
            <p:cNvSpPr/>
            <p:nvPr/>
          </p:nvSpPr>
          <p:spPr>
            <a:xfrm>
              <a:off x="3875681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20" h="2585720">
                  <a:moveTo>
                    <a:pt x="2585125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25" y="2585104"/>
                  </a:lnTo>
                  <a:lnTo>
                    <a:pt x="258512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9">
              <a:extLst>
                <a:ext uri="{FF2B5EF4-FFF2-40B4-BE49-F238E27FC236}">
                  <a16:creationId xmlns:a16="http://schemas.microsoft.com/office/drawing/2014/main" id="{F27FDC47-C645-30C0-6097-EED9F173121F}"/>
                </a:ext>
              </a:extLst>
            </p:cNvPr>
            <p:cNvSpPr/>
            <p:nvPr/>
          </p:nvSpPr>
          <p:spPr>
            <a:xfrm>
              <a:off x="3135366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4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0">
              <a:extLst>
                <a:ext uri="{FF2B5EF4-FFF2-40B4-BE49-F238E27FC236}">
                  <a16:creationId xmlns:a16="http://schemas.microsoft.com/office/drawing/2014/main" id="{2C29BC37-69DB-D4B3-9AD9-FF7C2823491F}"/>
                </a:ext>
              </a:extLst>
            </p:cNvPr>
            <p:cNvSpPr/>
            <p:nvPr/>
          </p:nvSpPr>
          <p:spPr>
            <a:xfrm>
              <a:off x="3135369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57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57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350C1FC-5859-C1A9-A39D-B9AF48DE4807}"/>
              </a:ext>
            </a:extLst>
          </p:cNvPr>
          <p:cNvGrpSpPr/>
          <p:nvPr/>
        </p:nvGrpSpPr>
        <p:grpSpPr>
          <a:xfrm>
            <a:off x="9129308" y="1192560"/>
            <a:ext cx="2308303" cy="2308093"/>
            <a:chOff x="9129308" y="1360304"/>
            <a:chExt cx="2308303" cy="2308093"/>
          </a:xfrm>
        </p:grpSpPr>
        <p:sp>
          <p:nvSpPr>
            <p:cNvPr id="83" name="object 11">
              <a:extLst>
                <a:ext uri="{FF2B5EF4-FFF2-40B4-BE49-F238E27FC236}">
                  <a16:creationId xmlns:a16="http://schemas.microsoft.com/office/drawing/2014/main" id="{B40AE205-F7B4-25C6-3092-1058C4C2FE42}"/>
                </a:ext>
              </a:extLst>
            </p:cNvPr>
            <p:cNvSpPr/>
            <p:nvPr/>
          </p:nvSpPr>
          <p:spPr>
            <a:xfrm>
              <a:off x="9869628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19" h="2585720">
                  <a:moveTo>
                    <a:pt x="2585104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04" y="2585104"/>
                  </a:lnTo>
                  <a:lnTo>
                    <a:pt x="2585104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2">
              <a:extLst>
                <a:ext uri="{FF2B5EF4-FFF2-40B4-BE49-F238E27FC236}">
                  <a16:creationId xmlns:a16="http://schemas.microsoft.com/office/drawing/2014/main" id="{3E2CE6D5-20F7-D913-EF27-8BD87DE91E5E}"/>
                </a:ext>
              </a:extLst>
            </p:cNvPr>
            <p:cNvSpPr/>
            <p:nvPr/>
          </p:nvSpPr>
          <p:spPr>
            <a:xfrm>
              <a:off x="9129308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5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3">
              <a:extLst>
                <a:ext uri="{FF2B5EF4-FFF2-40B4-BE49-F238E27FC236}">
                  <a16:creationId xmlns:a16="http://schemas.microsoft.com/office/drawing/2014/main" id="{FC173FED-E2FE-0EAA-8E26-37D735F9EC91}"/>
                </a:ext>
              </a:extLst>
            </p:cNvPr>
            <p:cNvSpPr/>
            <p:nvPr/>
          </p:nvSpPr>
          <p:spPr>
            <a:xfrm>
              <a:off x="9129308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36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36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14">
            <a:extLst>
              <a:ext uri="{FF2B5EF4-FFF2-40B4-BE49-F238E27FC236}">
                <a16:creationId xmlns:a16="http://schemas.microsoft.com/office/drawing/2014/main" id="{4D6686D2-5DFE-3FD0-255B-568AFA12A563}"/>
              </a:ext>
            </a:extLst>
          </p:cNvPr>
          <p:cNvSpPr txBox="1"/>
          <p:nvPr/>
        </p:nvSpPr>
        <p:spPr>
          <a:xfrm>
            <a:off x="6649856" y="3894793"/>
            <a:ext cx="1128624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lang="en-GB"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L</a:t>
            </a:r>
            <a:r>
              <a:rPr sz="1400" b="1" dirty="0" err="1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eader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87" name="object 15">
            <a:extLst>
              <a:ext uri="{FF2B5EF4-FFF2-40B4-BE49-F238E27FC236}">
                <a16:creationId xmlns:a16="http://schemas.microsoft.com/office/drawing/2014/main" id="{6B508F5E-057C-36DF-1E3A-783E6873750C}"/>
              </a:ext>
            </a:extLst>
          </p:cNvPr>
          <p:cNvSpPr txBox="1"/>
          <p:nvPr/>
        </p:nvSpPr>
        <p:spPr>
          <a:xfrm>
            <a:off x="6175973" y="3819763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925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3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88" name="object 16">
            <a:extLst>
              <a:ext uri="{FF2B5EF4-FFF2-40B4-BE49-F238E27FC236}">
                <a16:creationId xmlns:a16="http://schemas.microsoft.com/office/drawing/2014/main" id="{D5190370-FD49-7CD9-1E90-DA8B79A553AC}"/>
              </a:ext>
            </a:extLst>
          </p:cNvPr>
          <p:cNvSpPr txBox="1"/>
          <p:nvPr/>
        </p:nvSpPr>
        <p:spPr>
          <a:xfrm>
            <a:off x="6649856" y="4367217"/>
            <a:ext cx="836745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Structure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89" name="object 17">
            <a:extLst>
              <a:ext uri="{FF2B5EF4-FFF2-40B4-BE49-F238E27FC236}">
                <a16:creationId xmlns:a16="http://schemas.microsoft.com/office/drawing/2014/main" id="{40BBFD7E-ABFF-AFF5-34AF-E673EC0CA077}"/>
              </a:ext>
            </a:extLst>
          </p:cNvPr>
          <p:cNvSpPr txBox="1"/>
          <p:nvPr/>
        </p:nvSpPr>
        <p:spPr>
          <a:xfrm>
            <a:off x="6175973" y="4292189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4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0" name="object 18">
            <a:extLst>
              <a:ext uri="{FF2B5EF4-FFF2-40B4-BE49-F238E27FC236}">
                <a16:creationId xmlns:a16="http://schemas.microsoft.com/office/drawing/2014/main" id="{8499F143-E032-96DA-AD69-EA0A4BEFE72F}"/>
              </a:ext>
            </a:extLst>
          </p:cNvPr>
          <p:cNvSpPr txBox="1"/>
          <p:nvPr/>
        </p:nvSpPr>
        <p:spPr>
          <a:xfrm>
            <a:off x="3135368" y="3819763"/>
            <a:ext cx="360000" cy="36000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R="13092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1" name="object 19">
            <a:extLst>
              <a:ext uri="{FF2B5EF4-FFF2-40B4-BE49-F238E27FC236}">
                <a16:creationId xmlns:a16="http://schemas.microsoft.com/office/drawing/2014/main" id="{E368FE27-3425-C2B0-E799-5B0B2D2BF59D}"/>
              </a:ext>
            </a:extLst>
          </p:cNvPr>
          <p:cNvSpPr txBox="1"/>
          <p:nvPr/>
        </p:nvSpPr>
        <p:spPr>
          <a:xfrm>
            <a:off x="3609244" y="3771573"/>
            <a:ext cx="1679267" cy="467437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 marR="3081">
              <a:spcBef>
                <a:spcPts val="285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Market &amp;Customer </a:t>
            </a:r>
            <a:r>
              <a:rPr lang="en-GB"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Targeting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92" name="object 20">
            <a:extLst>
              <a:ext uri="{FF2B5EF4-FFF2-40B4-BE49-F238E27FC236}">
                <a16:creationId xmlns:a16="http://schemas.microsoft.com/office/drawing/2014/main" id="{80E106C1-8045-F366-9A19-D1C8A1CE477E}"/>
              </a:ext>
            </a:extLst>
          </p:cNvPr>
          <p:cNvSpPr txBox="1"/>
          <p:nvPr/>
        </p:nvSpPr>
        <p:spPr>
          <a:xfrm>
            <a:off x="3135368" y="4292189"/>
            <a:ext cx="360000" cy="36000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3" name="object 21">
            <a:extLst>
              <a:ext uri="{FF2B5EF4-FFF2-40B4-BE49-F238E27FC236}">
                <a16:creationId xmlns:a16="http://schemas.microsoft.com/office/drawing/2014/main" id="{707AB453-9DBF-7857-9B71-427AD14CE449}"/>
              </a:ext>
            </a:extLst>
          </p:cNvPr>
          <p:cNvSpPr txBox="1"/>
          <p:nvPr/>
        </p:nvSpPr>
        <p:spPr>
          <a:xfrm>
            <a:off x="6649856" y="4839642"/>
            <a:ext cx="908752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Capability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94" name="object 22">
            <a:extLst>
              <a:ext uri="{FF2B5EF4-FFF2-40B4-BE49-F238E27FC236}">
                <a16:creationId xmlns:a16="http://schemas.microsoft.com/office/drawing/2014/main" id="{D8B2A84D-7682-CC56-9809-95A671D5316A}"/>
              </a:ext>
            </a:extLst>
          </p:cNvPr>
          <p:cNvSpPr txBox="1"/>
          <p:nvPr/>
        </p:nvSpPr>
        <p:spPr>
          <a:xfrm>
            <a:off x="6175973" y="4764615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5017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5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5" name="object 23">
            <a:extLst>
              <a:ext uri="{FF2B5EF4-FFF2-40B4-BE49-F238E27FC236}">
                <a16:creationId xmlns:a16="http://schemas.microsoft.com/office/drawing/2014/main" id="{6BDB14D4-0579-5D18-1A44-98955F307B3B}"/>
              </a:ext>
            </a:extLst>
          </p:cNvPr>
          <p:cNvSpPr txBox="1"/>
          <p:nvPr/>
        </p:nvSpPr>
        <p:spPr>
          <a:xfrm>
            <a:off x="6649856" y="5312067"/>
            <a:ext cx="909908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Incentives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96" name="object 24">
            <a:extLst>
              <a:ext uri="{FF2B5EF4-FFF2-40B4-BE49-F238E27FC236}">
                <a16:creationId xmlns:a16="http://schemas.microsoft.com/office/drawing/2014/main" id="{6F372AE0-44EA-3CD8-B2F6-113594D467AA}"/>
              </a:ext>
            </a:extLst>
          </p:cNvPr>
          <p:cNvSpPr txBox="1"/>
          <p:nvPr/>
        </p:nvSpPr>
        <p:spPr>
          <a:xfrm>
            <a:off x="6175973" y="5237040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385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6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7" name="object 25">
            <a:extLst>
              <a:ext uri="{FF2B5EF4-FFF2-40B4-BE49-F238E27FC236}">
                <a16:creationId xmlns:a16="http://schemas.microsoft.com/office/drawing/2014/main" id="{39BC2CB4-DEF6-1464-5384-57B64E40723E}"/>
              </a:ext>
            </a:extLst>
          </p:cNvPr>
          <p:cNvSpPr txBox="1"/>
          <p:nvPr/>
        </p:nvSpPr>
        <p:spPr>
          <a:xfrm>
            <a:off x="6649856" y="5784492"/>
            <a:ext cx="657690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Culture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98" name="object 26">
            <a:extLst>
              <a:ext uri="{FF2B5EF4-FFF2-40B4-BE49-F238E27FC236}">
                <a16:creationId xmlns:a16="http://schemas.microsoft.com/office/drawing/2014/main" id="{B3160CBD-3EE2-BF6F-122B-5F95FF1A1DD7}"/>
              </a:ext>
            </a:extLst>
          </p:cNvPr>
          <p:cNvSpPr txBox="1"/>
          <p:nvPr/>
        </p:nvSpPr>
        <p:spPr>
          <a:xfrm>
            <a:off x="6175973" y="5709467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6546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7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99" name="object 27">
            <a:extLst>
              <a:ext uri="{FF2B5EF4-FFF2-40B4-BE49-F238E27FC236}">
                <a16:creationId xmlns:a16="http://schemas.microsoft.com/office/drawing/2014/main" id="{1BC18E0C-FC9C-F35F-C337-AE9F52221789}"/>
              </a:ext>
            </a:extLst>
          </p:cNvPr>
          <p:cNvSpPr txBox="1"/>
          <p:nvPr/>
        </p:nvSpPr>
        <p:spPr>
          <a:xfrm>
            <a:off x="9965933" y="1262380"/>
            <a:ext cx="1562215" cy="3478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sz="22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00" name="object 28">
            <a:extLst>
              <a:ext uri="{FF2B5EF4-FFF2-40B4-BE49-F238E27FC236}">
                <a16:creationId xmlns:a16="http://schemas.microsoft.com/office/drawing/2014/main" id="{71C73CA1-7776-DA06-88E0-A04D6679206C}"/>
              </a:ext>
            </a:extLst>
          </p:cNvPr>
          <p:cNvSpPr txBox="1"/>
          <p:nvPr/>
        </p:nvSpPr>
        <p:spPr>
          <a:xfrm>
            <a:off x="7023864" y="1262380"/>
            <a:ext cx="1419253" cy="3478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sz="2200">
              <a:latin typeface="Diploma Plus Jakarta ExtraBold"/>
              <a:cs typeface="Diploma Plus Jakarta ExtraBold"/>
            </a:endParaRPr>
          </a:p>
        </p:txBody>
      </p:sp>
      <p:sp>
        <p:nvSpPr>
          <p:cNvPr id="101" name="object 29">
            <a:extLst>
              <a:ext uri="{FF2B5EF4-FFF2-40B4-BE49-F238E27FC236}">
                <a16:creationId xmlns:a16="http://schemas.microsoft.com/office/drawing/2014/main" id="{44FE8237-873E-234B-9E9C-CFF7B7D0B127}"/>
              </a:ext>
            </a:extLst>
          </p:cNvPr>
          <p:cNvSpPr txBox="1"/>
          <p:nvPr/>
        </p:nvSpPr>
        <p:spPr>
          <a:xfrm>
            <a:off x="3969824" y="1262380"/>
            <a:ext cx="1623361" cy="3478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sz="22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08" name="object 19">
            <a:extLst>
              <a:ext uri="{FF2B5EF4-FFF2-40B4-BE49-F238E27FC236}">
                <a16:creationId xmlns:a16="http://schemas.microsoft.com/office/drawing/2014/main" id="{00B2D43C-5E78-4119-046D-958A1220F64E}"/>
              </a:ext>
            </a:extLst>
          </p:cNvPr>
          <p:cNvSpPr txBox="1"/>
          <p:nvPr/>
        </p:nvSpPr>
        <p:spPr>
          <a:xfrm>
            <a:off x="3609244" y="4356009"/>
            <a:ext cx="1679267" cy="255840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>
              <a:spcBef>
                <a:spcPts val="1301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Sales Process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475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DF79C-8A98-3C7A-9380-DAC187F69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08C628CD-1968-A20B-464E-EC41878D0E1B}"/>
              </a:ext>
            </a:extLst>
          </p:cNvPr>
          <p:cNvSpPr txBox="1">
            <a:spLocks/>
          </p:cNvSpPr>
          <p:nvPr/>
        </p:nvSpPr>
        <p:spPr>
          <a:xfrm>
            <a:off x="3503077" y="5606138"/>
            <a:ext cx="3364981" cy="560996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>
            <a:lvl1pPr algn="ctr">
              <a:defRPr sz="7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cs typeface="Diploma Plus Jakarta bold" pitchFamily="2" charset="0"/>
              </a:rPr>
              <a:t>Chris Davies</a:t>
            </a:r>
          </a:p>
          <a:p>
            <a:r>
              <a:rPr lang="en-GB" sz="1800" dirty="0">
                <a:latin typeface="+mn-lt"/>
                <a:cs typeface="Diploma Plus Jakarta bold" pitchFamily="2" charset="0"/>
              </a:rPr>
              <a:t>Group CFO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3F897E-C20F-A620-3C20-F06EFC06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698" y="1666983"/>
            <a:ext cx="8646022" cy="14619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1500"/>
              <a:t>Execution</a:t>
            </a:r>
            <a:endParaRPr lang="en-GB" sz="11500" dirty="0"/>
          </a:p>
        </p:txBody>
      </p:sp>
      <p:pic>
        <p:nvPicPr>
          <p:cNvPr id="8" name="Picture Placeholder 28">
            <a:extLst>
              <a:ext uri="{FF2B5EF4-FFF2-40B4-BE49-F238E27FC236}">
                <a16:creationId xmlns:a16="http://schemas.microsoft.com/office/drawing/2014/main" id="{45B58390-3A5A-5CD3-2535-C627224BF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4" t="18783" r="16773" b="37845"/>
          <a:stretch/>
        </p:blipFill>
        <p:spPr>
          <a:xfrm>
            <a:off x="4275137" y="3429000"/>
            <a:ext cx="1820863" cy="1822450"/>
          </a:xfrm>
          <a:prstGeom prst="ellipse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595A918F-6589-C70A-4CC4-E55774C5E065}"/>
              </a:ext>
            </a:extLst>
          </p:cNvPr>
          <p:cNvSpPr txBox="1">
            <a:spLocks/>
          </p:cNvSpPr>
          <p:nvPr/>
        </p:nvSpPr>
        <p:spPr>
          <a:xfrm>
            <a:off x="7604760" y="5606138"/>
            <a:ext cx="4221480" cy="560996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>
            <a:lvl1pPr algn="ctr">
              <a:defRPr sz="7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cs typeface="Diploma Plus Jakarta bold" pitchFamily="2" charset="0"/>
              </a:rPr>
              <a:t>Alessandro Lala</a:t>
            </a:r>
          </a:p>
          <a:p>
            <a:r>
              <a:rPr lang="en-GB" sz="1800" dirty="0">
                <a:latin typeface="+mn-lt"/>
                <a:cs typeface="Diploma Plus Jakarta bold" pitchFamily="2" charset="0"/>
              </a:rPr>
              <a:t>Sector CEO, International Seals</a:t>
            </a:r>
          </a:p>
        </p:txBody>
      </p:sp>
      <p:pic>
        <p:nvPicPr>
          <p:cNvPr id="5" name="Picture Placeholder 28">
            <a:extLst>
              <a:ext uri="{FF2B5EF4-FFF2-40B4-BE49-F238E27FC236}">
                <a16:creationId xmlns:a16="http://schemas.microsoft.com/office/drawing/2014/main" id="{1427D22C-41B2-451C-B6F0-92D5C026EC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3" t="22117" r="17556" b="44544"/>
          <a:stretch/>
        </p:blipFill>
        <p:spPr>
          <a:xfrm>
            <a:off x="8805068" y="3456305"/>
            <a:ext cx="1820863" cy="18224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82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DF0B1E2-51AE-56C3-DCEB-1AD67CD022D7}"/>
              </a:ext>
            </a:extLst>
          </p:cNvPr>
          <p:cNvGrpSpPr/>
          <p:nvPr/>
        </p:nvGrpSpPr>
        <p:grpSpPr>
          <a:xfrm>
            <a:off x="0" y="752801"/>
            <a:ext cx="6105498" cy="6105199"/>
            <a:chOff x="167357" y="887646"/>
            <a:chExt cx="6105498" cy="6105199"/>
          </a:xfrm>
        </p:grpSpPr>
        <p:grpSp>
          <p:nvGrpSpPr>
            <p:cNvPr id="13" name="object 8">
              <a:extLst>
                <a:ext uri="{FF2B5EF4-FFF2-40B4-BE49-F238E27FC236}">
                  <a16:creationId xmlns:a16="http://schemas.microsoft.com/office/drawing/2014/main" id="{6E25AE3F-F486-D7F5-0F0D-962C4A129025}"/>
                </a:ext>
              </a:extLst>
            </p:cNvPr>
            <p:cNvGrpSpPr/>
            <p:nvPr/>
          </p:nvGrpSpPr>
          <p:grpSpPr>
            <a:xfrm>
              <a:off x="167357" y="887646"/>
              <a:ext cx="6105199" cy="6105199"/>
              <a:chOff x="23960" y="1212474"/>
              <a:chExt cx="10067925" cy="10067925"/>
            </a:xfrm>
          </p:grpSpPr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ADDBBDEA-CD08-C3AF-D3CA-D4A8DF48EFDE}"/>
                  </a:ext>
                </a:extLst>
              </p:cNvPr>
              <p:cNvSpPr/>
              <p:nvPr/>
            </p:nvSpPr>
            <p:spPr>
              <a:xfrm>
                <a:off x="23960" y="1212474"/>
                <a:ext cx="3229610" cy="10067925"/>
              </a:xfrm>
              <a:custGeom>
                <a:avLst/>
                <a:gdLst/>
                <a:ahLst/>
                <a:cxnLst/>
                <a:rect l="l" t="t" r="r" b="b"/>
                <a:pathLst>
                  <a:path w="3229610" h="10067925">
                    <a:moveTo>
                      <a:pt x="3229461" y="0"/>
                    </a:moveTo>
                    <a:lnTo>
                      <a:pt x="0" y="3229461"/>
                    </a:lnTo>
                    <a:lnTo>
                      <a:pt x="0" y="10067808"/>
                    </a:lnTo>
                    <a:lnTo>
                      <a:pt x="3229461" y="6838346"/>
                    </a:lnTo>
                    <a:lnTo>
                      <a:pt x="3229461" y="0"/>
                    </a:lnTo>
                    <a:close/>
                  </a:path>
                </a:pathLst>
              </a:custGeom>
              <a:solidFill>
                <a:srgbClr val="6A0D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0">
                <a:extLst>
                  <a:ext uri="{FF2B5EF4-FFF2-40B4-BE49-F238E27FC236}">
                    <a16:creationId xmlns:a16="http://schemas.microsoft.com/office/drawing/2014/main" id="{67738ED5-34A5-6AE9-971E-976BDD2E872D}"/>
                  </a:ext>
                </a:extLst>
              </p:cNvPr>
              <p:cNvSpPr/>
              <p:nvPr/>
            </p:nvSpPr>
            <p:spPr>
              <a:xfrm>
                <a:off x="23972" y="8050837"/>
                <a:ext cx="10067925" cy="3229610"/>
              </a:xfrm>
              <a:custGeom>
                <a:avLst/>
                <a:gdLst/>
                <a:ahLst/>
                <a:cxnLst/>
                <a:rect l="l" t="t" r="r" b="b"/>
                <a:pathLst>
                  <a:path w="10067925" h="3229609">
                    <a:moveTo>
                      <a:pt x="10067860" y="0"/>
                    </a:moveTo>
                    <a:lnTo>
                      <a:pt x="3229461" y="0"/>
                    </a:lnTo>
                    <a:lnTo>
                      <a:pt x="0" y="3229461"/>
                    </a:lnTo>
                    <a:lnTo>
                      <a:pt x="6838409" y="3229461"/>
                    </a:lnTo>
                    <a:lnTo>
                      <a:pt x="10067860" y="0"/>
                    </a:lnTo>
                    <a:close/>
                  </a:path>
                </a:pathLst>
              </a:custGeom>
              <a:solidFill>
                <a:srgbClr val="9655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943B9668-AD4C-856C-1392-9C7B6E95E2A4}"/>
                </a:ext>
              </a:extLst>
            </p:cNvPr>
            <p:cNvSpPr txBox="1">
              <a:spLocks/>
            </p:cNvSpPr>
            <p:nvPr/>
          </p:nvSpPr>
          <p:spPr>
            <a:xfrm>
              <a:off x="2125710" y="887666"/>
              <a:ext cx="4147145" cy="4146741"/>
            </a:xfrm>
            <a:prstGeom prst="rect">
              <a:avLst/>
            </a:prstGeom>
            <a:solidFill>
              <a:srgbClr val="4ACEFF"/>
            </a:solidFill>
          </p:spPr>
          <p:txBody>
            <a:bodyPr vert="horz" wrap="square" lIns="0" tIns="204084" rIns="0" bIns="0" rtlCol="0" anchor="t">
              <a:noAutofit/>
            </a:bodyPr>
            <a:lstStyle>
              <a:lvl1pPr>
                <a:defRPr sz="66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09591">
                <a:spcBef>
                  <a:spcPts val="1607"/>
                </a:spcBef>
              </a:pPr>
              <a:r>
                <a:rPr lang="en-GB" sz="5973" spc="-36"/>
                <a:t>Execution</a:t>
              </a:r>
              <a:endParaRPr lang="en-GB" sz="5973"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6598266" y="1118523"/>
            <a:ext cx="3475632" cy="913652"/>
          </a:xfrm>
          <a:prstGeom prst="rect">
            <a:avLst/>
          </a:prstGeom>
        </p:spPr>
        <p:txBody>
          <a:bodyPr vert="horz" wrap="square" lIns="0" tIns="66616" rIns="0" bIns="0" rtlCol="0">
            <a:spAutoFit/>
          </a:bodyPr>
          <a:lstStyle/>
          <a:p>
            <a:pPr marL="7701" marR="3081">
              <a:lnSpc>
                <a:spcPts val="3293"/>
              </a:lnSpc>
              <a:spcBef>
                <a:spcPts val="525"/>
              </a:spcBef>
            </a:pPr>
            <a:r>
              <a:rPr sz="3200" b="1" spc="-10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Laser-</a:t>
            </a:r>
            <a:r>
              <a:rPr sz="3200" b="1" spc="-3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focused </a:t>
            </a:r>
            <a:r>
              <a:rPr sz="3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on</a:t>
            </a:r>
            <a:r>
              <a:rPr sz="3200" b="1" spc="-69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 </a:t>
            </a:r>
            <a:r>
              <a:rPr sz="3200"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outcome</a:t>
            </a:r>
            <a:endParaRPr sz="32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93621" y="2226423"/>
            <a:ext cx="3944867" cy="913652"/>
          </a:xfrm>
          <a:prstGeom prst="rect">
            <a:avLst/>
          </a:prstGeom>
        </p:spPr>
        <p:txBody>
          <a:bodyPr vert="horz" wrap="square" lIns="0" tIns="66616" rIns="0" bIns="0" rtlCol="0">
            <a:spAutoFit/>
          </a:bodyPr>
          <a:lstStyle/>
          <a:p>
            <a:pPr marL="7701" marR="3081">
              <a:lnSpc>
                <a:spcPts val="3293"/>
              </a:lnSpc>
              <a:spcBef>
                <a:spcPts val="525"/>
              </a:spcBef>
            </a:pPr>
            <a:r>
              <a:rPr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Funnel</a:t>
            </a:r>
            <a:r>
              <a:rPr lang="en-GB"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&amp; Pipeline</a:t>
            </a:r>
            <a:r>
              <a:rPr sz="2800" b="1" spc="-6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Management</a:t>
            </a:r>
            <a:endParaRPr sz="2800" dirty="0">
              <a:latin typeface="Diploma Plus Jakarta SemiBold"/>
              <a:cs typeface="Diploma Plus Jakarta 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64241" y="3312289"/>
            <a:ext cx="828000" cy="828000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91762" rIns="0" bIns="0" rtlCol="0">
            <a:noAutofit/>
          </a:bodyPr>
          <a:lstStyle/>
          <a:p>
            <a:pPr marL="1540" algn="ctr">
              <a:spcBef>
                <a:spcPts val="1510"/>
              </a:spcBef>
            </a:pPr>
            <a:r>
              <a:rPr sz="32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9</a:t>
            </a:r>
            <a:endParaRPr sz="3200">
              <a:latin typeface="Diploma Plus Jakarta ExtraBold"/>
              <a:cs typeface="Diploma Plus Jakarta Extra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14498" y="4511365"/>
            <a:ext cx="4167939" cy="4394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2800" b="1" spc="-55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Performance</a:t>
            </a:r>
            <a:r>
              <a:rPr sz="2800" b="1" spc="-118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</a:t>
            </a:r>
            <a:r>
              <a:rPr sz="2800" b="1" spc="-27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Routines</a:t>
            </a:r>
            <a:endParaRPr sz="2800" dirty="0">
              <a:latin typeface="Diploma Plus Jakarta SemiBold"/>
              <a:cs typeface="Diploma Plus Jakarta 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4241" y="4334193"/>
            <a:ext cx="828000" cy="828000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91762" rIns="0" bIns="0" rtlCol="0">
            <a:noAutofit/>
          </a:bodyPr>
          <a:lstStyle/>
          <a:p>
            <a:pPr marL="232194">
              <a:spcBef>
                <a:spcPts val="1510"/>
              </a:spcBef>
            </a:pPr>
            <a:r>
              <a:rPr sz="3200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10</a:t>
            </a:r>
            <a:endParaRPr sz="3200">
              <a:latin typeface="Diploma Plus Jakarta ExtraBold"/>
              <a:cs typeface="Diploma Plus Jakarta Extra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64241" y="2274493"/>
            <a:ext cx="828000" cy="828000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91762" rIns="0" bIns="0" rtlCol="0">
            <a:noAutofit/>
          </a:bodyPr>
          <a:lstStyle/>
          <a:p>
            <a:pPr marL="24644" algn="ctr">
              <a:spcBef>
                <a:spcPts val="1510"/>
              </a:spcBef>
            </a:pPr>
            <a:r>
              <a:rPr sz="3200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8</a:t>
            </a:r>
            <a:endParaRPr sz="32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617BCCA-0CB3-5BE2-20B7-75024D6AA3D8}"/>
              </a:ext>
            </a:extLst>
          </p:cNvPr>
          <p:cNvSpPr txBox="1"/>
          <p:nvPr/>
        </p:nvSpPr>
        <p:spPr>
          <a:xfrm>
            <a:off x="7593621" y="3458008"/>
            <a:ext cx="3300773" cy="498154"/>
          </a:xfrm>
          <a:prstGeom prst="rect">
            <a:avLst/>
          </a:prstGeom>
        </p:spPr>
        <p:txBody>
          <a:bodyPr vert="horz" wrap="square" lIns="0" tIns="66616" rIns="0" bIns="0" rtlCol="0">
            <a:spAutoFit/>
          </a:bodyPr>
          <a:lstStyle/>
          <a:p>
            <a:pPr marL="28495">
              <a:spcBef>
                <a:spcPts val="2720"/>
              </a:spcBef>
            </a:pPr>
            <a:r>
              <a:rPr sz="2800" b="1" spc="-12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KPIs</a:t>
            </a:r>
            <a:endParaRPr sz="2800" dirty="0">
              <a:latin typeface="Diploma Plus Jakarta SemiBold"/>
              <a:cs typeface="Diploma Plus Jakarta SemiBold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69D8AA8-98C2-49B4-D20F-6A89E1518F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  <a:latin typeface="+mn-lt"/>
              </a:rPr>
              <a:t>Grow: Sales Excellence </a:t>
            </a:r>
            <a:r>
              <a:rPr lang="en-GB" b="0" dirty="0">
                <a:solidFill>
                  <a:schemeClr val="bg1"/>
                </a:solidFill>
                <a:latin typeface="+mn-lt"/>
              </a:rPr>
              <a:t>| </a:t>
            </a:r>
            <a:r>
              <a:rPr lang="en-GB" b="0" dirty="0">
                <a:solidFill>
                  <a:schemeClr val="bg1"/>
                </a:solidFill>
              </a:rPr>
              <a:t>Leadership for Growth 2025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>
            <a:extLst>
              <a:ext uri="{FF2B5EF4-FFF2-40B4-BE49-F238E27FC236}">
                <a16:creationId xmlns:a16="http://schemas.microsoft.com/office/drawing/2014/main" id="{6515E8F2-F01A-1A31-919E-3C559D36FAAF}"/>
              </a:ext>
            </a:extLst>
          </p:cNvPr>
          <p:cNvSpPr/>
          <p:nvPr/>
        </p:nvSpPr>
        <p:spPr>
          <a:xfrm>
            <a:off x="433874" y="1811369"/>
            <a:ext cx="11304341" cy="4384730"/>
          </a:xfrm>
          <a:custGeom>
            <a:avLst/>
            <a:gdLst/>
            <a:ahLst/>
            <a:cxnLst/>
            <a:rect l="l" t="t" r="r" b="b"/>
            <a:pathLst>
              <a:path w="18641695" h="7230745">
                <a:moveTo>
                  <a:pt x="18641170" y="0"/>
                </a:moveTo>
                <a:lnTo>
                  <a:pt x="0" y="0"/>
                </a:lnTo>
                <a:lnTo>
                  <a:pt x="0" y="7230429"/>
                </a:lnTo>
                <a:lnTo>
                  <a:pt x="18641170" y="7230429"/>
                </a:lnTo>
                <a:lnTo>
                  <a:pt x="18641170" y="0"/>
                </a:lnTo>
                <a:close/>
              </a:path>
            </a:pathLst>
          </a:custGeom>
          <a:solidFill>
            <a:srgbClr val="F0E6F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Free-form: Shape 37">
            <a:extLst>
              <a:ext uri="{FF2B5EF4-FFF2-40B4-BE49-F238E27FC236}">
                <a16:creationId xmlns:a16="http://schemas.microsoft.com/office/drawing/2014/main" id="{388FFF71-C7CB-F50B-0B8F-7B69AD4A7C98}"/>
              </a:ext>
            </a:extLst>
          </p:cNvPr>
          <p:cNvSpPr/>
          <p:nvPr/>
        </p:nvSpPr>
        <p:spPr>
          <a:xfrm>
            <a:off x="5958469" y="4102975"/>
            <a:ext cx="5561008" cy="1833996"/>
          </a:xfrm>
          <a:custGeom>
            <a:avLst/>
            <a:gdLst>
              <a:gd name="connsiteX0" fmla="*/ 236708 w 10704421"/>
              <a:gd name="connsiteY0" fmla="*/ 0 h 1833996"/>
              <a:gd name="connsiteX1" fmla="*/ 10467714 w 10704421"/>
              <a:gd name="connsiteY1" fmla="*/ 0 h 1833996"/>
              <a:gd name="connsiteX2" fmla="*/ 10704422 w 10704421"/>
              <a:gd name="connsiteY2" fmla="*/ 236709 h 1833996"/>
              <a:gd name="connsiteX3" fmla="*/ 10704422 w 10704421"/>
              <a:gd name="connsiteY3" fmla="*/ 1597289 h 1833996"/>
              <a:gd name="connsiteX4" fmla="*/ 10467714 w 10704421"/>
              <a:gd name="connsiteY4" fmla="*/ 1833997 h 1833996"/>
              <a:gd name="connsiteX5" fmla="*/ 236708 w 10704421"/>
              <a:gd name="connsiteY5" fmla="*/ 1833997 h 1833996"/>
              <a:gd name="connsiteX6" fmla="*/ 0 w 10704421"/>
              <a:gd name="connsiteY6" fmla="*/ 1597289 h 1833996"/>
              <a:gd name="connsiteX7" fmla="*/ 0 w 10704421"/>
              <a:gd name="connsiteY7" fmla="*/ 236709 h 1833996"/>
              <a:gd name="connsiteX8" fmla="*/ 236708 w 10704421"/>
              <a:gd name="connsiteY8" fmla="*/ 0 h 183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4421" h="1833996">
                <a:moveTo>
                  <a:pt x="236708" y="0"/>
                </a:moveTo>
                <a:lnTo>
                  <a:pt x="10467714" y="0"/>
                </a:lnTo>
                <a:cubicBezTo>
                  <a:pt x="10598378" y="0"/>
                  <a:pt x="10704422" y="106045"/>
                  <a:pt x="10704422" y="236709"/>
                </a:cubicBezTo>
                <a:lnTo>
                  <a:pt x="10704422" y="1597289"/>
                </a:lnTo>
                <a:cubicBezTo>
                  <a:pt x="10704422" y="1727952"/>
                  <a:pt x="10598378" y="1833997"/>
                  <a:pt x="10467714" y="1833997"/>
                </a:cubicBezTo>
                <a:lnTo>
                  <a:pt x="236708" y="1833997"/>
                </a:lnTo>
                <a:cubicBezTo>
                  <a:pt x="106045" y="1833997"/>
                  <a:pt x="0" y="1727952"/>
                  <a:pt x="0" y="1597289"/>
                </a:cubicBezTo>
                <a:lnTo>
                  <a:pt x="0" y="236709"/>
                </a:lnTo>
                <a:cubicBezTo>
                  <a:pt x="0" y="106045"/>
                  <a:pt x="106045" y="0"/>
                  <a:pt x="236708" y="0"/>
                </a:cubicBezTo>
                <a:close/>
              </a:path>
            </a:pathLst>
          </a:custGeom>
          <a:solidFill>
            <a:srgbClr val="FFFFFF"/>
          </a:solidFill>
          <a:ln w="63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" name="Free-form: Shape 38">
            <a:extLst>
              <a:ext uri="{FF2B5EF4-FFF2-40B4-BE49-F238E27FC236}">
                <a16:creationId xmlns:a16="http://schemas.microsoft.com/office/drawing/2014/main" id="{D51AA168-E2BD-3707-5D50-D109D2A11F5A}"/>
              </a:ext>
            </a:extLst>
          </p:cNvPr>
          <p:cNvSpPr/>
          <p:nvPr/>
        </p:nvSpPr>
        <p:spPr>
          <a:xfrm>
            <a:off x="5958469" y="2043148"/>
            <a:ext cx="5561008" cy="1833996"/>
          </a:xfrm>
          <a:custGeom>
            <a:avLst/>
            <a:gdLst>
              <a:gd name="connsiteX0" fmla="*/ 236708 w 10704421"/>
              <a:gd name="connsiteY0" fmla="*/ 0 h 1833996"/>
              <a:gd name="connsiteX1" fmla="*/ 10467714 w 10704421"/>
              <a:gd name="connsiteY1" fmla="*/ 0 h 1833996"/>
              <a:gd name="connsiteX2" fmla="*/ 10704422 w 10704421"/>
              <a:gd name="connsiteY2" fmla="*/ 236708 h 1833996"/>
              <a:gd name="connsiteX3" fmla="*/ 10704422 w 10704421"/>
              <a:gd name="connsiteY3" fmla="*/ 1597289 h 1833996"/>
              <a:gd name="connsiteX4" fmla="*/ 10467714 w 10704421"/>
              <a:gd name="connsiteY4" fmla="*/ 1833997 h 1833996"/>
              <a:gd name="connsiteX5" fmla="*/ 236708 w 10704421"/>
              <a:gd name="connsiteY5" fmla="*/ 1833997 h 1833996"/>
              <a:gd name="connsiteX6" fmla="*/ 0 w 10704421"/>
              <a:gd name="connsiteY6" fmla="*/ 1597289 h 1833996"/>
              <a:gd name="connsiteX7" fmla="*/ 0 w 10704421"/>
              <a:gd name="connsiteY7" fmla="*/ 236708 h 1833996"/>
              <a:gd name="connsiteX8" fmla="*/ 236708 w 10704421"/>
              <a:gd name="connsiteY8" fmla="*/ 0 h 183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4421" h="1833996">
                <a:moveTo>
                  <a:pt x="236708" y="0"/>
                </a:moveTo>
                <a:lnTo>
                  <a:pt x="10467714" y="0"/>
                </a:lnTo>
                <a:cubicBezTo>
                  <a:pt x="10598378" y="0"/>
                  <a:pt x="10704422" y="106045"/>
                  <a:pt x="10704422" y="236708"/>
                </a:cubicBezTo>
                <a:lnTo>
                  <a:pt x="10704422" y="1597289"/>
                </a:lnTo>
                <a:cubicBezTo>
                  <a:pt x="10704422" y="1727952"/>
                  <a:pt x="10598378" y="1833997"/>
                  <a:pt x="10467714" y="1833997"/>
                </a:cubicBezTo>
                <a:lnTo>
                  <a:pt x="236708" y="1833997"/>
                </a:lnTo>
                <a:cubicBezTo>
                  <a:pt x="106045" y="1833997"/>
                  <a:pt x="0" y="1727952"/>
                  <a:pt x="0" y="1597289"/>
                </a:cubicBezTo>
                <a:lnTo>
                  <a:pt x="0" y="236708"/>
                </a:lnTo>
                <a:cubicBezTo>
                  <a:pt x="0" y="106045"/>
                  <a:pt x="106045" y="0"/>
                  <a:pt x="236708" y="0"/>
                </a:cubicBezTo>
                <a:close/>
              </a:path>
            </a:pathLst>
          </a:custGeom>
          <a:solidFill>
            <a:srgbClr val="FFFFFF"/>
          </a:solidFill>
          <a:ln w="63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A5C9FD6D-1705-5AE3-EFCC-C968EF79B7DD}"/>
              </a:ext>
            </a:extLst>
          </p:cNvPr>
          <p:cNvSpPr txBox="1"/>
          <p:nvPr/>
        </p:nvSpPr>
        <p:spPr>
          <a:xfrm>
            <a:off x="600905" y="0"/>
            <a:ext cx="5304650" cy="1408247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sz="1789" b="1" spc="-6" dirty="0">
              <a:solidFill>
                <a:srgbClr val="6A0DD4"/>
              </a:solidFill>
              <a:latin typeface="Diploma Plus Jakarta ExtraBold"/>
              <a:cs typeface="Diploma Plus Jakarta ExtraBold"/>
            </a:endParaRPr>
          </a:p>
          <a:p>
            <a:pPr marL="257608">
              <a:spcBef>
                <a:spcPts val="910"/>
              </a:spcBef>
            </a:pPr>
            <a:endParaRPr sz="3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80000"/>
              </a:lnSpc>
            </a:pPr>
            <a:r>
              <a:rPr lang="en-GB" sz="3200" spc="-27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Funnel </a:t>
            </a:r>
            <a:r>
              <a:rPr lang="en-GB" sz="3200" spc="-36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&amp;</a:t>
            </a:r>
            <a:r>
              <a:rPr lang="en-GB" sz="3200" spc="-36" dirty="0">
                <a:latin typeface="Diploma Plus Jakarta Medium"/>
                <a:cs typeface="Diploma Plus Jakarta Medium"/>
              </a:rPr>
              <a:t> </a:t>
            </a:r>
            <a:r>
              <a:rPr lang="en-GB" sz="3200" spc="-36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Pipeline</a:t>
            </a:r>
            <a:r>
              <a:rPr lang="en-GB" sz="3200" spc="-143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 </a:t>
            </a:r>
            <a:r>
              <a:rPr lang="en-GB" sz="3200" spc="-6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Management</a:t>
            </a:r>
            <a:endParaRPr lang="en-GB" sz="3200" dirty="0">
              <a:latin typeface="Diploma Plus Jakarta Medium"/>
              <a:cs typeface="Diploma Plus Jakarta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60548" y="2545921"/>
            <a:ext cx="3023647" cy="103742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algn="l">
              <a:spcBef>
                <a:spcPts val="69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Funnel</a:t>
            </a:r>
            <a:endParaRPr lang="en-GB" b="1" spc="-6" dirty="0">
              <a:solidFill>
                <a:srgbClr val="6A0DD4"/>
              </a:solidFill>
              <a:latin typeface="Diploma Plus Jakarta ExtraBold"/>
              <a:cs typeface="Diploma Plus Jakarta ExtraBold"/>
            </a:endParaRPr>
          </a:p>
          <a:p>
            <a:pPr marL="7701" algn="l">
              <a:spcBef>
                <a:spcPts val="69"/>
              </a:spcBef>
            </a:pPr>
            <a:r>
              <a:rPr lang="en-GB" sz="1600" dirty="0">
                <a:solidFill>
                  <a:srgbClr val="6A0DD4"/>
                </a:solidFill>
                <a:latin typeface="Diploma Plus Jakarta"/>
                <a:cs typeface="Diploma Plus Jakarta"/>
              </a:rPr>
              <a:t>How many opportunities do we have at each stage of the sales process?</a:t>
            </a:r>
            <a:endParaRPr lang="en-GB" sz="1600" dirty="0">
              <a:latin typeface="Diploma Plus Jakarta"/>
              <a:cs typeface="Diploma Plus Jakart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46042" y="2344069"/>
            <a:ext cx="1237597" cy="1216804"/>
            <a:chOff x="11577904" y="5055441"/>
            <a:chExt cx="2040889" cy="2006600"/>
          </a:xfrm>
        </p:grpSpPr>
        <p:sp>
          <p:nvSpPr>
            <p:cNvPr id="5" name="object 5"/>
            <p:cNvSpPr/>
            <p:nvPr/>
          </p:nvSpPr>
          <p:spPr>
            <a:xfrm>
              <a:off x="12088533" y="5055441"/>
              <a:ext cx="698500" cy="698500"/>
            </a:xfrm>
            <a:custGeom>
              <a:avLst/>
              <a:gdLst/>
              <a:ahLst/>
              <a:cxnLst/>
              <a:rect l="l" t="t" r="r" b="b"/>
              <a:pathLst>
                <a:path w="698500" h="698500">
                  <a:moveTo>
                    <a:pt x="348984" y="0"/>
                  </a:moveTo>
                  <a:lnTo>
                    <a:pt x="301629" y="3185"/>
                  </a:lnTo>
                  <a:lnTo>
                    <a:pt x="256210" y="12465"/>
                  </a:lnTo>
                  <a:lnTo>
                    <a:pt x="213144" y="27423"/>
                  </a:lnTo>
                  <a:lnTo>
                    <a:pt x="172845" y="47644"/>
                  </a:lnTo>
                  <a:lnTo>
                    <a:pt x="135730" y="72711"/>
                  </a:lnTo>
                  <a:lnTo>
                    <a:pt x="102215" y="102210"/>
                  </a:lnTo>
                  <a:lnTo>
                    <a:pt x="72715" y="135724"/>
                  </a:lnTo>
                  <a:lnTo>
                    <a:pt x="47646" y="172837"/>
                  </a:lnTo>
                  <a:lnTo>
                    <a:pt x="27425" y="213135"/>
                  </a:lnTo>
                  <a:lnTo>
                    <a:pt x="12466" y="256200"/>
                  </a:lnTo>
                  <a:lnTo>
                    <a:pt x="3185" y="301619"/>
                  </a:lnTo>
                  <a:lnTo>
                    <a:pt x="0" y="348973"/>
                  </a:lnTo>
                  <a:lnTo>
                    <a:pt x="3185" y="396328"/>
                  </a:lnTo>
                  <a:lnTo>
                    <a:pt x="12466" y="441746"/>
                  </a:lnTo>
                  <a:lnTo>
                    <a:pt x="27425" y="484811"/>
                  </a:lnTo>
                  <a:lnTo>
                    <a:pt x="47646" y="525109"/>
                  </a:lnTo>
                  <a:lnTo>
                    <a:pt x="72715" y="562223"/>
                  </a:lnTo>
                  <a:lnTo>
                    <a:pt x="102215" y="595737"/>
                  </a:lnTo>
                  <a:lnTo>
                    <a:pt x="135730" y="625235"/>
                  </a:lnTo>
                  <a:lnTo>
                    <a:pt x="172845" y="650303"/>
                  </a:lnTo>
                  <a:lnTo>
                    <a:pt x="213144" y="670523"/>
                  </a:lnTo>
                  <a:lnTo>
                    <a:pt x="256210" y="685481"/>
                  </a:lnTo>
                  <a:lnTo>
                    <a:pt x="301629" y="694761"/>
                  </a:lnTo>
                  <a:lnTo>
                    <a:pt x="348984" y="697947"/>
                  </a:lnTo>
                  <a:lnTo>
                    <a:pt x="396336" y="694761"/>
                  </a:lnTo>
                  <a:lnTo>
                    <a:pt x="441753" y="685481"/>
                  </a:lnTo>
                  <a:lnTo>
                    <a:pt x="484818" y="670523"/>
                  </a:lnTo>
                  <a:lnTo>
                    <a:pt x="525115" y="650303"/>
                  </a:lnTo>
                  <a:lnTo>
                    <a:pt x="562229" y="625235"/>
                  </a:lnTo>
                  <a:lnTo>
                    <a:pt x="595743" y="595737"/>
                  </a:lnTo>
                  <a:lnTo>
                    <a:pt x="625243" y="562223"/>
                  </a:lnTo>
                  <a:lnTo>
                    <a:pt x="650311" y="525109"/>
                  </a:lnTo>
                  <a:lnTo>
                    <a:pt x="670532" y="484811"/>
                  </a:lnTo>
                  <a:lnTo>
                    <a:pt x="685491" y="441746"/>
                  </a:lnTo>
                  <a:lnTo>
                    <a:pt x="694771" y="396328"/>
                  </a:lnTo>
                  <a:lnTo>
                    <a:pt x="697957" y="348973"/>
                  </a:lnTo>
                  <a:lnTo>
                    <a:pt x="694771" y="301619"/>
                  </a:lnTo>
                  <a:lnTo>
                    <a:pt x="685491" y="256200"/>
                  </a:lnTo>
                  <a:lnTo>
                    <a:pt x="670532" y="213135"/>
                  </a:lnTo>
                  <a:lnTo>
                    <a:pt x="650311" y="172837"/>
                  </a:lnTo>
                  <a:lnTo>
                    <a:pt x="625243" y="135724"/>
                  </a:lnTo>
                  <a:lnTo>
                    <a:pt x="595743" y="102210"/>
                  </a:lnTo>
                  <a:lnTo>
                    <a:pt x="562229" y="72711"/>
                  </a:lnTo>
                  <a:lnTo>
                    <a:pt x="525115" y="47644"/>
                  </a:lnTo>
                  <a:lnTo>
                    <a:pt x="484818" y="27423"/>
                  </a:lnTo>
                  <a:lnTo>
                    <a:pt x="441753" y="12465"/>
                  </a:lnTo>
                  <a:lnTo>
                    <a:pt x="396336" y="3185"/>
                  </a:lnTo>
                  <a:lnTo>
                    <a:pt x="348984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77904" y="5055441"/>
              <a:ext cx="2040889" cy="2006600"/>
            </a:xfrm>
            <a:custGeom>
              <a:avLst/>
              <a:gdLst/>
              <a:ahLst/>
              <a:cxnLst/>
              <a:rect l="l" t="t" r="r" b="b"/>
              <a:pathLst>
                <a:path w="2040890" h="2006600">
                  <a:moveTo>
                    <a:pt x="843970" y="1143000"/>
                  </a:moveTo>
                  <a:lnTo>
                    <a:pt x="819219" y="1143000"/>
                  </a:lnTo>
                  <a:lnTo>
                    <a:pt x="808226" y="1155700"/>
                  </a:lnTo>
                  <a:lnTo>
                    <a:pt x="800736" y="1168400"/>
                  </a:lnTo>
                  <a:lnTo>
                    <a:pt x="798069" y="1181100"/>
                  </a:lnTo>
                  <a:lnTo>
                    <a:pt x="800225" y="1193800"/>
                  </a:lnTo>
                  <a:lnTo>
                    <a:pt x="807200" y="1206500"/>
                  </a:lnTo>
                  <a:lnTo>
                    <a:pt x="967132" y="1371600"/>
                  </a:lnTo>
                  <a:lnTo>
                    <a:pt x="967132" y="1981200"/>
                  </a:lnTo>
                  <a:lnTo>
                    <a:pt x="968228" y="1993900"/>
                  </a:lnTo>
                  <a:lnTo>
                    <a:pt x="971397" y="1993900"/>
                  </a:lnTo>
                  <a:lnTo>
                    <a:pt x="976462" y="2006600"/>
                  </a:lnTo>
                  <a:lnTo>
                    <a:pt x="1015812" y="2006600"/>
                  </a:lnTo>
                  <a:lnTo>
                    <a:pt x="1154603" y="1930400"/>
                  </a:lnTo>
                  <a:lnTo>
                    <a:pt x="1032952" y="1930400"/>
                  </a:lnTo>
                  <a:lnTo>
                    <a:pt x="1032952" y="1346200"/>
                  </a:lnTo>
                  <a:lnTo>
                    <a:pt x="1029696" y="1333500"/>
                  </a:lnTo>
                  <a:lnTo>
                    <a:pt x="1023696" y="1333500"/>
                  </a:lnTo>
                  <a:lnTo>
                    <a:pt x="854675" y="1155700"/>
                  </a:lnTo>
                  <a:lnTo>
                    <a:pt x="843970" y="1143000"/>
                  </a:lnTo>
                  <a:close/>
                </a:path>
                <a:path w="2040890" h="2006600">
                  <a:moveTo>
                    <a:pt x="2030901" y="381000"/>
                  </a:moveTo>
                  <a:lnTo>
                    <a:pt x="1195843" y="381000"/>
                  </a:lnTo>
                  <a:lnTo>
                    <a:pt x="1188790" y="393700"/>
                  </a:lnTo>
                  <a:lnTo>
                    <a:pt x="1186204" y="406400"/>
                  </a:lnTo>
                  <a:lnTo>
                    <a:pt x="1188790" y="419100"/>
                  </a:lnTo>
                  <a:lnTo>
                    <a:pt x="1195843" y="431800"/>
                  </a:lnTo>
                  <a:lnTo>
                    <a:pt x="1206303" y="431800"/>
                  </a:lnTo>
                  <a:lnTo>
                    <a:pt x="1219114" y="444500"/>
                  </a:lnTo>
                  <a:lnTo>
                    <a:pt x="1974714" y="444500"/>
                  </a:lnTo>
                  <a:lnTo>
                    <a:pt x="1974714" y="711200"/>
                  </a:lnTo>
                  <a:lnTo>
                    <a:pt x="1198586" y="711200"/>
                  </a:lnTo>
                  <a:lnTo>
                    <a:pt x="1191534" y="723900"/>
                  </a:lnTo>
                  <a:lnTo>
                    <a:pt x="1188948" y="736600"/>
                  </a:lnTo>
                  <a:lnTo>
                    <a:pt x="1191534" y="749300"/>
                  </a:lnTo>
                  <a:lnTo>
                    <a:pt x="1198586" y="762000"/>
                  </a:lnTo>
                  <a:lnTo>
                    <a:pt x="1209047" y="774700"/>
                  </a:lnTo>
                  <a:lnTo>
                    <a:pt x="1930496" y="774700"/>
                  </a:lnTo>
                  <a:lnTo>
                    <a:pt x="1392763" y="1333500"/>
                  </a:lnTo>
                  <a:lnTo>
                    <a:pt x="1386753" y="1333500"/>
                  </a:lnTo>
                  <a:lnTo>
                    <a:pt x="1383497" y="1346200"/>
                  </a:lnTo>
                  <a:lnTo>
                    <a:pt x="1383497" y="1727200"/>
                  </a:lnTo>
                  <a:lnTo>
                    <a:pt x="1032952" y="1930400"/>
                  </a:lnTo>
                  <a:lnTo>
                    <a:pt x="1154603" y="1930400"/>
                  </a:lnTo>
                  <a:lnTo>
                    <a:pt x="1432186" y="1778000"/>
                  </a:lnTo>
                  <a:lnTo>
                    <a:pt x="1439348" y="1778000"/>
                  </a:lnTo>
                  <a:lnTo>
                    <a:pt x="1444742" y="1765300"/>
                  </a:lnTo>
                  <a:lnTo>
                    <a:pt x="1448143" y="1765300"/>
                  </a:lnTo>
                  <a:lnTo>
                    <a:pt x="1449327" y="1752600"/>
                  </a:lnTo>
                  <a:lnTo>
                    <a:pt x="1449327" y="1371600"/>
                  </a:lnTo>
                  <a:lnTo>
                    <a:pt x="2031456" y="762000"/>
                  </a:lnTo>
                  <a:lnTo>
                    <a:pt x="2036084" y="762000"/>
                  </a:lnTo>
                  <a:lnTo>
                    <a:pt x="2038827" y="749300"/>
                  </a:lnTo>
                  <a:lnTo>
                    <a:pt x="2040545" y="749300"/>
                  </a:lnTo>
                  <a:lnTo>
                    <a:pt x="2040545" y="406400"/>
                  </a:lnTo>
                  <a:lnTo>
                    <a:pt x="2037957" y="393700"/>
                  </a:lnTo>
                  <a:lnTo>
                    <a:pt x="2030901" y="381000"/>
                  </a:lnTo>
                  <a:close/>
                </a:path>
                <a:path w="2040890" h="2006600">
                  <a:moveTo>
                    <a:pt x="111528" y="266700"/>
                  </a:moveTo>
                  <a:lnTo>
                    <a:pt x="101127" y="266700"/>
                  </a:lnTo>
                  <a:lnTo>
                    <a:pt x="38396" y="279400"/>
                  </a:lnTo>
                  <a:lnTo>
                    <a:pt x="26130" y="292100"/>
                  </a:lnTo>
                  <a:lnTo>
                    <a:pt x="16901" y="292100"/>
                  </a:lnTo>
                  <a:lnTo>
                    <a:pt x="11561" y="304800"/>
                  </a:lnTo>
                  <a:lnTo>
                    <a:pt x="10963" y="317500"/>
                  </a:lnTo>
                  <a:lnTo>
                    <a:pt x="15495" y="330200"/>
                  </a:lnTo>
                  <a:lnTo>
                    <a:pt x="23929" y="342900"/>
                  </a:lnTo>
                  <a:lnTo>
                    <a:pt x="47820" y="342900"/>
                  </a:lnTo>
                  <a:lnTo>
                    <a:pt x="31066" y="393700"/>
                  </a:lnTo>
                  <a:lnTo>
                    <a:pt x="17734" y="431800"/>
                  </a:lnTo>
                  <a:lnTo>
                    <a:pt x="7997" y="482600"/>
                  </a:lnTo>
                  <a:lnTo>
                    <a:pt x="2028" y="533400"/>
                  </a:lnTo>
                  <a:lnTo>
                    <a:pt x="0" y="571500"/>
                  </a:lnTo>
                  <a:lnTo>
                    <a:pt x="2056" y="622300"/>
                  </a:lnTo>
                  <a:lnTo>
                    <a:pt x="8114" y="673100"/>
                  </a:lnTo>
                  <a:lnTo>
                    <a:pt x="18008" y="723900"/>
                  </a:lnTo>
                  <a:lnTo>
                    <a:pt x="31572" y="762000"/>
                  </a:lnTo>
                  <a:lnTo>
                    <a:pt x="48640" y="812800"/>
                  </a:lnTo>
                  <a:lnTo>
                    <a:pt x="69046" y="850900"/>
                  </a:lnTo>
                  <a:lnTo>
                    <a:pt x="92625" y="889000"/>
                  </a:lnTo>
                  <a:lnTo>
                    <a:pt x="119210" y="927100"/>
                  </a:lnTo>
                  <a:lnTo>
                    <a:pt x="148635" y="965200"/>
                  </a:lnTo>
                  <a:lnTo>
                    <a:pt x="180735" y="990600"/>
                  </a:lnTo>
                  <a:lnTo>
                    <a:pt x="215343" y="1028700"/>
                  </a:lnTo>
                  <a:lnTo>
                    <a:pt x="252294" y="1054100"/>
                  </a:lnTo>
                  <a:lnTo>
                    <a:pt x="291421" y="1079500"/>
                  </a:lnTo>
                  <a:lnTo>
                    <a:pt x="332559" y="1104900"/>
                  </a:lnTo>
                  <a:lnTo>
                    <a:pt x="375542" y="1117600"/>
                  </a:lnTo>
                  <a:lnTo>
                    <a:pt x="420204" y="1130300"/>
                  </a:lnTo>
                  <a:lnTo>
                    <a:pt x="513900" y="1155700"/>
                  </a:lnTo>
                  <a:lnTo>
                    <a:pt x="526982" y="1155700"/>
                  </a:lnTo>
                  <a:lnTo>
                    <a:pt x="538182" y="1143000"/>
                  </a:lnTo>
                  <a:lnTo>
                    <a:pt x="546327" y="1130300"/>
                  </a:lnTo>
                  <a:lnTo>
                    <a:pt x="550245" y="1117600"/>
                  </a:lnTo>
                  <a:lnTo>
                    <a:pt x="549114" y="1104900"/>
                  </a:lnTo>
                  <a:lnTo>
                    <a:pt x="543277" y="1092200"/>
                  </a:lnTo>
                  <a:lnTo>
                    <a:pt x="521272" y="1092200"/>
                  </a:lnTo>
                  <a:lnTo>
                    <a:pt x="428174" y="1066800"/>
                  </a:lnTo>
                  <a:lnTo>
                    <a:pt x="384142" y="1054100"/>
                  </a:lnTo>
                  <a:lnTo>
                    <a:pt x="342066" y="1028700"/>
                  </a:lnTo>
                  <a:lnTo>
                    <a:pt x="302156" y="1003300"/>
                  </a:lnTo>
                  <a:lnTo>
                    <a:pt x="264621" y="977900"/>
                  </a:lnTo>
                  <a:lnTo>
                    <a:pt x="229669" y="952500"/>
                  </a:lnTo>
                  <a:lnTo>
                    <a:pt x="197509" y="914400"/>
                  </a:lnTo>
                  <a:lnTo>
                    <a:pt x="168350" y="889000"/>
                  </a:lnTo>
                  <a:lnTo>
                    <a:pt x="142402" y="850900"/>
                  </a:lnTo>
                  <a:lnTo>
                    <a:pt x="119872" y="800100"/>
                  </a:lnTo>
                  <a:lnTo>
                    <a:pt x="100970" y="762000"/>
                  </a:lnTo>
                  <a:lnTo>
                    <a:pt x="85905" y="723900"/>
                  </a:lnTo>
                  <a:lnTo>
                    <a:pt x="74886" y="673100"/>
                  </a:lnTo>
                  <a:lnTo>
                    <a:pt x="68121" y="622300"/>
                  </a:lnTo>
                  <a:lnTo>
                    <a:pt x="65819" y="571500"/>
                  </a:lnTo>
                  <a:lnTo>
                    <a:pt x="68507" y="520700"/>
                  </a:lnTo>
                  <a:lnTo>
                    <a:pt x="76385" y="469900"/>
                  </a:lnTo>
                  <a:lnTo>
                    <a:pt x="89179" y="419100"/>
                  </a:lnTo>
                  <a:lnTo>
                    <a:pt x="106614" y="381000"/>
                  </a:lnTo>
                  <a:lnTo>
                    <a:pt x="160358" y="381000"/>
                  </a:lnTo>
                  <a:lnTo>
                    <a:pt x="166481" y="368300"/>
                  </a:lnTo>
                  <a:lnTo>
                    <a:pt x="168042" y="355600"/>
                  </a:lnTo>
                  <a:lnTo>
                    <a:pt x="164560" y="342900"/>
                  </a:lnTo>
                  <a:lnTo>
                    <a:pt x="135587" y="292100"/>
                  </a:lnTo>
                  <a:lnTo>
                    <a:pt x="129433" y="279400"/>
                  </a:lnTo>
                  <a:lnTo>
                    <a:pt x="121188" y="279400"/>
                  </a:lnTo>
                  <a:lnTo>
                    <a:pt x="111528" y="266700"/>
                  </a:lnTo>
                  <a:close/>
                </a:path>
                <a:path w="2040890" h="2006600">
                  <a:moveTo>
                    <a:pt x="703748" y="1079500"/>
                  </a:moveTo>
                  <a:lnTo>
                    <a:pt x="645249" y="1079500"/>
                  </a:lnTo>
                  <a:lnTo>
                    <a:pt x="628115" y="1092200"/>
                  </a:lnTo>
                  <a:lnTo>
                    <a:pt x="598124" y="1092200"/>
                  </a:lnTo>
                  <a:lnTo>
                    <a:pt x="588147" y="1104900"/>
                  </a:lnTo>
                  <a:lnTo>
                    <a:pt x="581801" y="1104900"/>
                  </a:lnTo>
                  <a:lnTo>
                    <a:pt x="580066" y="1117600"/>
                  </a:lnTo>
                  <a:lnTo>
                    <a:pt x="583410" y="1130300"/>
                  </a:lnTo>
                  <a:lnTo>
                    <a:pt x="591107" y="1143000"/>
                  </a:lnTo>
                  <a:lnTo>
                    <a:pt x="601985" y="1155700"/>
                  </a:lnTo>
                  <a:lnTo>
                    <a:pt x="653821" y="1155700"/>
                  </a:lnTo>
                  <a:lnTo>
                    <a:pt x="673011" y="1143000"/>
                  </a:lnTo>
                  <a:lnTo>
                    <a:pt x="704051" y="1143000"/>
                  </a:lnTo>
                  <a:lnTo>
                    <a:pt x="712897" y="1130300"/>
                  </a:lnTo>
                  <a:lnTo>
                    <a:pt x="717725" y="1117600"/>
                  </a:lnTo>
                  <a:lnTo>
                    <a:pt x="717716" y="1104900"/>
                  </a:lnTo>
                  <a:lnTo>
                    <a:pt x="712726" y="1092200"/>
                  </a:lnTo>
                  <a:lnTo>
                    <a:pt x="703748" y="1079500"/>
                  </a:lnTo>
                  <a:close/>
                </a:path>
                <a:path w="2040890" h="2006600">
                  <a:moveTo>
                    <a:pt x="870875" y="1016000"/>
                  </a:moveTo>
                  <a:lnTo>
                    <a:pt x="834623" y="1016000"/>
                  </a:lnTo>
                  <a:lnTo>
                    <a:pt x="818260" y="1028700"/>
                  </a:lnTo>
                  <a:lnTo>
                    <a:pt x="801561" y="1041400"/>
                  </a:lnTo>
                  <a:lnTo>
                    <a:pt x="784509" y="1041400"/>
                  </a:lnTo>
                  <a:lnTo>
                    <a:pt x="767086" y="1054100"/>
                  </a:lnTo>
                  <a:lnTo>
                    <a:pt x="756195" y="1054100"/>
                  </a:lnTo>
                  <a:lnTo>
                    <a:pt x="749110" y="1066800"/>
                  </a:lnTo>
                  <a:lnTo>
                    <a:pt x="746427" y="1079500"/>
                  </a:lnTo>
                  <a:lnTo>
                    <a:pt x="748741" y="1092200"/>
                  </a:lnTo>
                  <a:lnTo>
                    <a:pt x="755871" y="1104900"/>
                  </a:lnTo>
                  <a:lnTo>
                    <a:pt x="766293" y="1117600"/>
                  </a:lnTo>
                  <a:lnTo>
                    <a:pt x="791431" y="1117600"/>
                  </a:lnTo>
                  <a:lnTo>
                    <a:pt x="811063" y="1104900"/>
                  </a:lnTo>
                  <a:lnTo>
                    <a:pt x="830341" y="1092200"/>
                  </a:lnTo>
                  <a:lnTo>
                    <a:pt x="849234" y="1092200"/>
                  </a:lnTo>
                  <a:lnTo>
                    <a:pt x="867711" y="1079500"/>
                  </a:lnTo>
                  <a:lnTo>
                    <a:pt x="877414" y="1066800"/>
                  </a:lnTo>
                  <a:lnTo>
                    <a:pt x="882877" y="1054100"/>
                  </a:lnTo>
                  <a:lnTo>
                    <a:pt x="883713" y="1041400"/>
                  </a:lnTo>
                  <a:lnTo>
                    <a:pt x="879533" y="1028700"/>
                  </a:lnTo>
                  <a:lnTo>
                    <a:pt x="870875" y="1016000"/>
                  </a:lnTo>
                  <a:close/>
                </a:path>
                <a:path w="2040890" h="2006600">
                  <a:moveTo>
                    <a:pt x="670669" y="177800"/>
                  </a:moveTo>
                  <a:lnTo>
                    <a:pt x="485301" y="177800"/>
                  </a:lnTo>
                  <a:lnTo>
                    <a:pt x="441611" y="190500"/>
                  </a:lnTo>
                  <a:lnTo>
                    <a:pt x="400107" y="215900"/>
                  </a:lnTo>
                  <a:lnTo>
                    <a:pt x="361098" y="241300"/>
                  </a:lnTo>
                  <a:lnTo>
                    <a:pt x="324890" y="266700"/>
                  </a:lnTo>
                  <a:lnTo>
                    <a:pt x="291790" y="292100"/>
                  </a:lnTo>
                  <a:lnTo>
                    <a:pt x="262107" y="317500"/>
                  </a:lnTo>
                  <a:lnTo>
                    <a:pt x="236148" y="355600"/>
                  </a:lnTo>
                  <a:lnTo>
                    <a:pt x="214219" y="393700"/>
                  </a:lnTo>
                  <a:lnTo>
                    <a:pt x="196628" y="444500"/>
                  </a:lnTo>
                  <a:lnTo>
                    <a:pt x="183683" y="482600"/>
                  </a:lnTo>
                  <a:lnTo>
                    <a:pt x="175690" y="533400"/>
                  </a:lnTo>
                  <a:lnTo>
                    <a:pt x="172958" y="571500"/>
                  </a:lnTo>
                  <a:lnTo>
                    <a:pt x="175690" y="622300"/>
                  </a:lnTo>
                  <a:lnTo>
                    <a:pt x="183683" y="673100"/>
                  </a:lnTo>
                  <a:lnTo>
                    <a:pt x="196628" y="711200"/>
                  </a:lnTo>
                  <a:lnTo>
                    <a:pt x="214219" y="749300"/>
                  </a:lnTo>
                  <a:lnTo>
                    <a:pt x="236148" y="800100"/>
                  </a:lnTo>
                  <a:lnTo>
                    <a:pt x="262107" y="825500"/>
                  </a:lnTo>
                  <a:lnTo>
                    <a:pt x="291790" y="863600"/>
                  </a:lnTo>
                  <a:lnTo>
                    <a:pt x="324890" y="889000"/>
                  </a:lnTo>
                  <a:lnTo>
                    <a:pt x="361098" y="914400"/>
                  </a:lnTo>
                  <a:lnTo>
                    <a:pt x="400107" y="939800"/>
                  </a:lnTo>
                  <a:lnTo>
                    <a:pt x="441611" y="952500"/>
                  </a:lnTo>
                  <a:lnTo>
                    <a:pt x="485301" y="965200"/>
                  </a:lnTo>
                  <a:lnTo>
                    <a:pt x="530871" y="977900"/>
                  </a:lnTo>
                  <a:lnTo>
                    <a:pt x="625123" y="977900"/>
                  </a:lnTo>
                  <a:lnTo>
                    <a:pt x="670669" y="965200"/>
                  </a:lnTo>
                  <a:lnTo>
                    <a:pt x="714345" y="952500"/>
                  </a:lnTo>
                  <a:lnTo>
                    <a:pt x="755842" y="939800"/>
                  </a:lnTo>
                  <a:lnTo>
                    <a:pt x="794850" y="914400"/>
                  </a:lnTo>
                  <a:lnTo>
                    <a:pt x="532089" y="914400"/>
                  </a:lnTo>
                  <a:lnTo>
                    <a:pt x="488009" y="901700"/>
                  </a:lnTo>
                  <a:lnTo>
                    <a:pt x="446184" y="889000"/>
                  </a:lnTo>
                  <a:lnTo>
                    <a:pt x="407022" y="863600"/>
                  </a:lnTo>
                  <a:lnTo>
                    <a:pt x="370934" y="850900"/>
                  </a:lnTo>
                  <a:lnTo>
                    <a:pt x="338330" y="812800"/>
                  </a:lnTo>
                  <a:lnTo>
                    <a:pt x="309617" y="787400"/>
                  </a:lnTo>
                  <a:lnTo>
                    <a:pt x="285207" y="749300"/>
                  </a:lnTo>
                  <a:lnTo>
                    <a:pt x="265508" y="711200"/>
                  </a:lnTo>
                  <a:lnTo>
                    <a:pt x="250931" y="673100"/>
                  </a:lnTo>
                  <a:lnTo>
                    <a:pt x="241884" y="622300"/>
                  </a:lnTo>
                  <a:lnTo>
                    <a:pt x="238778" y="571500"/>
                  </a:lnTo>
                  <a:lnTo>
                    <a:pt x="241884" y="533400"/>
                  </a:lnTo>
                  <a:lnTo>
                    <a:pt x="250931" y="482600"/>
                  </a:lnTo>
                  <a:lnTo>
                    <a:pt x="265508" y="444500"/>
                  </a:lnTo>
                  <a:lnTo>
                    <a:pt x="285207" y="406400"/>
                  </a:lnTo>
                  <a:lnTo>
                    <a:pt x="309617" y="368300"/>
                  </a:lnTo>
                  <a:lnTo>
                    <a:pt x="338330" y="342900"/>
                  </a:lnTo>
                  <a:lnTo>
                    <a:pt x="370934" y="304800"/>
                  </a:lnTo>
                  <a:lnTo>
                    <a:pt x="407022" y="279400"/>
                  </a:lnTo>
                  <a:lnTo>
                    <a:pt x="446184" y="266700"/>
                  </a:lnTo>
                  <a:lnTo>
                    <a:pt x="488009" y="254000"/>
                  </a:lnTo>
                  <a:lnTo>
                    <a:pt x="532089" y="241300"/>
                  </a:lnTo>
                  <a:lnTo>
                    <a:pt x="794850" y="241300"/>
                  </a:lnTo>
                  <a:lnTo>
                    <a:pt x="755842" y="215900"/>
                  </a:lnTo>
                  <a:lnTo>
                    <a:pt x="714345" y="190500"/>
                  </a:lnTo>
                  <a:lnTo>
                    <a:pt x="670669" y="177800"/>
                  </a:lnTo>
                  <a:close/>
                </a:path>
                <a:path w="2040890" h="2006600">
                  <a:moveTo>
                    <a:pt x="794850" y="241300"/>
                  </a:moveTo>
                  <a:lnTo>
                    <a:pt x="623938" y="241300"/>
                  </a:lnTo>
                  <a:lnTo>
                    <a:pt x="668018" y="254000"/>
                  </a:lnTo>
                  <a:lnTo>
                    <a:pt x="709843" y="266700"/>
                  </a:lnTo>
                  <a:lnTo>
                    <a:pt x="749004" y="279400"/>
                  </a:lnTo>
                  <a:lnTo>
                    <a:pt x="785092" y="304800"/>
                  </a:lnTo>
                  <a:lnTo>
                    <a:pt x="817697" y="342900"/>
                  </a:lnTo>
                  <a:lnTo>
                    <a:pt x="846409" y="368300"/>
                  </a:lnTo>
                  <a:lnTo>
                    <a:pt x="870820" y="406400"/>
                  </a:lnTo>
                  <a:lnTo>
                    <a:pt x="890518" y="444500"/>
                  </a:lnTo>
                  <a:lnTo>
                    <a:pt x="905096" y="482600"/>
                  </a:lnTo>
                  <a:lnTo>
                    <a:pt x="914142" y="533400"/>
                  </a:lnTo>
                  <a:lnTo>
                    <a:pt x="917249" y="571500"/>
                  </a:lnTo>
                  <a:lnTo>
                    <a:pt x="914142" y="622300"/>
                  </a:lnTo>
                  <a:lnTo>
                    <a:pt x="905096" y="673100"/>
                  </a:lnTo>
                  <a:lnTo>
                    <a:pt x="890518" y="711200"/>
                  </a:lnTo>
                  <a:lnTo>
                    <a:pt x="870820" y="749300"/>
                  </a:lnTo>
                  <a:lnTo>
                    <a:pt x="846409" y="787400"/>
                  </a:lnTo>
                  <a:lnTo>
                    <a:pt x="817697" y="812800"/>
                  </a:lnTo>
                  <a:lnTo>
                    <a:pt x="785092" y="850900"/>
                  </a:lnTo>
                  <a:lnTo>
                    <a:pt x="749004" y="863600"/>
                  </a:lnTo>
                  <a:lnTo>
                    <a:pt x="709843" y="889000"/>
                  </a:lnTo>
                  <a:lnTo>
                    <a:pt x="668018" y="901700"/>
                  </a:lnTo>
                  <a:lnTo>
                    <a:pt x="623938" y="914400"/>
                  </a:lnTo>
                  <a:lnTo>
                    <a:pt x="794850" y="914400"/>
                  </a:lnTo>
                  <a:lnTo>
                    <a:pt x="831062" y="889000"/>
                  </a:lnTo>
                  <a:lnTo>
                    <a:pt x="864170" y="863600"/>
                  </a:lnTo>
                  <a:lnTo>
                    <a:pt x="893863" y="825500"/>
                  </a:lnTo>
                  <a:lnTo>
                    <a:pt x="919835" y="800100"/>
                  </a:lnTo>
                  <a:lnTo>
                    <a:pt x="941777" y="749300"/>
                  </a:lnTo>
                  <a:lnTo>
                    <a:pt x="959379" y="711200"/>
                  </a:lnTo>
                  <a:lnTo>
                    <a:pt x="972335" y="673100"/>
                  </a:lnTo>
                  <a:lnTo>
                    <a:pt x="980334" y="622300"/>
                  </a:lnTo>
                  <a:lnTo>
                    <a:pt x="983069" y="571500"/>
                  </a:lnTo>
                  <a:lnTo>
                    <a:pt x="980334" y="533400"/>
                  </a:lnTo>
                  <a:lnTo>
                    <a:pt x="972335" y="482600"/>
                  </a:lnTo>
                  <a:lnTo>
                    <a:pt x="959379" y="444500"/>
                  </a:lnTo>
                  <a:lnTo>
                    <a:pt x="941777" y="393700"/>
                  </a:lnTo>
                  <a:lnTo>
                    <a:pt x="919835" y="355600"/>
                  </a:lnTo>
                  <a:lnTo>
                    <a:pt x="893863" y="317500"/>
                  </a:lnTo>
                  <a:lnTo>
                    <a:pt x="864170" y="292100"/>
                  </a:lnTo>
                  <a:lnTo>
                    <a:pt x="831062" y="266700"/>
                  </a:lnTo>
                  <a:lnTo>
                    <a:pt x="794850" y="241300"/>
                  </a:lnTo>
                  <a:close/>
                </a:path>
                <a:path w="2040890" h="2006600">
                  <a:moveTo>
                    <a:pt x="1041182" y="762000"/>
                  </a:moveTo>
                  <a:lnTo>
                    <a:pt x="1005697" y="762000"/>
                  </a:lnTo>
                  <a:lnTo>
                    <a:pt x="995519" y="774700"/>
                  </a:lnTo>
                  <a:lnTo>
                    <a:pt x="989456" y="787400"/>
                  </a:lnTo>
                  <a:lnTo>
                    <a:pt x="987956" y="800100"/>
                  </a:lnTo>
                  <a:lnTo>
                    <a:pt x="991467" y="812800"/>
                  </a:lnTo>
                  <a:lnTo>
                    <a:pt x="1020272" y="863600"/>
                  </a:lnTo>
                  <a:lnTo>
                    <a:pt x="1026429" y="876300"/>
                  </a:lnTo>
                  <a:lnTo>
                    <a:pt x="1117630" y="876300"/>
                  </a:lnTo>
                  <a:lnTo>
                    <a:pt x="1129823" y="863600"/>
                  </a:lnTo>
                  <a:lnTo>
                    <a:pt x="1139041" y="863600"/>
                  </a:lnTo>
                  <a:lnTo>
                    <a:pt x="1144367" y="850900"/>
                  </a:lnTo>
                  <a:lnTo>
                    <a:pt x="1144886" y="838200"/>
                  </a:lnTo>
                  <a:lnTo>
                    <a:pt x="1140454" y="825500"/>
                  </a:lnTo>
                  <a:lnTo>
                    <a:pt x="1132053" y="812800"/>
                  </a:lnTo>
                  <a:lnTo>
                    <a:pt x="1108029" y="812800"/>
                  </a:lnTo>
                  <a:lnTo>
                    <a:pt x="1120646" y="774700"/>
                  </a:lnTo>
                  <a:lnTo>
                    <a:pt x="1049413" y="774700"/>
                  </a:lnTo>
                  <a:lnTo>
                    <a:pt x="1041182" y="762000"/>
                  </a:lnTo>
                  <a:close/>
                </a:path>
                <a:path w="2040890" h="2006600">
                  <a:moveTo>
                    <a:pt x="590820" y="838200"/>
                  </a:moveTo>
                  <a:lnTo>
                    <a:pt x="565207" y="838200"/>
                  </a:lnTo>
                  <a:lnTo>
                    <a:pt x="578013" y="850900"/>
                  </a:lnTo>
                  <a:lnTo>
                    <a:pt x="590820" y="838200"/>
                  </a:lnTo>
                  <a:close/>
                </a:path>
                <a:path w="2040890" h="2006600">
                  <a:moveTo>
                    <a:pt x="475570" y="647700"/>
                  </a:moveTo>
                  <a:lnTo>
                    <a:pt x="438846" y="647700"/>
                  </a:lnTo>
                  <a:lnTo>
                    <a:pt x="430420" y="660400"/>
                  </a:lnTo>
                  <a:lnTo>
                    <a:pt x="426107" y="673100"/>
                  </a:lnTo>
                  <a:lnTo>
                    <a:pt x="426646" y="685800"/>
                  </a:lnTo>
                  <a:lnTo>
                    <a:pt x="443494" y="723900"/>
                  </a:lnTo>
                  <a:lnTo>
                    <a:pt x="470514" y="749300"/>
                  </a:lnTo>
                  <a:lnTo>
                    <a:pt x="505214" y="774700"/>
                  </a:lnTo>
                  <a:lnTo>
                    <a:pt x="545103" y="787400"/>
                  </a:lnTo>
                  <a:lnTo>
                    <a:pt x="545103" y="812800"/>
                  </a:lnTo>
                  <a:lnTo>
                    <a:pt x="547691" y="825500"/>
                  </a:lnTo>
                  <a:lnTo>
                    <a:pt x="554746" y="838200"/>
                  </a:lnTo>
                  <a:lnTo>
                    <a:pt x="601281" y="838200"/>
                  </a:lnTo>
                  <a:lnTo>
                    <a:pt x="608336" y="825500"/>
                  </a:lnTo>
                  <a:lnTo>
                    <a:pt x="610923" y="812800"/>
                  </a:lnTo>
                  <a:lnTo>
                    <a:pt x="610923" y="787400"/>
                  </a:lnTo>
                  <a:lnTo>
                    <a:pt x="658067" y="774700"/>
                  </a:lnTo>
                  <a:lnTo>
                    <a:pt x="697915" y="749300"/>
                  </a:lnTo>
                  <a:lnTo>
                    <a:pt x="715225" y="723900"/>
                  </a:lnTo>
                  <a:lnTo>
                    <a:pt x="552250" y="723900"/>
                  </a:lnTo>
                  <a:lnTo>
                    <a:pt x="525088" y="711200"/>
                  </a:lnTo>
                  <a:lnTo>
                    <a:pt x="503518" y="698500"/>
                  </a:lnTo>
                  <a:lnTo>
                    <a:pt x="490592" y="673100"/>
                  </a:lnTo>
                  <a:lnTo>
                    <a:pt x="484953" y="660400"/>
                  </a:lnTo>
                  <a:lnTo>
                    <a:pt x="475570" y="647700"/>
                  </a:lnTo>
                  <a:close/>
                </a:path>
                <a:path w="2040890" h="2006600">
                  <a:moveTo>
                    <a:pt x="641949" y="0"/>
                  </a:moveTo>
                  <a:lnTo>
                    <a:pt x="628966" y="0"/>
                  </a:lnTo>
                  <a:lnTo>
                    <a:pt x="617801" y="12700"/>
                  </a:lnTo>
                  <a:lnTo>
                    <a:pt x="609626" y="25400"/>
                  </a:lnTo>
                  <a:lnTo>
                    <a:pt x="605615" y="25400"/>
                  </a:lnTo>
                  <a:lnTo>
                    <a:pt x="606841" y="50800"/>
                  </a:lnTo>
                  <a:lnTo>
                    <a:pt x="612728" y="50800"/>
                  </a:lnTo>
                  <a:lnTo>
                    <a:pt x="622343" y="63500"/>
                  </a:lnTo>
                  <a:lnTo>
                    <a:pt x="634755" y="63500"/>
                  </a:lnTo>
                  <a:lnTo>
                    <a:pt x="727795" y="88900"/>
                  </a:lnTo>
                  <a:lnTo>
                    <a:pt x="771803" y="101600"/>
                  </a:lnTo>
                  <a:lnTo>
                    <a:pt x="813859" y="127000"/>
                  </a:lnTo>
                  <a:lnTo>
                    <a:pt x="853752" y="139700"/>
                  </a:lnTo>
                  <a:lnTo>
                    <a:pt x="891274" y="177800"/>
                  </a:lnTo>
                  <a:lnTo>
                    <a:pt x="926216" y="203200"/>
                  </a:lnTo>
                  <a:lnTo>
                    <a:pt x="958367" y="228600"/>
                  </a:lnTo>
                  <a:lnTo>
                    <a:pt x="987519" y="266700"/>
                  </a:lnTo>
                  <a:lnTo>
                    <a:pt x="1013463" y="304800"/>
                  </a:lnTo>
                  <a:lnTo>
                    <a:pt x="1035990" y="342900"/>
                  </a:lnTo>
                  <a:lnTo>
                    <a:pt x="1054890" y="393700"/>
                  </a:lnTo>
                  <a:lnTo>
                    <a:pt x="1069954" y="431800"/>
                  </a:lnTo>
                  <a:lnTo>
                    <a:pt x="1080973" y="482600"/>
                  </a:lnTo>
                  <a:lnTo>
                    <a:pt x="1087738" y="533400"/>
                  </a:lnTo>
                  <a:lnTo>
                    <a:pt x="1090040" y="571500"/>
                  </a:lnTo>
                  <a:lnTo>
                    <a:pt x="1087380" y="635000"/>
                  </a:lnTo>
                  <a:lnTo>
                    <a:pt x="1079562" y="685800"/>
                  </a:lnTo>
                  <a:lnTo>
                    <a:pt x="1066826" y="723900"/>
                  </a:lnTo>
                  <a:lnTo>
                    <a:pt x="1049413" y="774700"/>
                  </a:lnTo>
                  <a:lnTo>
                    <a:pt x="1120646" y="774700"/>
                  </a:lnTo>
                  <a:lnTo>
                    <a:pt x="1124852" y="762000"/>
                  </a:lnTo>
                  <a:lnTo>
                    <a:pt x="1138196" y="723900"/>
                  </a:lnTo>
                  <a:lnTo>
                    <a:pt x="1147910" y="673100"/>
                  </a:lnTo>
                  <a:lnTo>
                    <a:pt x="1153848" y="622300"/>
                  </a:lnTo>
                  <a:lnTo>
                    <a:pt x="1155860" y="571500"/>
                  </a:lnTo>
                  <a:lnTo>
                    <a:pt x="1153805" y="533400"/>
                  </a:lnTo>
                  <a:lnTo>
                    <a:pt x="1147751" y="482600"/>
                  </a:lnTo>
                  <a:lnTo>
                    <a:pt x="1137863" y="431800"/>
                  </a:lnTo>
                  <a:lnTo>
                    <a:pt x="1124306" y="393700"/>
                  </a:lnTo>
                  <a:lnTo>
                    <a:pt x="1107247" y="342900"/>
                  </a:lnTo>
                  <a:lnTo>
                    <a:pt x="1086849" y="304800"/>
                  </a:lnTo>
                  <a:lnTo>
                    <a:pt x="1063280" y="266700"/>
                  </a:lnTo>
                  <a:lnTo>
                    <a:pt x="1036704" y="228600"/>
                  </a:lnTo>
                  <a:lnTo>
                    <a:pt x="1007286" y="190500"/>
                  </a:lnTo>
                  <a:lnTo>
                    <a:pt x="975192" y="152400"/>
                  </a:lnTo>
                  <a:lnTo>
                    <a:pt x="940587" y="127000"/>
                  </a:lnTo>
                  <a:lnTo>
                    <a:pt x="903637" y="101600"/>
                  </a:lnTo>
                  <a:lnTo>
                    <a:pt x="864507" y="76200"/>
                  </a:lnTo>
                  <a:lnTo>
                    <a:pt x="823363" y="50800"/>
                  </a:lnTo>
                  <a:lnTo>
                    <a:pt x="780369" y="38100"/>
                  </a:lnTo>
                  <a:lnTo>
                    <a:pt x="689497" y="12700"/>
                  </a:lnTo>
                  <a:lnTo>
                    <a:pt x="641949" y="0"/>
                  </a:lnTo>
                  <a:close/>
                </a:path>
                <a:path w="2040890" h="2006600">
                  <a:moveTo>
                    <a:pt x="643477" y="368300"/>
                  </a:moveTo>
                  <a:lnTo>
                    <a:pt x="519565" y="368300"/>
                  </a:lnTo>
                  <a:lnTo>
                    <a:pt x="485844" y="393700"/>
                  </a:lnTo>
                  <a:lnTo>
                    <a:pt x="459499" y="419100"/>
                  </a:lnTo>
                  <a:lnTo>
                    <a:pt x="442829" y="457200"/>
                  </a:lnTo>
                  <a:lnTo>
                    <a:pt x="438133" y="495300"/>
                  </a:lnTo>
                  <a:lnTo>
                    <a:pt x="451813" y="533400"/>
                  </a:lnTo>
                  <a:lnTo>
                    <a:pt x="483154" y="571500"/>
                  </a:lnTo>
                  <a:lnTo>
                    <a:pt x="525711" y="596900"/>
                  </a:lnTo>
                  <a:lnTo>
                    <a:pt x="573040" y="609600"/>
                  </a:lnTo>
                  <a:lnTo>
                    <a:pt x="600104" y="609600"/>
                  </a:lnTo>
                  <a:lnTo>
                    <a:pt x="613565" y="622300"/>
                  </a:lnTo>
                  <a:lnTo>
                    <a:pt x="626525" y="622300"/>
                  </a:lnTo>
                  <a:lnTo>
                    <a:pt x="639862" y="635000"/>
                  </a:lnTo>
                  <a:lnTo>
                    <a:pt x="651207" y="635000"/>
                  </a:lnTo>
                  <a:lnTo>
                    <a:pt x="659597" y="647700"/>
                  </a:lnTo>
                  <a:lnTo>
                    <a:pt x="664063" y="673100"/>
                  </a:lnTo>
                  <a:lnTo>
                    <a:pt x="663785" y="685800"/>
                  </a:lnTo>
                  <a:lnTo>
                    <a:pt x="660036" y="698500"/>
                  </a:lnTo>
                  <a:lnTo>
                    <a:pt x="653457" y="698500"/>
                  </a:lnTo>
                  <a:lnTo>
                    <a:pt x="644692" y="711200"/>
                  </a:lnTo>
                  <a:lnTo>
                    <a:pt x="630528" y="711200"/>
                  </a:lnTo>
                  <a:lnTo>
                    <a:pt x="614824" y="723900"/>
                  </a:lnTo>
                  <a:lnTo>
                    <a:pt x="715225" y="723900"/>
                  </a:lnTo>
                  <a:lnTo>
                    <a:pt x="723879" y="711200"/>
                  </a:lnTo>
                  <a:lnTo>
                    <a:pt x="729370" y="660400"/>
                  </a:lnTo>
                  <a:lnTo>
                    <a:pt x="711836" y="609600"/>
                  </a:lnTo>
                  <a:lnTo>
                    <a:pt x="677412" y="571500"/>
                  </a:lnTo>
                  <a:lnTo>
                    <a:pt x="632542" y="558800"/>
                  </a:lnTo>
                  <a:lnTo>
                    <a:pt x="583668" y="546100"/>
                  </a:lnTo>
                  <a:lnTo>
                    <a:pt x="571190" y="546100"/>
                  </a:lnTo>
                  <a:lnTo>
                    <a:pt x="558645" y="533400"/>
                  </a:lnTo>
                  <a:lnTo>
                    <a:pt x="534643" y="533400"/>
                  </a:lnTo>
                  <a:lnTo>
                    <a:pt x="523195" y="520700"/>
                  </a:lnTo>
                  <a:lnTo>
                    <a:pt x="513645" y="508000"/>
                  </a:lnTo>
                  <a:lnTo>
                    <a:pt x="506924" y="508000"/>
                  </a:lnTo>
                  <a:lnTo>
                    <a:pt x="503963" y="482600"/>
                  </a:lnTo>
                  <a:lnTo>
                    <a:pt x="506365" y="469900"/>
                  </a:lnTo>
                  <a:lnTo>
                    <a:pt x="514696" y="457200"/>
                  </a:lnTo>
                  <a:lnTo>
                    <a:pt x="527558" y="444500"/>
                  </a:lnTo>
                  <a:lnTo>
                    <a:pt x="543554" y="431800"/>
                  </a:lnTo>
                  <a:lnTo>
                    <a:pt x="704992" y="431800"/>
                  </a:lnTo>
                  <a:lnTo>
                    <a:pt x="698547" y="419100"/>
                  </a:lnTo>
                  <a:lnTo>
                    <a:pt x="673215" y="393700"/>
                  </a:lnTo>
                  <a:lnTo>
                    <a:pt x="643477" y="368300"/>
                  </a:lnTo>
                  <a:close/>
                </a:path>
                <a:path w="2040890" h="2006600">
                  <a:moveTo>
                    <a:pt x="711142" y="482600"/>
                  </a:moveTo>
                  <a:lnTo>
                    <a:pt x="664560" y="482600"/>
                  </a:lnTo>
                  <a:lnTo>
                    <a:pt x="675143" y="495300"/>
                  </a:lnTo>
                  <a:lnTo>
                    <a:pt x="700407" y="495300"/>
                  </a:lnTo>
                  <a:lnTo>
                    <a:pt x="711142" y="482600"/>
                  </a:lnTo>
                  <a:close/>
                </a:path>
                <a:path w="2040890" h="2006600">
                  <a:moveTo>
                    <a:pt x="704992" y="431800"/>
                  </a:moveTo>
                  <a:lnTo>
                    <a:pt x="607451" y="431800"/>
                  </a:lnTo>
                  <a:lnTo>
                    <a:pt x="636409" y="444500"/>
                  </a:lnTo>
                  <a:lnTo>
                    <a:pt x="657205" y="482600"/>
                  </a:lnTo>
                  <a:lnTo>
                    <a:pt x="718020" y="482600"/>
                  </a:lnTo>
                  <a:lnTo>
                    <a:pt x="720460" y="469900"/>
                  </a:lnTo>
                  <a:lnTo>
                    <a:pt x="717883" y="457200"/>
                  </a:lnTo>
                  <a:lnTo>
                    <a:pt x="704992" y="431800"/>
                  </a:lnTo>
                  <a:close/>
                </a:path>
                <a:path w="2040890" h="2006600">
                  <a:moveTo>
                    <a:pt x="160358" y="381000"/>
                  </a:moveTo>
                  <a:lnTo>
                    <a:pt x="114817" y="381000"/>
                  </a:lnTo>
                  <a:lnTo>
                    <a:pt x="125685" y="393700"/>
                  </a:lnTo>
                  <a:lnTo>
                    <a:pt x="150152" y="393700"/>
                  </a:lnTo>
                  <a:lnTo>
                    <a:pt x="160358" y="381000"/>
                  </a:lnTo>
                  <a:close/>
                </a:path>
                <a:path w="2040890" h="2006600">
                  <a:moveTo>
                    <a:pt x="2007624" y="368300"/>
                  </a:moveTo>
                  <a:lnTo>
                    <a:pt x="1219114" y="368300"/>
                  </a:lnTo>
                  <a:lnTo>
                    <a:pt x="1206303" y="381000"/>
                  </a:lnTo>
                  <a:lnTo>
                    <a:pt x="2020437" y="381000"/>
                  </a:lnTo>
                  <a:lnTo>
                    <a:pt x="2007624" y="368300"/>
                  </a:lnTo>
                  <a:close/>
                </a:path>
                <a:path w="2040890" h="2006600">
                  <a:moveTo>
                    <a:pt x="601281" y="317500"/>
                  </a:moveTo>
                  <a:lnTo>
                    <a:pt x="554746" y="317500"/>
                  </a:lnTo>
                  <a:lnTo>
                    <a:pt x="547691" y="330200"/>
                  </a:lnTo>
                  <a:lnTo>
                    <a:pt x="545103" y="342900"/>
                  </a:lnTo>
                  <a:lnTo>
                    <a:pt x="545103" y="368300"/>
                  </a:lnTo>
                  <a:lnTo>
                    <a:pt x="610923" y="368300"/>
                  </a:lnTo>
                  <a:lnTo>
                    <a:pt x="610923" y="342900"/>
                  </a:lnTo>
                  <a:lnTo>
                    <a:pt x="608336" y="330200"/>
                  </a:lnTo>
                  <a:lnTo>
                    <a:pt x="601281" y="317500"/>
                  </a:lnTo>
                  <a:close/>
                </a:path>
                <a:path w="2040890" h="2006600">
                  <a:moveTo>
                    <a:pt x="578013" y="304800"/>
                  </a:moveTo>
                  <a:lnTo>
                    <a:pt x="565207" y="317500"/>
                  </a:lnTo>
                  <a:lnTo>
                    <a:pt x="590820" y="317500"/>
                  </a:lnTo>
                  <a:lnTo>
                    <a:pt x="578013" y="304800"/>
                  </a:lnTo>
                  <a:close/>
                </a:path>
                <a:path w="2040890" h="2006600">
                  <a:moveTo>
                    <a:pt x="389713" y="38100"/>
                  </a:moveTo>
                  <a:lnTo>
                    <a:pt x="364428" y="38100"/>
                  </a:lnTo>
                  <a:lnTo>
                    <a:pt x="344823" y="50800"/>
                  </a:lnTo>
                  <a:lnTo>
                    <a:pt x="325602" y="50800"/>
                  </a:lnTo>
                  <a:lnTo>
                    <a:pt x="288315" y="76200"/>
                  </a:lnTo>
                  <a:lnTo>
                    <a:pt x="272148" y="114300"/>
                  </a:lnTo>
                  <a:lnTo>
                    <a:pt x="276326" y="127000"/>
                  </a:lnTo>
                  <a:lnTo>
                    <a:pt x="285053" y="127000"/>
                  </a:lnTo>
                  <a:lnTo>
                    <a:pt x="296418" y="139700"/>
                  </a:lnTo>
                  <a:lnTo>
                    <a:pt x="321403" y="139700"/>
                  </a:lnTo>
                  <a:lnTo>
                    <a:pt x="337764" y="127000"/>
                  </a:lnTo>
                  <a:lnTo>
                    <a:pt x="354444" y="114300"/>
                  </a:lnTo>
                  <a:lnTo>
                    <a:pt x="371447" y="114300"/>
                  </a:lnTo>
                  <a:lnTo>
                    <a:pt x="388773" y="101600"/>
                  </a:lnTo>
                  <a:lnTo>
                    <a:pt x="399761" y="88900"/>
                  </a:lnTo>
                  <a:lnTo>
                    <a:pt x="406895" y="88900"/>
                  </a:lnTo>
                  <a:lnTo>
                    <a:pt x="409597" y="76200"/>
                  </a:lnTo>
                  <a:lnTo>
                    <a:pt x="407286" y="63500"/>
                  </a:lnTo>
                  <a:lnTo>
                    <a:pt x="400153" y="50800"/>
                  </a:lnTo>
                  <a:lnTo>
                    <a:pt x="389713" y="38100"/>
                  </a:lnTo>
                  <a:close/>
                </a:path>
                <a:path w="2040890" h="2006600">
                  <a:moveTo>
                    <a:pt x="572543" y="12700"/>
                  </a:moveTo>
                  <a:lnTo>
                    <a:pt x="451949" y="12700"/>
                  </a:lnTo>
                  <a:lnTo>
                    <a:pt x="443045" y="25400"/>
                  </a:lnTo>
                  <a:lnTo>
                    <a:pt x="438156" y="38100"/>
                  </a:lnTo>
                  <a:lnTo>
                    <a:pt x="438133" y="50800"/>
                  </a:lnTo>
                  <a:lnTo>
                    <a:pt x="443200" y="63500"/>
                  </a:lnTo>
                  <a:lnTo>
                    <a:pt x="452172" y="76200"/>
                  </a:lnTo>
                  <a:lnTo>
                    <a:pt x="493682" y="76200"/>
                  </a:lnTo>
                  <a:lnTo>
                    <a:pt x="510667" y="63500"/>
                  </a:lnTo>
                  <a:lnTo>
                    <a:pt x="557757" y="63500"/>
                  </a:lnTo>
                  <a:lnTo>
                    <a:pt x="567792" y="50800"/>
                  </a:lnTo>
                  <a:lnTo>
                    <a:pt x="574198" y="38100"/>
                  </a:lnTo>
                  <a:lnTo>
                    <a:pt x="575961" y="25400"/>
                  </a:lnTo>
                  <a:lnTo>
                    <a:pt x="572543" y="12700"/>
                  </a:lnTo>
                  <a:close/>
                </a:path>
                <a:path w="2040890" h="2006600">
                  <a:moveTo>
                    <a:pt x="553948" y="0"/>
                  </a:moveTo>
                  <a:lnTo>
                    <a:pt x="502055" y="0"/>
                  </a:lnTo>
                  <a:lnTo>
                    <a:pt x="482917" y="12700"/>
                  </a:lnTo>
                  <a:lnTo>
                    <a:pt x="564836" y="12700"/>
                  </a:lnTo>
                  <a:lnTo>
                    <a:pt x="553948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341514" y="4482255"/>
            <a:ext cx="1277644" cy="1058157"/>
            <a:chOff x="16267135" y="3002555"/>
            <a:chExt cx="2106930" cy="1744980"/>
          </a:xfrm>
        </p:grpSpPr>
        <p:sp>
          <p:nvSpPr>
            <p:cNvPr id="8" name="object 8"/>
            <p:cNvSpPr/>
            <p:nvPr/>
          </p:nvSpPr>
          <p:spPr>
            <a:xfrm>
              <a:off x="16291484" y="3026060"/>
              <a:ext cx="2042795" cy="1664335"/>
            </a:xfrm>
            <a:custGeom>
              <a:avLst/>
              <a:gdLst/>
              <a:ahLst/>
              <a:cxnLst/>
              <a:rect l="l" t="t" r="r" b="b"/>
              <a:pathLst>
                <a:path w="2042794" h="1664335">
                  <a:moveTo>
                    <a:pt x="315988" y="0"/>
                  </a:moveTo>
                  <a:lnTo>
                    <a:pt x="0" y="0"/>
                  </a:lnTo>
                  <a:lnTo>
                    <a:pt x="0" y="315988"/>
                  </a:lnTo>
                  <a:lnTo>
                    <a:pt x="315988" y="315988"/>
                  </a:lnTo>
                  <a:lnTo>
                    <a:pt x="315988" y="0"/>
                  </a:lnTo>
                  <a:close/>
                </a:path>
                <a:path w="2042794" h="1664335">
                  <a:moveTo>
                    <a:pt x="2042629" y="1664195"/>
                  </a:moveTo>
                  <a:lnTo>
                    <a:pt x="1869198" y="1363776"/>
                  </a:lnTo>
                  <a:lnTo>
                    <a:pt x="1695754" y="1664195"/>
                  </a:lnTo>
                  <a:lnTo>
                    <a:pt x="2042629" y="1664195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67135" y="3002555"/>
              <a:ext cx="2106930" cy="1744980"/>
            </a:xfrm>
            <a:custGeom>
              <a:avLst/>
              <a:gdLst/>
              <a:ahLst/>
              <a:cxnLst/>
              <a:rect l="l" t="t" r="r" b="b"/>
              <a:pathLst>
                <a:path w="2106930" h="1744979">
                  <a:moveTo>
                    <a:pt x="2102051" y="1731665"/>
                  </a:moveTo>
                  <a:lnTo>
                    <a:pt x="1651478" y="1731665"/>
                  </a:lnTo>
                  <a:lnTo>
                    <a:pt x="1656929" y="1744365"/>
                  </a:lnTo>
                  <a:lnTo>
                    <a:pt x="2096602" y="1744365"/>
                  </a:lnTo>
                  <a:lnTo>
                    <a:pt x="2102051" y="1731665"/>
                  </a:lnTo>
                  <a:close/>
                </a:path>
                <a:path w="2106930" h="1744979">
                  <a:moveTo>
                    <a:pt x="1900738" y="1350665"/>
                  </a:moveTo>
                  <a:lnTo>
                    <a:pt x="1852796" y="1350665"/>
                  </a:lnTo>
                  <a:lnTo>
                    <a:pt x="1847346" y="1363365"/>
                  </a:lnTo>
                  <a:lnTo>
                    <a:pt x="1651478" y="1693565"/>
                  </a:lnTo>
                  <a:lnTo>
                    <a:pt x="1648068" y="1706265"/>
                  </a:lnTo>
                  <a:lnTo>
                    <a:pt x="1646931" y="1718965"/>
                  </a:lnTo>
                  <a:lnTo>
                    <a:pt x="1648068" y="1731665"/>
                  </a:lnTo>
                  <a:lnTo>
                    <a:pt x="2105467" y="1731665"/>
                  </a:lnTo>
                  <a:lnTo>
                    <a:pt x="2106606" y="1718965"/>
                  </a:lnTo>
                  <a:lnTo>
                    <a:pt x="2105467" y="1706265"/>
                  </a:lnTo>
                  <a:lnTo>
                    <a:pt x="2102051" y="1693565"/>
                  </a:lnTo>
                  <a:lnTo>
                    <a:pt x="2094518" y="1680865"/>
                  </a:lnTo>
                  <a:lnTo>
                    <a:pt x="1739748" y="1680865"/>
                  </a:lnTo>
                  <a:lnTo>
                    <a:pt x="1876759" y="1439565"/>
                  </a:lnTo>
                  <a:lnTo>
                    <a:pt x="1951391" y="1439565"/>
                  </a:lnTo>
                  <a:lnTo>
                    <a:pt x="1906193" y="1363365"/>
                  </a:lnTo>
                  <a:lnTo>
                    <a:pt x="1900738" y="1350665"/>
                  </a:lnTo>
                  <a:close/>
                </a:path>
                <a:path w="2106930" h="1744979">
                  <a:moveTo>
                    <a:pt x="1282654" y="1706265"/>
                  </a:moveTo>
                  <a:lnTo>
                    <a:pt x="754881" y="1706265"/>
                  </a:lnTo>
                  <a:lnTo>
                    <a:pt x="768221" y="1718965"/>
                  </a:lnTo>
                  <a:lnTo>
                    <a:pt x="1269317" y="1718965"/>
                  </a:lnTo>
                  <a:lnTo>
                    <a:pt x="1282654" y="1706265"/>
                  </a:lnTo>
                  <a:close/>
                </a:path>
                <a:path w="2106930" h="1744979">
                  <a:moveTo>
                    <a:pt x="1294951" y="753765"/>
                  </a:moveTo>
                  <a:lnTo>
                    <a:pt x="742584" y="753765"/>
                  </a:lnTo>
                  <a:lnTo>
                    <a:pt x="731705" y="766465"/>
                  </a:lnTo>
                  <a:lnTo>
                    <a:pt x="722782" y="779165"/>
                  </a:lnTo>
                  <a:lnTo>
                    <a:pt x="716219" y="791865"/>
                  </a:lnTo>
                  <a:lnTo>
                    <a:pt x="712168" y="804565"/>
                  </a:lnTo>
                  <a:lnTo>
                    <a:pt x="710784" y="817265"/>
                  </a:lnTo>
                  <a:lnTo>
                    <a:pt x="710784" y="855365"/>
                  </a:lnTo>
                  <a:lnTo>
                    <a:pt x="557358" y="855365"/>
                  </a:lnTo>
                  <a:lnTo>
                    <a:pt x="519302" y="868065"/>
                  </a:lnTo>
                  <a:lnTo>
                    <a:pt x="453158" y="906165"/>
                  </a:lnTo>
                  <a:lnTo>
                    <a:pt x="427702" y="944265"/>
                  </a:lnTo>
                  <a:lnTo>
                    <a:pt x="408970" y="982365"/>
                  </a:lnTo>
                  <a:lnTo>
                    <a:pt x="397406" y="1020465"/>
                  </a:lnTo>
                  <a:lnTo>
                    <a:pt x="393453" y="1058565"/>
                  </a:lnTo>
                  <a:lnTo>
                    <a:pt x="393453" y="1414165"/>
                  </a:lnTo>
                  <a:lnTo>
                    <a:pt x="397406" y="1452265"/>
                  </a:lnTo>
                  <a:lnTo>
                    <a:pt x="408970" y="1490365"/>
                  </a:lnTo>
                  <a:lnTo>
                    <a:pt x="427702" y="1515765"/>
                  </a:lnTo>
                  <a:lnTo>
                    <a:pt x="453158" y="1553865"/>
                  </a:lnTo>
                  <a:lnTo>
                    <a:pt x="484212" y="1579265"/>
                  </a:lnTo>
                  <a:lnTo>
                    <a:pt x="519302" y="1591965"/>
                  </a:lnTo>
                  <a:lnTo>
                    <a:pt x="557358" y="1604665"/>
                  </a:lnTo>
                  <a:lnTo>
                    <a:pt x="597311" y="1617365"/>
                  </a:lnTo>
                  <a:lnTo>
                    <a:pt x="710784" y="1617365"/>
                  </a:lnTo>
                  <a:lnTo>
                    <a:pt x="710784" y="1642765"/>
                  </a:lnTo>
                  <a:lnTo>
                    <a:pt x="722782" y="1680865"/>
                  </a:lnTo>
                  <a:lnTo>
                    <a:pt x="742584" y="1706265"/>
                  </a:lnTo>
                  <a:lnTo>
                    <a:pt x="1294951" y="1706265"/>
                  </a:lnTo>
                  <a:lnTo>
                    <a:pt x="1305834" y="1693565"/>
                  </a:lnTo>
                  <a:lnTo>
                    <a:pt x="1314754" y="1680865"/>
                  </a:lnTo>
                  <a:lnTo>
                    <a:pt x="1321322" y="1668165"/>
                  </a:lnTo>
                  <a:lnTo>
                    <a:pt x="1325378" y="1655465"/>
                  </a:lnTo>
                  <a:lnTo>
                    <a:pt x="781306" y="1655465"/>
                  </a:lnTo>
                  <a:lnTo>
                    <a:pt x="780405" y="1642765"/>
                  </a:lnTo>
                  <a:lnTo>
                    <a:pt x="778740" y="1642765"/>
                  </a:lnTo>
                  <a:lnTo>
                    <a:pt x="778740" y="1541165"/>
                  </a:lnTo>
                  <a:lnTo>
                    <a:pt x="570676" y="1541165"/>
                  </a:lnTo>
                  <a:lnTo>
                    <a:pt x="521909" y="1515765"/>
                  </a:lnTo>
                  <a:lnTo>
                    <a:pt x="484233" y="1490365"/>
                  </a:lnTo>
                  <a:lnTo>
                    <a:pt x="464035" y="1439565"/>
                  </a:lnTo>
                  <a:lnTo>
                    <a:pt x="461399" y="1414165"/>
                  </a:lnTo>
                  <a:lnTo>
                    <a:pt x="461399" y="1058565"/>
                  </a:lnTo>
                  <a:lnTo>
                    <a:pt x="471746" y="1007765"/>
                  </a:lnTo>
                  <a:lnTo>
                    <a:pt x="501199" y="956965"/>
                  </a:lnTo>
                  <a:lnTo>
                    <a:pt x="545305" y="931565"/>
                  </a:lnTo>
                  <a:lnTo>
                    <a:pt x="570676" y="918865"/>
                  </a:lnTo>
                  <a:lnTo>
                    <a:pt x="778740" y="918865"/>
                  </a:lnTo>
                  <a:lnTo>
                    <a:pt x="778740" y="817265"/>
                  </a:lnTo>
                  <a:lnTo>
                    <a:pt x="1326765" y="817265"/>
                  </a:lnTo>
                  <a:lnTo>
                    <a:pt x="1325378" y="804565"/>
                  </a:lnTo>
                  <a:lnTo>
                    <a:pt x="1321322" y="791865"/>
                  </a:lnTo>
                  <a:lnTo>
                    <a:pt x="1314754" y="779165"/>
                  </a:lnTo>
                  <a:lnTo>
                    <a:pt x="1305834" y="766465"/>
                  </a:lnTo>
                  <a:lnTo>
                    <a:pt x="1294951" y="753765"/>
                  </a:lnTo>
                  <a:close/>
                </a:path>
                <a:path w="2106930" h="1744979">
                  <a:moveTo>
                    <a:pt x="1951391" y="1439565"/>
                  </a:moveTo>
                  <a:lnTo>
                    <a:pt x="1876759" y="1439565"/>
                  </a:lnTo>
                  <a:lnTo>
                    <a:pt x="2013781" y="1680865"/>
                  </a:lnTo>
                  <a:lnTo>
                    <a:pt x="2094518" y="1680865"/>
                  </a:lnTo>
                  <a:lnTo>
                    <a:pt x="1951391" y="1439565"/>
                  </a:lnTo>
                  <a:close/>
                </a:path>
                <a:path w="2106930" h="1744979">
                  <a:moveTo>
                    <a:pt x="1325378" y="1503065"/>
                  </a:moveTo>
                  <a:lnTo>
                    <a:pt x="1257134" y="1503065"/>
                  </a:lnTo>
                  <a:lnTo>
                    <a:pt x="1258443" y="1515765"/>
                  </a:lnTo>
                  <a:lnTo>
                    <a:pt x="1258809" y="1515765"/>
                  </a:lnTo>
                  <a:lnTo>
                    <a:pt x="1258809" y="1642765"/>
                  </a:lnTo>
                  <a:lnTo>
                    <a:pt x="1257134" y="1642765"/>
                  </a:lnTo>
                  <a:lnTo>
                    <a:pt x="1256244" y="1655465"/>
                  </a:lnTo>
                  <a:lnTo>
                    <a:pt x="1325378" y="1655465"/>
                  </a:lnTo>
                  <a:lnTo>
                    <a:pt x="1326765" y="1642765"/>
                  </a:lnTo>
                  <a:lnTo>
                    <a:pt x="1326765" y="1617365"/>
                  </a:lnTo>
                  <a:lnTo>
                    <a:pt x="1594255" y="1617365"/>
                  </a:lnTo>
                  <a:lnTo>
                    <a:pt x="1607474" y="1604665"/>
                  </a:lnTo>
                  <a:lnTo>
                    <a:pt x="1618271" y="1604665"/>
                  </a:lnTo>
                  <a:lnTo>
                    <a:pt x="1625552" y="1591965"/>
                  </a:lnTo>
                  <a:lnTo>
                    <a:pt x="1628222" y="1579265"/>
                  </a:lnTo>
                  <a:lnTo>
                    <a:pt x="1625552" y="1566565"/>
                  </a:lnTo>
                  <a:lnTo>
                    <a:pt x="1618271" y="1553865"/>
                  </a:lnTo>
                  <a:lnTo>
                    <a:pt x="1607474" y="1553865"/>
                  </a:lnTo>
                  <a:lnTo>
                    <a:pt x="1594255" y="1541165"/>
                  </a:lnTo>
                  <a:lnTo>
                    <a:pt x="1326765" y="1541165"/>
                  </a:lnTo>
                  <a:lnTo>
                    <a:pt x="1326765" y="1515765"/>
                  </a:lnTo>
                  <a:lnTo>
                    <a:pt x="1325378" y="1503065"/>
                  </a:lnTo>
                  <a:close/>
                </a:path>
                <a:path w="2106930" h="1744979">
                  <a:moveTo>
                    <a:pt x="1155822" y="1604665"/>
                  </a:moveTo>
                  <a:lnTo>
                    <a:pt x="881719" y="1604665"/>
                  </a:lnTo>
                  <a:lnTo>
                    <a:pt x="894936" y="1617365"/>
                  </a:lnTo>
                  <a:lnTo>
                    <a:pt x="1142603" y="1617365"/>
                  </a:lnTo>
                  <a:lnTo>
                    <a:pt x="1155822" y="1604665"/>
                  </a:lnTo>
                  <a:close/>
                </a:path>
                <a:path w="2106930" h="1744979">
                  <a:moveTo>
                    <a:pt x="1166620" y="1553865"/>
                  </a:moveTo>
                  <a:lnTo>
                    <a:pt x="870918" y="1553865"/>
                  </a:lnTo>
                  <a:lnTo>
                    <a:pt x="863631" y="1566565"/>
                  </a:lnTo>
                  <a:lnTo>
                    <a:pt x="860958" y="1579265"/>
                  </a:lnTo>
                  <a:lnTo>
                    <a:pt x="863631" y="1591965"/>
                  </a:lnTo>
                  <a:lnTo>
                    <a:pt x="870918" y="1604665"/>
                  </a:lnTo>
                  <a:lnTo>
                    <a:pt x="1166620" y="1604665"/>
                  </a:lnTo>
                  <a:lnTo>
                    <a:pt x="1173901" y="1591965"/>
                  </a:lnTo>
                  <a:lnTo>
                    <a:pt x="1176571" y="1579265"/>
                  </a:lnTo>
                  <a:lnTo>
                    <a:pt x="1173901" y="1566565"/>
                  </a:lnTo>
                  <a:lnTo>
                    <a:pt x="1166620" y="1553865"/>
                  </a:lnTo>
                  <a:close/>
                </a:path>
                <a:path w="2106930" h="1744979">
                  <a:moveTo>
                    <a:pt x="1142603" y="1541165"/>
                  </a:moveTo>
                  <a:lnTo>
                    <a:pt x="894936" y="1541165"/>
                  </a:lnTo>
                  <a:lnTo>
                    <a:pt x="881719" y="1553865"/>
                  </a:lnTo>
                  <a:lnTo>
                    <a:pt x="1155822" y="1553865"/>
                  </a:lnTo>
                  <a:lnTo>
                    <a:pt x="1142603" y="1541165"/>
                  </a:lnTo>
                  <a:close/>
                </a:path>
                <a:path w="2106930" h="1744979">
                  <a:moveTo>
                    <a:pt x="1282654" y="1439565"/>
                  </a:moveTo>
                  <a:lnTo>
                    <a:pt x="754881" y="1439565"/>
                  </a:lnTo>
                  <a:lnTo>
                    <a:pt x="742584" y="1452265"/>
                  </a:lnTo>
                  <a:lnTo>
                    <a:pt x="716219" y="1490365"/>
                  </a:lnTo>
                  <a:lnTo>
                    <a:pt x="710784" y="1515765"/>
                  </a:lnTo>
                  <a:lnTo>
                    <a:pt x="710784" y="1541165"/>
                  </a:lnTo>
                  <a:lnTo>
                    <a:pt x="778740" y="1541165"/>
                  </a:lnTo>
                  <a:lnTo>
                    <a:pt x="778740" y="1515765"/>
                  </a:lnTo>
                  <a:lnTo>
                    <a:pt x="779096" y="1515765"/>
                  </a:lnTo>
                  <a:lnTo>
                    <a:pt x="780405" y="1503065"/>
                  </a:lnTo>
                  <a:lnTo>
                    <a:pt x="1325378" y="1503065"/>
                  </a:lnTo>
                  <a:lnTo>
                    <a:pt x="1321322" y="1490365"/>
                  </a:lnTo>
                  <a:lnTo>
                    <a:pt x="1314754" y="1477665"/>
                  </a:lnTo>
                  <a:lnTo>
                    <a:pt x="1305834" y="1464965"/>
                  </a:lnTo>
                  <a:lnTo>
                    <a:pt x="1294951" y="1452265"/>
                  </a:lnTo>
                  <a:lnTo>
                    <a:pt x="1282654" y="1439565"/>
                  </a:lnTo>
                  <a:close/>
                </a:path>
                <a:path w="2106930" h="1744979">
                  <a:moveTo>
                    <a:pt x="1876759" y="1337965"/>
                  </a:moveTo>
                  <a:lnTo>
                    <a:pt x="1867893" y="1350665"/>
                  </a:lnTo>
                  <a:lnTo>
                    <a:pt x="1885624" y="1350665"/>
                  </a:lnTo>
                  <a:lnTo>
                    <a:pt x="1876759" y="1337965"/>
                  </a:lnTo>
                  <a:close/>
                </a:path>
                <a:path w="2106930" h="1744979">
                  <a:moveTo>
                    <a:pt x="1294951" y="1007765"/>
                  </a:moveTo>
                  <a:lnTo>
                    <a:pt x="742584" y="1007765"/>
                  </a:lnTo>
                  <a:lnTo>
                    <a:pt x="754881" y="1020465"/>
                  </a:lnTo>
                  <a:lnTo>
                    <a:pt x="1282654" y="1020465"/>
                  </a:lnTo>
                  <a:lnTo>
                    <a:pt x="1294951" y="1007765"/>
                  </a:lnTo>
                  <a:close/>
                </a:path>
                <a:path w="2106930" h="1744979">
                  <a:moveTo>
                    <a:pt x="778740" y="918865"/>
                  </a:moveTo>
                  <a:lnTo>
                    <a:pt x="710784" y="918865"/>
                  </a:lnTo>
                  <a:lnTo>
                    <a:pt x="710784" y="956965"/>
                  </a:lnTo>
                  <a:lnTo>
                    <a:pt x="712168" y="969665"/>
                  </a:lnTo>
                  <a:lnTo>
                    <a:pt x="716219" y="982365"/>
                  </a:lnTo>
                  <a:lnTo>
                    <a:pt x="722782" y="995065"/>
                  </a:lnTo>
                  <a:lnTo>
                    <a:pt x="731705" y="1007765"/>
                  </a:lnTo>
                  <a:lnTo>
                    <a:pt x="1305834" y="1007765"/>
                  </a:lnTo>
                  <a:lnTo>
                    <a:pt x="1314754" y="995065"/>
                  </a:lnTo>
                  <a:lnTo>
                    <a:pt x="1321322" y="982365"/>
                  </a:lnTo>
                  <a:lnTo>
                    <a:pt x="1325378" y="969665"/>
                  </a:lnTo>
                  <a:lnTo>
                    <a:pt x="1326765" y="956965"/>
                  </a:lnTo>
                  <a:lnTo>
                    <a:pt x="778740" y="956965"/>
                  </a:lnTo>
                  <a:lnTo>
                    <a:pt x="778740" y="918865"/>
                  </a:lnTo>
                  <a:close/>
                </a:path>
                <a:path w="2106930" h="1744979">
                  <a:moveTo>
                    <a:pt x="1326765" y="817265"/>
                  </a:moveTo>
                  <a:lnTo>
                    <a:pt x="1258809" y="817265"/>
                  </a:lnTo>
                  <a:lnTo>
                    <a:pt x="1258809" y="956965"/>
                  </a:lnTo>
                  <a:lnTo>
                    <a:pt x="1326765" y="956965"/>
                  </a:lnTo>
                  <a:lnTo>
                    <a:pt x="1326765" y="918865"/>
                  </a:lnTo>
                  <a:lnTo>
                    <a:pt x="1549258" y="918865"/>
                  </a:lnTo>
                  <a:lnTo>
                    <a:pt x="1587315" y="906165"/>
                  </a:lnTo>
                  <a:lnTo>
                    <a:pt x="1622408" y="880765"/>
                  </a:lnTo>
                  <a:lnTo>
                    <a:pt x="1653467" y="855365"/>
                  </a:lnTo>
                  <a:lnTo>
                    <a:pt x="1326765" y="855365"/>
                  </a:lnTo>
                  <a:lnTo>
                    <a:pt x="1326765" y="817265"/>
                  </a:lnTo>
                  <a:close/>
                </a:path>
                <a:path w="2106930" h="1744979">
                  <a:moveTo>
                    <a:pt x="1173901" y="868065"/>
                  </a:moveTo>
                  <a:lnTo>
                    <a:pt x="863631" y="868065"/>
                  </a:lnTo>
                  <a:lnTo>
                    <a:pt x="860958" y="880765"/>
                  </a:lnTo>
                  <a:lnTo>
                    <a:pt x="863631" y="893465"/>
                  </a:lnTo>
                  <a:lnTo>
                    <a:pt x="870918" y="906165"/>
                  </a:lnTo>
                  <a:lnTo>
                    <a:pt x="881719" y="918865"/>
                  </a:lnTo>
                  <a:lnTo>
                    <a:pt x="1155822" y="918865"/>
                  </a:lnTo>
                  <a:lnTo>
                    <a:pt x="1166620" y="906165"/>
                  </a:lnTo>
                  <a:lnTo>
                    <a:pt x="1173901" y="893465"/>
                  </a:lnTo>
                  <a:lnTo>
                    <a:pt x="1176571" y="880765"/>
                  </a:lnTo>
                  <a:lnTo>
                    <a:pt x="1173901" y="868065"/>
                  </a:lnTo>
                  <a:close/>
                </a:path>
                <a:path w="2106930" h="1744979">
                  <a:moveTo>
                    <a:pt x="1155822" y="855365"/>
                  </a:moveTo>
                  <a:lnTo>
                    <a:pt x="881719" y="855365"/>
                  </a:lnTo>
                  <a:lnTo>
                    <a:pt x="870918" y="868065"/>
                  </a:lnTo>
                  <a:lnTo>
                    <a:pt x="1166620" y="868065"/>
                  </a:lnTo>
                  <a:lnTo>
                    <a:pt x="1155822" y="855365"/>
                  </a:lnTo>
                  <a:close/>
                </a:path>
                <a:path w="2106930" h="1744979">
                  <a:moveTo>
                    <a:pt x="1666194" y="233065"/>
                  </a:moveTo>
                  <a:lnTo>
                    <a:pt x="1561316" y="233065"/>
                  </a:lnTo>
                  <a:lnTo>
                    <a:pt x="1584704" y="245765"/>
                  </a:lnTo>
                  <a:lnTo>
                    <a:pt x="1605396" y="271165"/>
                  </a:lnTo>
                  <a:lnTo>
                    <a:pt x="1622378" y="283865"/>
                  </a:lnTo>
                  <a:lnTo>
                    <a:pt x="1634871" y="309265"/>
                  </a:lnTo>
                  <a:lnTo>
                    <a:pt x="1642581" y="334665"/>
                  </a:lnTo>
                  <a:lnTo>
                    <a:pt x="1645216" y="360065"/>
                  </a:lnTo>
                  <a:lnTo>
                    <a:pt x="1645216" y="715665"/>
                  </a:lnTo>
                  <a:lnTo>
                    <a:pt x="1634871" y="766465"/>
                  </a:lnTo>
                  <a:lnTo>
                    <a:pt x="1605396" y="817265"/>
                  </a:lnTo>
                  <a:lnTo>
                    <a:pt x="1561316" y="842665"/>
                  </a:lnTo>
                  <a:lnTo>
                    <a:pt x="1535945" y="855365"/>
                  </a:lnTo>
                  <a:lnTo>
                    <a:pt x="1653467" y="855365"/>
                  </a:lnTo>
                  <a:lnTo>
                    <a:pt x="1678920" y="829965"/>
                  </a:lnTo>
                  <a:lnTo>
                    <a:pt x="1697652" y="791865"/>
                  </a:lnTo>
                  <a:lnTo>
                    <a:pt x="1709218" y="753765"/>
                  </a:lnTo>
                  <a:lnTo>
                    <a:pt x="1713172" y="715665"/>
                  </a:lnTo>
                  <a:lnTo>
                    <a:pt x="1713172" y="360065"/>
                  </a:lnTo>
                  <a:lnTo>
                    <a:pt x="1709218" y="321965"/>
                  </a:lnTo>
                  <a:lnTo>
                    <a:pt x="1697652" y="283865"/>
                  </a:lnTo>
                  <a:lnTo>
                    <a:pt x="1678920" y="245765"/>
                  </a:lnTo>
                  <a:lnTo>
                    <a:pt x="1666194" y="233065"/>
                  </a:lnTo>
                  <a:close/>
                </a:path>
                <a:path w="2106930" h="1744979">
                  <a:moveTo>
                    <a:pt x="1255312" y="741065"/>
                  </a:moveTo>
                  <a:lnTo>
                    <a:pt x="782227" y="741065"/>
                  </a:lnTo>
                  <a:lnTo>
                    <a:pt x="768221" y="753765"/>
                  </a:lnTo>
                  <a:lnTo>
                    <a:pt x="1269317" y="753765"/>
                  </a:lnTo>
                  <a:lnTo>
                    <a:pt x="1255312" y="741065"/>
                  </a:lnTo>
                  <a:close/>
                </a:path>
                <a:path w="2106930" h="1744979">
                  <a:moveTo>
                    <a:pt x="1282654" y="321965"/>
                  </a:moveTo>
                  <a:lnTo>
                    <a:pt x="754881" y="321965"/>
                  </a:lnTo>
                  <a:lnTo>
                    <a:pt x="768221" y="334665"/>
                  </a:lnTo>
                  <a:lnTo>
                    <a:pt x="1269317" y="334665"/>
                  </a:lnTo>
                  <a:lnTo>
                    <a:pt x="1282654" y="321965"/>
                  </a:lnTo>
                  <a:close/>
                </a:path>
                <a:path w="2106930" h="1744979">
                  <a:moveTo>
                    <a:pt x="1314754" y="80665"/>
                  </a:moveTo>
                  <a:lnTo>
                    <a:pt x="722782" y="80665"/>
                  </a:lnTo>
                  <a:lnTo>
                    <a:pt x="716219" y="93365"/>
                  </a:lnTo>
                  <a:lnTo>
                    <a:pt x="712168" y="106065"/>
                  </a:lnTo>
                  <a:lnTo>
                    <a:pt x="710784" y="131465"/>
                  </a:lnTo>
                  <a:lnTo>
                    <a:pt x="710784" y="156865"/>
                  </a:lnTo>
                  <a:lnTo>
                    <a:pt x="456676" y="156865"/>
                  </a:lnTo>
                  <a:lnTo>
                    <a:pt x="445876" y="169565"/>
                  </a:lnTo>
                  <a:lnTo>
                    <a:pt x="438594" y="182265"/>
                  </a:lnTo>
                  <a:lnTo>
                    <a:pt x="435923" y="194965"/>
                  </a:lnTo>
                  <a:lnTo>
                    <a:pt x="438594" y="207665"/>
                  </a:lnTo>
                  <a:lnTo>
                    <a:pt x="445876" y="220365"/>
                  </a:lnTo>
                  <a:lnTo>
                    <a:pt x="456676" y="220365"/>
                  </a:lnTo>
                  <a:lnTo>
                    <a:pt x="469901" y="233065"/>
                  </a:lnTo>
                  <a:lnTo>
                    <a:pt x="710784" y="233065"/>
                  </a:lnTo>
                  <a:lnTo>
                    <a:pt x="710784" y="258465"/>
                  </a:lnTo>
                  <a:lnTo>
                    <a:pt x="712168" y="271165"/>
                  </a:lnTo>
                  <a:lnTo>
                    <a:pt x="716219" y="283865"/>
                  </a:lnTo>
                  <a:lnTo>
                    <a:pt x="722782" y="296565"/>
                  </a:lnTo>
                  <a:lnTo>
                    <a:pt x="731705" y="309265"/>
                  </a:lnTo>
                  <a:lnTo>
                    <a:pt x="742584" y="321965"/>
                  </a:lnTo>
                  <a:lnTo>
                    <a:pt x="1294951" y="321965"/>
                  </a:lnTo>
                  <a:lnTo>
                    <a:pt x="1321322" y="283865"/>
                  </a:lnTo>
                  <a:lnTo>
                    <a:pt x="1326765" y="258465"/>
                  </a:lnTo>
                  <a:lnTo>
                    <a:pt x="778740" y="258465"/>
                  </a:lnTo>
                  <a:lnTo>
                    <a:pt x="778740" y="118765"/>
                  </a:lnTo>
                  <a:lnTo>
                    <a:pt x="1326072" y="118765"/>
                  </a:lnTo>
                  <a:lnTo>
                    <a:pt x="1325378" y="106065"/>
                  </a:lnTo>
                  <a:lnTo>
                    <a:pt x="1321322" y="93365"/>
                  </a:lnTo>
                  <a:lnTo>
                    <a:pt x="1314754" y="80665"/>
                  </a:lnTo>
                  <a:close/>
                </a:path>
                <a:path w="2106930" h="1744979">
                  <a:moveTo>
                    <a:pt x="1326072" y="118765"/>
                  </a:moveTo>
                  <a:lnTo>
                    <a:pt x="1258809" y="118765"/>
                  </a:lnTo>
                  <a:lnTo>
                    <a:pt x="1258809" y="258465"/>
                  </a:lnTo>
                  <a:lnTo>
                    <a:pt x="1326765" y="258465"/>
                  </a:lnTo>
                  <a:lnTo>
                    <a:pt x="1326765" y="233065"/>
                  </a:lnTo>
                  <a:lnTo>
                    <a:pt x="1666194" y="233065"/>
                  </a:lnTo>
                  <a:lnTo>
                    <a:pt x="1653467" y="220365"/>
                  </a:lnTo>
                  <a:lnTo>
                    <a:pt x="1622408" y="194965"/>
                  </a:lnTo>
                  <a:lnTo>
                    <a:pt x="1587315" y="169565"/>
                  </a:lnTo>
                  <a:lnTo>
                    <a:pt x="1549258" y="156865"/>
                  </a:lnTo>
                  <a:lnTo>
                    <a:pt x="1326765" y="156865"/>
                  </a:lnTo>
                  <a:lnTo>
                    <a:pt x="1326765" y="131465"/>
                  </a:lnTo>
                  <a:lnTo>
                    <a:pt x="1326072" y="118765"/>
                  </a:lnTo>
                  <a:close/>
                </a:path>
                <a:path w="2106930" h="1744979">
                  <a:moveTo>
                    <a:pt x="1155822" y="220365"/>
                  </a:moveTo>
                  <a:lnTo>
                    <a:pt x="881719" y="220365"/>
                  </a:lnTo>
                  <a:lnTo>
                    <a:pt x="894936" y="233065"/>
                  </a:lnTo>
                  <a:lnTo>
                    <a:pt x="1142603" y="233065"/>
                  </a:lnTo>
                  <a:lnTo>
                    <a:pt x="1155822" y="220365"/>
                  </a:lnTo>
                  <a:close/>
                </a:path>
                <a:path w="2106930" h="1744979">
                  <a:moveTo>
                    <a:pt x="1155822" y="156865"/>
                  </a:moveTo>
                  <a:lnTo>
                    <a:pt x="881719" y="156865"/>
                  </a:lnTo>
                  <a:lnTo>
                    <a:pt x="870918" y="169565"/>
                  </a:lnTo>
                  <a:lnTo>
                    <a:pt x="863631" y="182265"/>
                  </a:lnTo>
                  <a:lnTo>
                    <a:pt x="860958" y="194965"/>
                  </a:lnTo>
                  <a:lnTo>
                    <a:pt x="863631" y="207665"/>
                  </a:lnTo>
                  <a:lnTo>
                    <a:pt x="870918" y="220365"/>
                  </a:lnTo>
                  <a:lnTo>
                    <a:pt x="1166620" y="220365"/>
                  </a:lnTo>
                  <a:lnTo>
                    <a:pt x="1173901" y="207665"/>
                  </a:lnTo>
                  <a:lnTo>
                    <a:pt x="1176571" y="194965"/>
                  </a:lnTo>
                  <a:lnTo>
                    <a:pt x="1173901" y="182265"/>
                  </a:lnTo>
                  <a:lnTo>
                    <a:pt x="1166620" y="169565"/>
                  </a:lnTo>
                  <a:lnTo>
                    <a:pt x="1155822" y="156865"/>
                  </a:lnTo>
                  <a:close/>
                </a:path>
                <a:path w="2106930" h="1744979">
                  <a:moveTo>
                    <a:pt x="1282654" y="55265"/>
                  </a:moveTo>
                  <a:lnTo>
                    <a:pt x="754881" y="55265"/>
                  </a:lnTo>
                  <a:lnTo>
                    <a:pt x="742584" y="67965"/>
                  </a:lnTo>
                  <a:lnTo>
                    <a:pt x="731705" y="80665"/>
                  </a:lnTo>
                  <a:lnTo>
                    <a:pt x="1305834" y="80665"/>
                  </a:lnTo>
                  <a:lnTo>
                    <a:pt x="1294951" y="67965"/>
                  </a:lnTo>
                  <a:lnTo>
                    <a:pt x="1282654" y="55265"/>
                  </a:lnTo>
                  <a:close/>
                </a:path>
                <a:path w="2106930" h="1744979">
                  <a:moveTo>
                    <a:pt x="339507" y="0"/>
                  </a:moveTo>
                  <a:lnTo>
                    <a:pt x="33978" y="0"/>
                  </a:lnTo>
                  <a:lnTo>
                    <a:pt x="20757" y="2668"/>
                  </a:lnTo>
                  <a:lnTo>
                    <a:pt x="9956" y="9948"/>
                  </a:lnTo>
                  <a:lnTo>
                    <a:pt x="2671" y="20748"/>
                  </a:lnTo>
                  <a:lnTo>
                    <a:pt x="0" y="33978"/>
                  </a:lnTo>
                  <a:lnTo>
                    <a:pt x="0" y="339487"/>
                  </a:lnTo>
                  <a:lnTo>
                    <a:pt x="2671" y="352712"/>
                  </a:lnTo>
                  <a:lnTo>
                    <a:pt x="9956" y="363512"/>
                  </a:lnTo>
                  <a:lnTo>
                    <a:pt x="20757" y="370794"/>
                  </a:lnTo>
                  <a:lnTo>
                    <a:pt x="33978" y="373465"/>
                  </a:lnTo>
                  <a:lnTo>
                    <a:pt x="339507" y="373465"/>
                  </a:lnTo>
                  <a:lnTo>
                    <a:pt x="352733" y="370794"/>
                  </a:lnTo>
                  <a:lnTo>
                    <a:pt x="363533" y="363512"/>
                  </a:lnTo>
                  <a:lnTo>
                    <a:pt x="370815" y="352712"/>
                  </a:lnTo>
                  <a:lnTo>
                    <a:pt x="373486" y="339487"/>
                  </a:lnTo>
                  <a:lnTo>
                    <a:pt x="373486" y="305509"/>
                  </a:lnTo>
                  <a:lnTo>
                    <a:pt x="67956" y="305509"/>
                  </a:lnTo>
                  <a:lnTo>
                    <a:pt x="67956" y="67956"/>
                  </a:lnTo>
                  <a:lnTo>
                    <a:pt x="373486" y="67956"/>
                  </a:lnTo>
                  <a:lnTo>
                    <a:pt x="373486" y="33978"/>
                  </a:lnTo>
                  <a:lnTo>
                    <a:pt x="370815" y="20748"/>
                  </a:lnTo>
                  <a:lnTo>
                    <a:pt x="363533" y="9948"/>
                  </a:lnTo>
                  <a:lnTo>
                    <a:pt x="352733" y="2668"/>
                  </a:lnTo>
                  <a:lnTo>
                    <a:pt x="339507" y="0"/>
                  </a:lnTo>
                  <a:close/>
                </a:path>
                <a:path w="2106930" h="1744979">
                  <a:moveTo>
                    <a:pt x="373486" y="67956"/>
                  </a:moveTo>
                  <a:lnTo>
                    <a:pt x="305529" y="67956"/>
                  </a:lnTo>
                  <a:lnTo>
                    <a:pt x="305529" y="305509"/>
                  </a:lnTo>
                  <a:lnTo>
                    <a:pt x="373486" y="305509"/>
                  </a:lnTo>
                  <a:lnTo>
                    <a:pt x="373486" y="67956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160548" y="4348899"/>
            <a:ext cx="3023647" cy="1297176"/>
          </a:xfrm>
          <a:prstGeom prst="rect">
            <a:avLst/>
          </a:prstGeom>
        </p:spPr>
        <p:txBody>
          <a:bodyPr vert="horz" wrap="square" lIns="0" tIns="134773" rIns="0" bIns="0" rtlCol="0">
            <a:spAutoFit/>
          </a:bodyPr>
          <a:lstStyle/>
          <a:p>
            <a:pPr marR="21949" algn="l">
              <a:spcBef>
                <a:spcPts val="1061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Pipeline</a:t>
            </a:r>
            <a:endParaRPr sz="1600" dirty="0">
              <a:latin typeface="Diploma Plus Jakarta ExtraBold"/>
              <a:cs typeface="Diploma Plus Jakarta ExtraBold"/>
            </a:endParaRPr>
          </a:p>
          <a:p>
            <a:pPr marL="6350" marR="3081" indent="-6350" algn="l">
              <a:lnSpc>
                <a:spcPct val="108500"/>
              </a:lnSpc>
              <a:spcBef>
                <a:spcPts val="828"/>
              </a:spcBef>
            </a:pPr>
            <a:r>
              <a:rPr lang="en-GB" sz="16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What opportunities do we have?  What stage of the sales process are they at?</a:t>
            </a:r>
            <a:endParaRPr sz="1600" dirty="0">
              <a:latin typeface="Diploma Plus Jakarta"/>
              <a:cs typeface="Diploma Plus Jakart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19151" y="453804"/>
            <a:ext cx="1008869" cy="91490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5882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08</a:t>
            </a:r>
            <a:endParaRPr sz="5882">
              <a:latin typeface="Diploma Plus Jakarta ExtraBold"/>
              <a:cs typeface="Diploma Plus Jakarta ExtraBold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87871BB1-AA21-66F8-2BCD-71DC2E110FD6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62CA581A-CBE3-D369-8586-90CF1B68FF37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FE17DD9C-D5E6-FB58-9680-37C5C05C1D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09D30D58-A67F-5720-04C9-32791812725B}"/>
              </a:ext>
            </a:extLst>
          </p:cNvPr>
          <p:cNvSpPr txBox="1">
            <a:spLocks/>
          </p:cNvSpPr>
          <p:nvPr/>
        </p:nvSpPr>
        <p:spPr>
          <a:xfrm>
            <a:off x="1626296" y="3346919"/>
            <a:ext cx="4320000" cy="402508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Make it visible</a:t>
            </a:r>
          </a:p>
        </p:txBody>
      </p:sp>
      <p:grpSp>
        <p:nvGrpSpPr>
          <p:cNvPr id="12" name="object 9">
            <a:extLst>
              <a:ext uri="{FF2B5EF4-FFF2-40B4-BE49-F238E27FC236}">
                <a16:creationId xmlns:a16="http://schemas.microsoft.com/office/drawing/2014/main" id="{5DCE6F3F-7E77-29B3-38C1-CEEB6D256802}"/>
              </a:ext>
            </a:extLst>
          </p:cNvPr>
          <p:cNvGrpSpPr/>
          <p:nvPr/>
        </p:nvGrpSpPr>
        <p:grpSpPr>
          <a:xfrm>
            <a:off x="969502" y="3229174"/>
            <a:ext cx="492279" cy="534580"/>
            <a:chOff x="18216706" y="1672530"/>
            <a:chExt cx="1101090" cy="1195705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1D6A125C-F921-0EFB-F8E3-64EB114EB73E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77F4B02-D886-B880-321B-85FC285AD0B6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933BB63A-7B83-7C92-D756-D1F8CCCEDC40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9">
            <a:extLst>
              <a:ext uri="{FF2B5EF4-FFF2-40B4-BE49-F238E27FC236}">
                <a16:creationId xmlns:a16="http://schemas.microsoft.com/office/drawing/2014/main" id="{1F098320-1783-8341-6E10-D068C390790B}"/>
              </a:ext>
            </a:extLst>
          </p:cNvPr>
          <p:cNvGrpSpPr/>
          <p:nvPr/>
        </p:nvGrpSpPr>
        <p:grpSpPr>
          <a:xfrm>
            <a:off x="969502" y="4183799"/>
            <a:ext cx="492279" cy="534580"/>
            <a:chOff x="18216706" y="1672530"/>
            <a:chExt cx="1101090" cy="1195705"/>
          </a:xfrm>
        </p:grpSpPr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410792BD-37B4-B1FD-A213-6ECB2D88503A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6AE180E6-B099-2806-5DF5-6BFD04C9A72F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8E4D3528-70DA-3BE7-BBD9-1D2B63DC2893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6">
            <a:extLst>
              <a:ext uri="{FF2B5EF4-FFF2-40B4-BE49-F238E27FC236}">
                <a16:creationId xmlns:a16="http://schemas.microsoft.com/office/drawing/2014/main" id="{5F66BA69-C2B8-7263-B2ED-9DDBF86D9188}"/>
              </a:ext>
            </a:extLst>
          </p:cNvPr>
          <p:cNvSpPr txBox="1">
            <a:spLocks/>
          </p:cNvSpPr>
          <p:nvPr/>
        </p:nvSpPr>
        <p:spPr>
          <a:xfrm>
            <a:off x="1626296" y="4304325"/>
            <a:ext cx="4320000" cy="402508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Simple</a:t>
            </a:r>
          </a:p>
        </p:txBody>
      </p:sp>
      <p:grpSp>
        <p:nvGrpSpPr>
          <p:cNvPr id="23" name="object 9">
            <a:extLst>
              <a:ext uri="{FF2B5EF4-FFF2-40B4-BE49-F238E27FC236}">
                <a16:creationId xmlns:a16="http://schemas.microsoft.com/office/drawing/2014/main" id="{2EF17F75-4F4F-1615-40BE-A38CA8F33674}"/>
              </a:ext>
            </a:extLst>
          </p:cNvPr>
          <p:cNvGrpSpPr/>
          <p:nvPr/>
        </p:nvGrpSpPr>
        <p:grpSpPr>
          <a:xfrm>
            <a:off x="969502" y="5138425"/>
            <a:ext cx="492279" cy="534580"/>
            <a:chOff x="18216706" y="1672530"/>
            <a:chExt cx="1101090" cy="1195705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1B77450B-87B7-FCC0-B40D-9F17C7BCBED7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0EBF726F-BB32-EF51-7AE3-8E9910AF57B6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A8FD3062-9CE0-B4A4-0B2A-C1D83D3603C6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6">
            <a:extLst>
              <a:ext uri="{FF2B5EF4-FFF2-40B4-BE49-F238E27FC236}">
                <a16:creationId xmlns:a16="http://schemas.microsoft.com/office/drawing/2014/main" id="{F87768B1-ABD1-00BC-E8C8-628195DB8FE6}"/>
              </a:ext>
            </a:extLst>
          </p:cNvPr>
          <p:cNvSpPr txBox="1">
            <a:spLocks/>
          </p:cNvSpPr>
          <p:nvPr/>
        </p:nvSpPr>
        <p:spPr>
          <a:xfrm>
            <a:off x="1626296" y="5261732"/>
            <a:ext cx="4320000" cy="402508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Actually helpful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670B4BE-76A7-3258-E009-52F19177E0B3}"/>
              </a:ext>
            </a:extLst>
          </p:cNvPr>
          <p:cNvSpPr txBox="1">
            <a:spLocks/>
          </p:cNvSpPr>
          <p:nvPr/>
        </p:nvSpPr>
        <p:spPr>
          <a:xfrm>
            <a:off x="1626296" y="2389513"/>
            <a:ext cx="4320000" cy="402508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Be brutally honest</a:t>
            </a:r>
          </a:p>
        </p:txBody>
      </p:sp>
      <p:grpSp>
        <p:nvGrpSpPr>
          <p:cNvPr id="33" name="object 9">
            <a:extLst>
              <a:ext uri="{FF2B5EF4-FFF2-40B4-BE49-F238E27FC236}">
                <a16:creationId xmlns:a16="http://schemas.microsoft.com/office/drawing/2014/main" id="{ACDC1FE6-7151-6920-366B-8E3D65F6BC58}"/>
              </a:ext>
            </a:extLst>
          </p:cNvPr>
          <p:cNvGrpSpPr/>
          <p:nvPr/>
        </p:nvGrpSpPr>
        <p:grpSpPr>
          <a:xfrm>
            <a:off x="969502" y="2274549"/>
            <a:ext cx="492279" cy="534580"/>
            <a:chOff x="18216706" y="1672530"/>
            <a:chExt cx="1101090" cy="1195705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D43483A7-87D6-C43A-422D-315A69C33DEE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1">
              <a:extLst>
                <a:ext uri="{FF2B5EF4-FFF2-40B4-BE49-F238E27FC236}">
                  <a16:creationId xmlns:a16="http://schemas.microsoft.com/office/drawing/2014/main" id="{F85BD718-5131-7B1A-8765-7B9476492754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">
              <a:extLst>
                <a:ext uri="{FF2B5EF4-FFF2-40B4-BE49-F238E27FC236}">
                  <a16:creationId xmlns:a16="http://schemas.microsoft.com/office/drawing/2014/main" id="{16BCCE56-25C1-C5B8-34D1-ADEB1ADD17BD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B6070D6-E099-5231-6138-21A4F083D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06513-065E-E9EB-C3EB-069C4B98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E157B452-19B8-6130-B3FC-987EB6E33A9A}"/>
              </a:ext>
            </a:extLst>
          </p:cNvPr>
          <p:cNvSpPr txBox="1"/>
          <p:nvPr/>
        </p:nvSpPr>
        <p:spPr>
          <a:xfrm>
            <a:off x="10819150" y="453804"/>
            <a:ext cx="1084092" cy="91490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lang="en-GB" sz="5882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08</a:t>
            </a:r>
            <a:endParaRPr sz="5882" dirty="0">
              <a:latin typeface="Diploma Plus Jakarta ExtraBold"/>
              <a:cs typeface="Diploma Plus Jakarta ExtraBold"/>
            </a:endParaRPr>
          </a:p>
        </p:txBody>
      </p:sp>
      <p:sp>
        <p:nvSpPr>
          <p:cNvPr id="220" name="object 7">
            <a:extLst>
              <a:ext uri="{FF2B5EF4-FFF2-40B4-BE49-F238E27FC236}">
                <a16:creationId xmlns:a16="http://schemas.microsoft.com/office/drawing/2014/main" id="{836E6A29-89D7-2B97-56B0-351342FD9093}"/>
              </a:ext>
            </a:extLst>
          </p:cNvPr>
          <p:cNvSpPr txBox="1"/>
          <p:nvPr/>
        </p:nvSpPr>
        <p:spPr>
          <a:xfrm>
            <a:off x="600905" y="0"/>
            <a:ext cx="5304650" cy="1014293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sz="1789" b="1" spc="-6" dirty="0">
              <a:solidFill>
                <a:srgbClr val="6A0DD4"/>
              </a:solidFill>
              <a:latin typeface="Diploma Plus Jakarta ExtraBold"/>
              <a:cs typeface="Diploma Plus Jakarta ExtraBold"/>
            </a:endParaRPr>
          </a:p>
          <a:p>
            <a:pPr marL="257608">
              <a:spcBef>
                <a:spcPts val="910"/>
              </a:spcBef>
            </a:pPr>
            <a:endParaRPr sz="3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80000"/>
              </a:lnSpc>
            </a:pPr>
            <a:r>
              <a:rPr lang="en-GB" sz="3200" spc="-36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Pipeline</a:t>
            </a:r>
            <a:r>
              <a:rPr lang="en-GB" sz="3200" spc="-143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 </a:t>
            </a:r>
            <a:r>
              <a:rPr lang="en-GB" sz="3200" spc="-6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Management</a:t>
            </a:r>
            <a:endParaRPr lang="en-GB" sz="3200" dirty="0">
              <a:latin typeface="Diploma Plus Jakarta Medium"/>
              <a:cs typeface="Diploma Plus Jakarta Medium"/>
            </a:endParaRPr>
          </a:p>
        </p:txBody>
      </p:sp>
      <p:sp>
        <p:nvSpPr>
          <p:cNvPr id="221" name="object 8">
            <a:extLst>
              <a:ext uri="{FF2B5EF4-FFF2-40B4-BE49-F238E27FC236}">
                <a16:creationId xmlns:a16="http://schemas.microsoft.com/office/drawing/2014/main" id="{1F27CB2F-2E95-3842-62CE-52F191D7B0D5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222" name="object 9">
            <a:extLst>
              <a:ext uri="{FF2B5EF4-FFF2-40B4-BE49-F238E27FC236}">
                <a16:creationId xmlns:a16="http://schemas.microsoft.com/office/drawing/2014/main" id="{C7C95C3A-258F-A686-D952-E39FE1911925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DB9A831-D494-B784-15D0-384DB210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89" y="1489385"/>
            <a:ext cx="5157306" cy="47671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4459602-EE67-98C4-D2D0-1D380A099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8481" y="1576012"/>
            <a:ext cx="3622227" cy="17341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716AEF9-0A04-5639-EA09-686D540A0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1121" y="3619254"/>
            <a:ext cx="3862418" cy="17341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BB0CFF-A1EB-7A11-2B79-1CFE43CD81F1}"/>
              </a:ext>
            </a:extLst>
          </p:cNvPr>
          <p:cNvSpPr txBox="1"/>
          <p:nvPr/>
        </p:nvSpPr>
        <p:spPr>
          <a:xfrm>
            <a:off x="7319007" y="1701599"/>
            <a:ext cx="30906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spc="0" baseline="0" dirty="0">
                <a:ln/>
                <a:solidFill>
                  <a:schemeClr val="bg1"/>
                </a:solidFill>
                <a:latin typeface="+mj-lt"/>
                <a:cs typeface="Diploma Plus Jakarta"/>
                <a:sym typeface="Diploma Plus Jakarta"/>
                <a:rtl val="0"/>
              </a:rPr>
              <a:t>Pipeline management</a:t>
            </a:r>
          </a:p>
          <a:p>
            <a:pPr marL="804863" algn="l"/>
            <a:endParaRPr lang="en-GB" sz="900" spc="0" baseline="0" dirty="0">
              <a:ln/>
              <a:solidFill>
                <a:schemeClr val="bg1"/>
              </a:solidFill>
              <a:latin typeface="+mn-lt"/>
              <a:cs typeface="Diploma Plus Jakarta"/>
              <a:sym typeface="Diploma Plus Jakarta"/>
              <a:rtl val="0"/>
            </a:endParaRPr>
          </a:p>
          <a:p>
            <a:pPr marL="539750" algn="l"/>
            <a:r>
              <a:rPr lang="en-GB" sz="1200" spc="0" baseline="0" dirty="0">
                <a:ln/>
                <a:solidFill>
                  <a:schemeClr val="bg1"/>
                </a:solidFill>
                <a:latin typeface="+mn-lt"/>
                <a:cs typeface="Diploma Plus Jakarta"/>
                <a:sym typeface="Diploma Plus Jakarta"/>
                <a:rtl val="0"/>
              </a:rPr>
              <a:t>Clear overview of where opportunities are sitting in </a:t>
            </a:r>
            <a:br>
              <a:rPr lang="en-GB" sz="1200" spc="0" baseline="0" dirty="0">
                <a:ln/>
                <a:solidFill>
                  <a:schemeClr val="bg1"/>
                </a:solidFill>
                <a:latin typeface="+mn-lt"/>
                <a:cs typeface="Diploma Plus Jakarta"/>
                <a:sym typeface="Diploma Plus Jakarta"/>
                <a:rtl val="0"/>
              </a:rPr>
            </a:br>
            <a:r>
              <a:rPr lang="en-GB" sz="1200" spc="0" baseline="0" dirty="0">
                <a:ln/>
                <a:solidFill>
                  <a:schemeClr val="bg1"/>
                </a:solidFill>
                <a:latin typeface="+mn-lt"/>
                <a:cs typeface="Diploma Plus Jakarta"/>
                <a:sym typeface="Diploma Plus Jakarta"/>
                <a:rtl val="0"/>
              </a:rPr>
              <a:t>the sales pipeline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693DDC-60F6-7133-BC17-AD031E732541}"/>
              </a:ext>
            </a:extLst>
          </p:cNvPr>
          <p:cNvSpPr txBox="1"/>
          <p:nvPr/>
        </p:nvSpPr>
        <p:spPr>
          <a:xfrm>
            <a:off x="7942593" y="3671727"/>
            <a:ext cx="31637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spc="0" baseline="0" dirty="0">
                <a:ln/>
                <a:solidFill>
                  <a:schemeClr val="bg1"/>
                </a:solidFill>
                <a:latin typeface="+mj-lt"/>
                <a:cs typeface="Diploma Plus Jakarta"/>
                <a:sym typeface="Diploma Plus Jakarta"/>
                <a:rtl val="0"/>
              </a:rPr>
              <a:t>Collaboration</a:t>
            </a:r>
          </a:p>
          <a:p>
            <a:pPr marL="804863" algn="l"/>
            <a:endParaRPr lang="en-GB" sz="500" spc="0" baseline="0" dirty="0">
              <a:ln/>
              <a:solidFill>
                <a:schemeClr val="bg1"/>
              </a:solidFill>
              <a:latin typeface="+mn-lt"/>
              <a:cs typeface="Diploma Plus Jakarta"/>
              <a:sym typeface="Diploma Plus Jakarta"/>
              <a:rtl val="0"/>
            </a:endParaRPr>
          </a:p>
          <a:p>
            <a:pPr marL="357188" algn="l"/>
            <a:r>
              <a:rPr lang="en-GB" sz="1200" spc="0" baseline="0" dirty="0">
                <a:ln/>
                <a:solidFill>
                  <a:schemeClr val="bg1"/>
                </a:solidFill>
                <a:latin typeface="+mn-lt"/>
                <a:cs typeface="Diploma Plus Jakarta"/>
                <a:sym typeface="Diploma Plus Jakarta"/>
                <a:rtl val="0"/>
              </a:rPr>
              <a:t>When multiple people are working on a single opportunity - the ‘history’ area of the CRM keeps everyone informed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04C62-86C0-A03F-DC42-96E12B2C7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87227"/>
            <a:ext cx="2197213" cy="876345"/>
          </a:xfrm>
          <a:prstGeom prst="rect">
            <a:avLst/>
          </a:prstGeom>
        </p:spPr>
      </p:pic>
      <p:pic>
        <p:nvPicPr>
          <p:cNvPr id="1026" name="Picture 2" descr="Sweden Apple Emoji">
            <a:extLst>
              <a:ext uri="{FF2B5EF4-FFF2-40B4-BE49-F238E27FC236}">
                <a16:creationId xmlns:a16="http://schemas.microsoft.com/office/drawing/2014/main" id="{13A789E6-F6BE-9CDD-6CAF-E30A0116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35" y="2228651"/>
            <a:ext cx="986612" cy="98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999DE04-DC6B-446E-D7C6-6A84C9685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C8137-8760-89FC-93B5-CEFF8057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5652DE88-9F40-1E6B-65BF-E418E32093C1}"/>
              </a:ext>
            </a:extLst>
          </p:cNvPr>
          <p:cNvSpPr txBox="1"/>
          <p:nvPr/>
        </p:nvSpPr>
        <p:spPr>
          <a:xfrm>
            <a:off x="10819150" y="453804"/>
            <a:ext cx="1084092" cy="91490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lang="en-GB" sz="5882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08</a:t>
            </a:r>
            <a:endParaRPr sz="5882" dirty="0">
              <a:latin typeface="Diploma Plus Jakarta ExtraBold"/>
              <a:cs typeface="Diploma Plus Jakarta ExtraBold"/>
            </a:endParaRPr>
          </a:p>
        </p:txBody>
      </p:sp>
      <p:sp>
        <p:nvSpPr>
          <p:cNvPr id="220" name="object 7">
            <a:extLst>
              <a:ext uri="{FF2B5EF4-FFF2-40B4-BE49-F238E27FC236}">
                <a16:creationId xmlns:a16="http://schemas.microsoft.com/office/drawing/2014/main" id="{A8A5B0B2-DCF8-4E82-8BA6-0533581B0806}"/>
              </a:ext>
            </a:extLst>
          </p:cNvPr>
          <p:cNvSpPr txBox="1"/>
          <p:nvPr/>
        </p:nvSpPr>
        <p:spPr>
          <a:xfrm>
            <a:off x="600905" y="0"/>
            <a:ext cx="5304650" cy="1014293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sz="1789" b="1" spc="-6" dirty="0">
              <a:solidFill>
                <a:srgbClr val="6A0DD4"/>
              </a:solidFill>
              <a:latin typeface="Diploma Plus Jakarta ExtraBold"/>
              <a:cs typeface="Diploma Plus Jakarta ExtraBold"/>
            </a:endParaRPr>
          </a:p>
          <a:p>
            <a:pPr marL="257608">
              <a:spcBef>
                <a:spcPts val="910"/>
              </a:spcBef>
            </a:pPr>
            <a:endParaRPr sz="3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80000"/>
              </a:lnSpc>
            </a:pPr>
            <a:r>
              <a:rPr lang="en-GB" sz="3200" spc="-36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Funnel</a:t>
            </a:r>
            <a:r>
              <a:rPr lang="en-GB" sz="3200" spc="-143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 </a:t>
            </a:r>
            <a:r>
              <a:rPr lang="en-GB" sz="3200" spc="-6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Management</a:t>
            </a:r>
            <a:endParaRPr lang="en-GB" sz="3200" dirty="0">
              <a:latin typeface="Diploma Plus Jakarta Medium"/>
              <a:cs typeface="Diploma Plus Jakarta Medium"/>
            </a:endParaRPr>
          </a:p>
        </p:txBody>
      </p:sp>
      <p:sp>
        <p:nvSpPr>
          <p:cNvPr id="221" name="object 8">
            <a:extLst>
              <a:ext uri="{FF2B5EF4-FFF2-40B4-BE49-F238E27FC236}">
                <a16:creationId xmlns:a16="http://schemas.microsoft.com/office/drawing/2014/main" id="{FF6E0680-3671-5CC9-79CF-54E35AD00D49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222" name="object 9">
            <a:extLst>
              <a:ext uri="{FF2B5EF4-FFF2-40B4-BE49-F238E27FC236}">
                <a16:creationId xmlns:a16="http://schemas.microsoft.com/office/drawing/2014/main" id="{DDD33DFD-A6C9-6417-AAF9-B744C3051A77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6613A494-DF87-5C20-18F9-E358D8AF1458}"/>
              </a:ext>
            </a:extLst>
          </p:cNvPr>
          <p:cNvSpPr txBox="1">
            <a:spLocks/>
          </p:cNvSpPr>
          <p:nvPr/>
        </p:nvSpPr>
        <p:spPr>
          <a:xfrm>
            <a:off x="8830753" y="2777741"/>
            <a:ext cx="2972245" cy="304019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2400" dirty="0">
                <a:latin typeface="Diploma Plus Jakarta Medium" pitchFamily="2" charset="0"/>
                <a:cs typeface="Diploma Plus Jakarta Medium" pitchFamily="2" charset="0"/>
              </a:rPr>
              <a:t>Live data</a:t>
            </a:r>
          </a:p>
        </p:txBody>
      </p:sp>
      <p:grpSp>
        <p:nvGrpSpPr>
          <p:cNvPr id="17" name="object 9">
            <a:extLst>
              <a:ext uri="{FF2B5EF4-FFF2-40B4-BE49-F238E27FC236}">
                <a16:creationId xmlns:a16="http://schemas.microsoft.com/office/drawing/2014/main" id="{BAD7140F-320D-C170-D096-65AAC79AF02E}"/>
              </a:ext>
            </a:extLst>
          </p:cNvPr>
          <p:cNvGrpSpPr/>
          <p:nvPr/>
        </p:nvGrpSpPr>
        <p:grpSpPr>
          <a:xfrm>
            <a:off x="8328639" y="2710857"/>
            <a:ext cx="374786" cy="406991"/>
            <a:chOff x="18216706" y="1672530"/>
            <a:chExt cx="1101090" cy="1195705"/>
          </a:xfrm>
        </p:grpSpPr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334C1496-1895-47B4-755B-B3EADDB7996E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B54B5573-9FFC-86FA-C572-9489789435B4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AAFB1A35-50D8-9014-6DFC-51FC73098FF5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6">
            <a:extLst>
              <a:ext uri="{FF2B5EF4-FFF2-40B4-BE49-F238E27FC236}">
                <a16:creationId xmlns:a16="http://schemas.microsoft.com/office/drawing/2014/main" id="{B0C8661F-611C-6ADD-B8B2-C76A6B443464}"/>
              </a:ext>
            </a:extLst>
          </p:cNvPr>
          <p:cNvSpPr txBox="1">
            <a:spLocks/>
          </p:cNvSpPr>
          <p:nvPr/>
        </p:nvSpPr>
        <p:spPr>
          <a:xfrm>
            <a:off x="8855718" y="3406106"/>
            <a:ext cx="2972245" cy="304019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2400" dirty="0">
                <a:latin typeface="Diploma Plus Jakarta Medium" pitchFamily="2" charset="0"/>
                <a:cs typeface="Diploma Plus Jakarta Medium" pitchFamily="2" charset="0"/>
              </a:rPr>
              <a:t>Detailed analysis</a:t>
            </a:r>
          </a:p>
        </p:txBody>
      </p:sp>
      <p:grpSp>
        <p:nvGrpSpPr>
          <p:cNvPr id="23" name="object 9">
            <a:extLst>
              <a:ext uri="{FF2B5EF4-FFF2-40B4-BE49-F238E27FC236}">
                <a16:creationId xmlns:a16="http://schemas.microsoft.com/office/drawing/2014/main" id="{649380CC-386F-3277-580D-C19AC6FF9418}"/>
              </a:ext>
            </a:extLst>
          </p:cNvPr>
          <p:cNvGrpSpPr/>
          <p:nvPr/>
        </p:nvGrpSpPr>
        <p:grpSpPr>
          <a:xfrm>
            <a:off x="8290314" y="3327739"/>
            <a:ext cx="374786" cy="406991"/>
            <a:chOff x="18216706" y="1672530"/>
            <a:chExt cx="1101090" cy="1195705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C1189E4-4047-7201-975F-55349BB94B2B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D65FA272-CAA5-2A18-D54E-5BE1E2E29D5E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81B89E77-D149-F318-569C-C89AB706BEA7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6">
            <a:extLst>
              <a:ext uri="{FF2B5EF4-FFF2-40B4-BE49-F238E27FC236}">
                <a16:creationId xmlns:a16="http://schemas.microsoft.com/office/drawing/2014/main" id="{CDC45F50-A745-2543-C7E6-DA3144C3D64A}"/>
              </a:ext>
            </a:extLst>
          </p:cNvPr>
          <p:cNvSpPr txBox="1">
            <a:spLocks/>
          </p:cNvSpPr>
          <p:nvPr/>
        </p:nvSpPr>
        <p:spPr>
          <a:xfrm>
            <a:off x="8813321" y="3999840"/>
            <a:ext cx="2972245" cy="304019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2400" dirty="0">
                <a:latin typeface="Diploma Plus Jakarta Medium" pitchFamily="2" charset="0"/>
                <a:cs typeface="Diploma Plus Jakarta Medium" pitchFamily="2" charset="0"/>
              </a:rPr>
              <a:t>Visualised</a:t>
            </a:r>
          </a:p>
        </p:txBody>
      </p:sp>
      <p:grpSp>
        <p:nvGrpSpPr>
          <p:cNvPr id="28" name="object 9">
            <a:extLst>
              <a:ext uri="{FF2B5EF4-FFF2-40B4-BE49-F238E27FC236}">
                <a16:creationId xmlns:a16="http://schemas.microsoft.com/office/drawing/2014/main" id="{5AEBA7CF-58C1-D204-F36E-65F7EE687291}"/>
              </a:ext>
            </a:extLst>
          </p:cNvPr>
          <p:cNvGrpSpPr/>
          <p:nvPr/>
        </p:nvGrpSpPr>
        <p:grpSpPr>
          <a:xfrm>
            <a:off x="8294222" y="3949830"/>
            <a:ext cx="374786" cy="406991"/>
            <a:chOff x="18216706" y="1672530"/>
            <a:chExt cx="1101090" cy="1195705"/>
          </a:xfrm>
        </p:grpSpPr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0D82F778-452C-0ADD-F532-4DAFB8A92BF9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AE8F7E78-4709-1F22-7E98-ACB31ABDD8E5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>
              <a:extLst>
                <a:ext uri="{FF2B5EF4-FFF2-40B4-BE49-F238E27FC236}">
                  <a16:creationId xmlns:a16="http://schemas.microsoft.com/office/drawing/2014/main" id="{16108340-D030-CA68-75BC-F214BBEDB28D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6">
            <a:extLst>
              <a:ext uri="{FF2B5EF4-FFF2-40B4-BE49-F238E27FC236}">
                <a16:creationId xmlns:a16="http://schemas.microsoft.com/office/drawing/2014/main" id="{13F3569B-22FD-160E-3547-6F4C46B0D075}"/>
              </a:ext>
            </a:extLst>
          </p:cNvPr>
          <p:cNvSpPr txBox="1">
            <a:spLocks/>
          </p:cNvSpPr>
          <p:nvPr/>
        </p:nvSpPr>
        <p:spPr>
          <a:xfrm>
            <a:off x="8807222" y="4624542"/>
            <a:ext cx="3020742" cy="599485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80000"/>
              </a:lnSpc>
              <a:spcBef>
                <a:spcPts val="1179"/>
              </a:spcBef>
            </a:pPr>
            <a:r>
              <a:rPr lang="en-GB" sz="2400" dirty="0">
                <a:latin typeface="Diploma Plus Jakarta Medium" pitchFamily="2" charset="0"/>
                <a:cs typeface="Diploma Plus Jakarta Medium" pitchFamily="2" charset="0"/>
              </a:rPr>
              <a:t>Always on hand, also on mobiles etc.</a:t>
            </a:r>
          </a:p>
        </p:txBody>
      </p:sp>
      <p:grpSp>
        <p:nvGrpSpPr>
          <p:cNvPr id="33" name="object 9">
            <a:extLst>
              <a:ext uri="{FF2B5EF4-FFF2-40B4-BE49-F238E27FC236}">
                <a16:creationId xmlns:a16="http://schemas.microsoft.com/office/drawing/2014/main" id="{E3A12550-5906-96C4-76F5-25B8622CB48B}"/>
              </a:ext>
            </a:extLst>
          </p:cNvPr>
          <p:cNvGrpSpPr/>
          <p:nvPr/>
        </p:nvGrpSpPr>
        <p:grpSpPr>
          <a:xfrm>
            <a:off x="8290314" y="4576719"/>
            <a:ext cx="374786" cy="406991"/>
            <a:chOff x="18216706" y="1672530"/>
            <a:chExt cx="1101090" cy="1195705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8C5F5426-9DF4-8BB2-C07B-9E9D955A7173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1">
              <a:extLst>
                <a:ext uri="{FF2B5EF4-FFF2-40B4-BE49-F238E27FC236}">
                  <a16:creationId xmlns:a16="http://schemas.microsoft.com/office/drawing/2014/main" id="{117CF040-2EAC-D39E-BF7D-DDDAEC5A8017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">
              <a:extLst>
                <a:ext uri="{FF2B5EF4-FFF2-40B4-BE49-F238E27FC236}">
                  <a16:creationId xmlns:a16="http://schemas.microsoft.com/office/drawing/2014/main" id="{4C3A179A-C951-20DE-4F6A-AE3C0E663152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6463FF7-5B0B-E95B-D0DF-41B4DFBBE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78" y="1332900"/>
            <a:ext cx="7693245" cy="47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9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244600" y="2667365"/>
            <a:ext cx="5939156" cy="323835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l">
              <a:lnSpc>
                <a:spcPct val="150000"/>
              </a:lnSpc>
              <a:spcBef>
                <a:spcPts val="3366"/>
              </a:spcBef>
              <a:tabLst>
                <a:tab pos="273395" algn="l"/>
              </a:tabLst>
            </a:pPr>
            <a:r>
              <a:rPr lang="en-GB" sz="2600" spc="-45" dirty="0">
                <a:solidFill>
                  <a:srgbClr val="6A0DD4"/>
                </a:solidFill>
                <a:latin typeface="Diploma Plus Jakarta"/>
                <a:cs typeface="Diploma Plus Jakarta"/>
              </a:rPr>
              <a:t>Handful of</a:t>
            </a:r>
            <a:r>
              <a:rPr sz="2600" spc="-45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12" dirty="0">
                <a:solidFill>
                  <a:srgbClr val="6A0DD4"/>
                </a:solidFill>
                <a:latin typeface="Diploma Plus Jakarta"/>
                <a:cs typeface="Diploma Plus Jakarta"/>
              </a:rPr>
              <a:t>KPIs</a:t>
            </a:r>
            <a:r>
              <a:rPr lang="en-GB" sz="2600" spc="-12" dirty="0">
                <a:solidFill>
                  <a:srgbClr val="6A0DD4"/>
                </a:solidFill>
                <a:latin typeface="Diploma Plus Jakarta"/>
                <a:cs typeface="Diploma Plus Jakarta"/>
              </a:rPr>
              <a:t> (including conversion)</a:t>
            </a:r>
            <a:endParaRPr sz="2600" dirty="0">
              <a:latin typeface="Diploma Plus Jakarta"/>
              <a:cs typeface="Diploma Plus Jakarta"/>
            </a:endParaRPr>
          </a:p>
          <a:p>
            <a:pPr marL="7701" algn="l">
              <a:lnSpc>
                <a:spcPct val="150000"/>
              </a:lnSpc>
              <a:spcBef>
                <a:spcPts val="585"/>
              </a:spcBef>
              <a:tabLst>
                <a:tab pos="273395" algn="l"/>
              </a:tabLst>
            </a:pPr>
            <a:r>
              <a:rPr sz="2600" spc="-76" dirty="0">
                <a:solidFill>
                  <a:srgbClr val="6A0DD4"/>
                </a:solidFill>
                <a:latin typeface="Diploma Plus Jakarta"/>
                <a:cs typeface="Diploma Plus Jakarta"/>
              </a:rPr>
              <a:t>Real-</a:t>
            </a:r>
            <a:r>
              <a:rPr sz="2600" spc="-15" dirty="0">
                <a:solidFill>
                  <a:srgbClr val="6A0DD4"/>
                </a:solidFill>
                <a:latin typeface="Diploma Plus Jakarta"/>
                <a:cs typeface="Diploma Plus Jakarta"/>
              </a:rPr>
              <a:t>time</a:t>
            </a:r>
            <a:r>
              <a:rPr sz="2600" spc="-118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dirty="0">
                <a:solidFill>
                  <a:srgbClr val="6A0DD4"/>
                </a:solidFill>
                <a:latin typeface="Diploma Plus Jakarta"/>
                <a:cs typeface="Diploma Plus Jakarta"/>
              </a:rPr>
              <a:t>/</a:t>
            </a:r>
            <a:r>
              <a:rPr sz="2600" spc="-112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24" dirty="0">
                <a:solidFill>
                  <a:srgbClr val="6A0DD4"/>
                </a:solidFill>
                <a:latin typeface="Diploma Plus Jakarta"/>
                <a:cs typeface="Diploma Plus Jakarta"/>
              </a:rPr>
              <a:t>Forward</a:t>
            </a:r>
            <a:r>
              <a:rPr sz="2600" spc="-112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looking</a:t>
            </a:r>
            <a:endParaRPr sz="2600" dirty="0">
              <a:latin typeface="Diploma Plus Jakarta"/>
              <a:cs typeface="Diploma Plus Jakarta"/>
            </a:endParaRPr>
          </a:p>
          <a:p>
            <a:pPr marL="7701" algn="l">
              <a:lnSpc>
                <a:spcPct val="150000"/>
              </a:lnSpc>
              <a:spcBef>
                <a:spcPts val="582"/>
              </a:spcBef>
              <a:tabLst>
                <a:tab pos="273395" algn="l"/>
              </a:tabLst>
            </a:pPr>
            <a:r>
              <a:rPr sz="2600" dirty="0">
                <a:solidFill>
                  <a:srgbClr val="6A0DD4"/>
                </a:solidFill>
                <a:latin typeface="Diploma Plus Jakarta"/>
                <a:cs typeface="Diploma Plus Jakarta"/>
              </a:rPr>
              <a:t>Fed</a:t>
            </a:r>
            <a:r>
              <a:rPr sz="2600" spc="-16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dirty="0">
                <a:solidFill>
                  <a:srgbClr val="6A0DD4"/>
                </a:solidFill>
                <a:latin typeface="Diploma Plus Jakarta"/>
                <a:cs typeface="Diploma Plus Jakarta"/>
              </a:rPr>
              <a:t>by</a:t>
            </a:r>
            <a:r>
              <a:rPr sz="2600" spc="-161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21" dirty="0">
                <a:solidFill>
                  <a:srgbClr val="6A0DD4"/>
                </a:solidFill>
                <a:latin typeface="Diploma Plus Jakarta"/>
                <a:cs typeface="Diploma Plus Jakarta"/>
              </a:rPr>
              <a:t>quality</a:t>
            </a:r>
            <a:r>
              <a:rPr sz="2600" spc="-158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12" dirty="0">
                <a:solidFill>
                  <a:srgbClr val="6A0DD4"/>
                </a:solidFill>
                <a:latin typeface="Diploma Plus Jakarta"/>
                <a:cs typeface="Diploma Plus Jakarta"/>
              </a:rPr>
              <a:t>data</a:t>
            </a:r>
            <a:endParaRPr sz="2600" dirty="0">
              <a:latin typeface="Diploma Plus Jakarta"/>
              <a:cs typeface="Diploma Plus Jakarta"/>
            </a:endParaRPr>
          </a:p>
          <a:p>
            <a:pPr marL="7701" algn="l">
              <a:lnSpc>
                <a:spcPct val="150000"/>
              </a:lnSpc>
              <a:spcBef>
                <a:spcPts val="585"/>
              </a:spcBef>
              <a:tabLst>
                <a:tab pos="273395" algn="l"/>
              </a:tabLst>
            </a:pPr>
            <a:r>
              <a:rPr sz="2600" spc="-12" dirty="0">
                <a:solidFill>
                  <a:srgbClr val="6A0DD4"/>
                </a:solidFill>
                <a:latin typeface="Diploma Plus Jakarta"/>
                <a:cs typeface="Diploma Plus Jakarta"/>
              </a:rPr>
              <a:t>Drive</a:t>
            </a:r>
            <a:r>
              <a:rPr sz="2600" spc="-176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6" dirty="0">
                <a:solidFill>
                  <a:srgbClr val="6A0DD4"/>
                </a:solidFill>
                <a:latin typeface="Diploma Plus Jakarta"/>
                <a:cs typeface="Diploma Plus Jakarta"/>
              </a:rPr>
              <a:t>the</a:t>
            </a:r>
            <a:r>
              <a:rPr sz="2600" spc="-152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58" dirty="0">
                <a:solidFill>
                  <a:srgbClr val="6A0DD4"/>
                </a:solidFill>
                <a:latin typeface="Diploma Plus Jakarta"/>
                <a:cs typeface="Diploma Plus Jakarta"/>
              </a:rPr>
              <a:t>outcome</a:t>
            </a:r>
            <a:r>
              <a:rPr sz="2600" spc="-124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12" dirty="0">
                <a:solidFill>
                  <a:srgbClr val="6A0DD4"/>
                </a:solidFill>
                <a:latin typeface="Diploma Plus Jakarta"/>
                <a:cs typeface="Diploma Plus Jakarta"/>
              </a:rPr>
              <a:t>you</a:t>
            </a:r>
            <a:r>
              <a:rPr sz="2600" spc="-146" dirty="0">
                <a:solidFill>
                  <a:srgbClr val="6A0DD4"/>
                </a:solidFill>
                <a:latin typeface="Diploma Plus Jakarta"/>
                <a:cs typeface="Diploma Plus Jakarta"/>
              </a:rPr>
              <a:t> </a:t>
            </a:r>
            <a:r>
              <a:rPr sz="2600" spc="-12" dirty="0">
                <a:solidFill>
                  <a:srgbClr val="6A0DD4"/>
                </a:solidFill>
                <a:latin typeface="Diploma Plus Jakarta"/>
                <a:cs typeface="Diploma Plus Jakarta"/>
              </a:rPr>
              <a:t>want</a:t>
            </a:r>
            <a:endParaRPr lang="en-GB" sz="2600" spc="-12" dirty="0">
              <a:solidFill>
                <a:srgbClr val="6A0DD4"/>
              </a:solidFill>
              <a:latin typeface="Diploma Plus Jakarta"/>
              <a:cs typeface="Diploma Plus Jakarta"/>
            </a:endParaRPr>
          </a:p>
          <a:p>
            <a:pPr marL="7701" algn="l">
              <a:lnSpc>
                <a:spcPct val="150000"/>
              </a:lnSpc>
              <a:spcBef>
                <a:spcPts val="585"/>
              </a:spcBef>
              <a:tabLst>
                <a:tab pos="273395" algn="l"/>
              </a:tabLst>
            </a:pPr>
            <a:r>
              <a:rPr lang="en-GB" sz="2600" spc="-12" dirty="0">
                <a:solidFill>
                  <a:srgbClr val="6A0DD4"/>
                </a:solidFill>
                <a:latin typeface="Diploma Plus Jakarta"/>
                <a:cs typeface="Diploma Plus Jakarta"/>
              </a:rPr>
              <a:t>Put it where people can see it</a:t>
            </a:r>
            <a:endParaRPr sz="2600" dirty="0">
              <a:latin typeface="Diploma Plus Jakarta"/>
              <a:cs typeface="Diploma Plus Jakart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19151" y="453804"/>
            <a:ext cx="987305" cy="91490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5882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09</a:t>
            </a:r>
            <a:endParaRPr sz="5882" dirty="0">
              <a:latin typeface="Diploma Plus Jakarta ExtraBold"/>
              <a:cs typeface="Diploma Plus Jakarta ExtraBold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DD6BB929-8B03-BBF5-3A47-D9099F3488F5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KPIs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0A3C9197-E106-6335-BE1B-21266ADE751D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20444CA2-86DB-14AF-47A3-813182CF7587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07DBBEC-13DD-3654-9FE6-64C86FBD6E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8A4356C-07C5-1154-C1EC-882F69EEA3AA}"/>
              </a:ext>
            </a:extLst>
          </p:cNvPr>
          <p:cNvSpPr txBox="1"/>
          <p:nvPr/>
        </p:nvSpPr>
        <p:spPr>
          <a:xfrm>
            <a:off x="816990" y="2072746"/>
            <a:ext cx="5499370" cy="40944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l">
              <a:spcBef>
                <a:spcPts val="73"/>
              </a:spcBef>
            </a:pPr>
            <a:r>
              <a:rPr lang="en-GB" sz="2600" b="1" spc="-33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Sales Dashboard</a:t>
            </a:r>
            <a:endParaRPr lang="en-GB" sz="2600" dirty="0">
              <a:latin typeface="Diploma Plus Jakarta ExtraBold"/>
              <a:cs typeface="Diploma Plus Jakarta ExtraBold"/>
            </a:endParaRPr>
          </a:p>
        </p:txBody>
      </p:sp>
      <p:grpSp>
        <p:nvGrpSpPr>
          <p:cNvPr id="11" name="object 9">
            <a:extLst>
              <a:ext uri="{FF2B5EF4-FFF2-40B4-BE49-F238E27FC236}">
                <a16:creationId xmlns:a16="http://schemas.microsoft.com/office/drawing/2014/main" id="{D556324C-8C4D-5873-707D-F698CCE8C39E}"/>
              </a:ext>
            </a:extLst>
          </p:cNvPr>
          <p:cNvGrpSpPr/>
          <p:nvPr/>
        </p:nvGrpSpPr>
        <p:grpSpPr>
          <a:xfrm>
            <a:off x="728203" y="3457838"/>
            <a:ext cx="389398" cy="422859"/>
            <a:chOff x="18216706" y="1672530"/>
            <a:chExt cx="1101090" cy="1195705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0339DBE9-4567-B954-46FA-5FCEAD9BC711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B7265532-5973-5191-CFF6-1C6114485403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9F6D3B08-0663-E452-2C6A-B9BAA03B957D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9">
            <a:extLst>
              <a:ext uri="{FF2B5EF4-FFF2-40B4-BE49-F238E27FC236}">
                <a16:creationId xmlns:a16="http://schemas.microsoft.com/office/drawing/2014/main" id="{B022B9A9-5211-4370-2A96-49255F007B1A}"/>
              </a:ext>
            </a:extLst>
          </p:cNvPr>
          <p:cNvGrpSpPr/>
          <p:nvPr/>
        </p:nvGrpSpPr>
        <p:grpSpPr>
          <a:xfrm>
            <a:off x="728203" y="4123007"/>
            <a:ext cx="389398" cy="422859"/>
            <a:chOff x="18216706" y="1672530"/>
            <a:chExt cx="1101090" cy="1195705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EFFC338D-EECA-F327-6557-91FC79690B8D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550214B2-6D42-0336-5BE1-715BFD682975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6A197794-DDA3-BE28-8BAD-C91A997419B9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9">
            <a:extLst>
              <a:ext uri="{FF2B5EF4-FFF2-40B4-BE49-F238E27FC236}">
                <a16:creationId xmlns:a16="http://schemas.microsoft.com/office/drawing/2014/main" id="{85D44599-49DF-C326-088A-987CDAD69A57}"/>
              </a:ext>
            </a:extLst>
          </p:cNvPr>
          <p:cNvGrpSpPr/>
          <p:nvPr/>
        </p:nvGrpSpPr>
        <p:grpSpPr>
          <a:xfrm>
            <a:off x="728203" y="5453345"/>
            <a:ext cx="389398" cy="422859"/>
            <a:chOff x="18216706" y="1672530"/>
            <a:chExt cx="1101090" cy="1195705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D1476764-8924-355D-409D-3A9C869ECD08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04894407-D0FD-0D43-0477-0C3DD855883C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A06DD1B7-7D96-C68E-5EC3-BD21D3FDF5BD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9">
            <a:extLst>
              <a:ext uri="{FF2B5EF4-FFF2-40B4-BE49-F238E27FC236}">
                <a16:creationId xmlns:a16="http://schemas.microsoft.com/office/drawing/2014/main" id="{3F312464-0ED9-092D-FF1D-9E0993F61919}"/>
              </a:ext>
            </a:extLst>
          </p:cNvPr>
          <p:cNvGrpSpPr/>
          <p:nvPr/>
        </p:nvGrpSpPr>
        <p:grpSpPr>
          <a:xfrm>
            <a:off x="728203" y="2792669"/>
            <a:ext cx="389398" cy="422859"/>
            <a:chOff x="18216706" y="1672530"/>
            <a:chExt cx="1101090" cy="1195705"/>
          </a:xfrm>
        </p:grpSpPr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A0C199E5-8D0D-D5C5-8BB4-ACA89C05B02A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E6334940-C298-DAA2-F80F-D5187AE36FF5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78A7AFEA-398D-498D-F8EF-28F978FDCB60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9">
            <a:extLst>
              <a:ext uri="{FF2B5EF4-FFF2-40B4-BE49-F238E27FC236}">
                <a16:creationId xmlns:a16="http://schemas.microsoft.com/office/drawing/2014/main" id="{482808D8-A3DE-43E9-29AF-9B2C981850D2}"/>
              </a:ext>
            </a:extLst>
          </p:cNvPr>
          <p:cNvGrpSpPr/>
          <p:nvPr/>
        </p:nvGrpSpPr>
        <p:grpSpPr>
          <a:xfrm>
            <a:off x="728203" y="4788176"/>
            <a:ext cx="389398" cy="422859"/>
            <a:chOff x="18216706" y="1672530"/>
            <a:chExt cx="1101090" cy="1195705"/>
          </a:xfrm>
        </p:grpSpPr>
        <p:sp>
          <p:nvSpPr>
            <p:cNvPr id="32" name="object 10">
              <a:extLst>
                <a:ext uri="{FF2B5EF4-FFF2-40B4-BE49-F238E27FC236}">
                  <a16:creationId xmlns:a16="http://schemas.microsoft.com/office/drawing/2014/main" id="{970ADB02-184E-EAE4-79C9-CFC78042E544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">
              <a:extLst>
                <a:ext uri="{FF2B5EF4-FFF2-40B4-BE49-F238E27FC236}">
                  <a16:creationId xmlns:a16="http://schemas.microsoft.com/office/drawing/2014/main" id="{FF57D0F2-D87F-C003-ECC7-63011300565D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498B005C-9237-D612-1D1D-C23AE18DA4AE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EFD6FF2-8990-05CB-6BF7-FB10F548FE4D}"/>
              </a:ext>
            </a:extLst>
          </p:cNvPr>
          <p:cNvSpPr txBox="1"/>
          <p:nvPr/>
        </p:nvSpPr>
        <p:spPr>
          <a:xfrm>
            <a:off x="7863840" y="1767144"/>
            <a:ext cx="4636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CF529C6-09E9-1CD6-E338-823F4867D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493" y="2979508"/>
            <a:ext cx="3973589" cy="26729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595A0B-012D-E9CA-B566-94B0CAA9D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496" y="1610757"/>
            <a:ext cx="4270248" cy="135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id="{B6AF8CD6-97AD-4AD6-2E4B-6BF27639B6F2}"/>
              </a:ext>
            </a:extLst>
          </p:cNvPr>
          <p:cNvSpPr/>
          <p:nvPr/>
        </p:nvSpPr>
        <p:spPr>
          <a:xfrm>
            <a:off x="433874" y="1811369"/>
            <a:ext cx="11304341" cy="4384730"/>
          </a:xfrm>
          <a:custGeom>
            <a:avLst/>
            <a:gdLst/>
            <a:ahLst/>
            <a:cxnLst/>
            <a:rect l="l" t="t" r="r" b="b"/>
            <a:pathLst>
              <a:path w="18641695" h="7230745">
                <a:moveTo>
                  <a:pt x="18641170" y="0"/>
                </a:moveTo>
                <a:lnTo>
                  <a:pt x="0" y="0"/>
                </a:lnTo>
                <a:lnTo>
                  <a:pt x="0" y="7230429"/>
                </a:lnTo>
                <a:lnTo>
                  <a:pt x="18641170" y="7230429"/>
                </a:lnTo>
                <a:lnTo>
                  <a:pt x="18641170" y="0"/>
                </a:lnTo>
                <a:close/>
              </a:path>
            </a:pathLst>
          </a:custGeom>
          <a:solidFill>
            <a:srgbClr val="F0E6F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0819150" y="453804"/>
            <a:ext cx="844832" cy="91490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5882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10</a:t>
            </a:r>
            <a:endParaRPr sz="5882" dirty="0">
              <a:latin typeface="Diploma Plus Jakarta ExtraBold"/>
              <a:cs typeface="Diploma Plus Jakarta ExtraBold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AD7EA70A-46C3-7172-F98E-9BF0F1CB8627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Performance Routines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6738CECF-37E9-F935-883E-30C7D86BBD28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4779D192-1A73-392B-F0D2-3E4D22C6849A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3F6C37E-C610-FD18-BD0F-96698FE8E0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E19227-FA71-7F0B-D93B-5040FFEBC47A}"/>
              </a:ext>
            </a:extLst>
          </p:cNvPr>
          <p:cNvGrpSpPr/>
          <p:nvPr/>
        </p:nvGrpSpPr>
        <p:grpSpPr>
          <a:xfrm>
            <a:off x="1166209" y="3246645"/>
            <a:ext cx="1129224" cy="1129168"/>
            <a:chOff x="167357" y="887646"/>
            <a:chExt cx="6105498" cy="6105199"/>
          </a:xfrm>
        </p:grpSpPr>
        <p:grpSp>
          <p:nvGrpSpPr>
            <p:cNvPr id="4" name="object 8">
              <a:extLst>
                <a:ext uri="{FF2B5EF4-FFF2-40B4-BE49-F238E27FC236}">
                  <a16:creationId xmlns:a16="http://schemas.microsoft.com/office/drawing/2014/main" id="{BB6E8485-B1CC-2169-EF00-077BA6DCB4D1}"/>
                </a:ext>
              </a:extLst>
            </p:cNvPr>
            <p:cNvGrpSpPr/>
            <p:nvPr/>
          </p:nvGrpSpPr>
          <p:grpSpPr>
            <a:xfrm>
              <a:off x="167357" y="887646"/>
              <a:ext cx="6105199" cy="6105199"/>
              <a:chOff x="23960" y="1212474"/>
              <a:chExt cx="10067925" cy="10067925"/>
            </a:xfrm>
          </p:grpSpPr>
          <p:sp>
            <p:nvSpPr>
              <p:cNvPr id="6" name="object 9">
                <a:extLst>
                  <a:ext uri="{FF2B5EF4-FFF2-40B4-BE49-F238E27FC236}">
                    <a16:creationId xmlns:a16="http://schemas.microsoft.com/office/drawing/2014/main" id="{995585BF-8B46-AB9F-E1FE-BA01320F14D7}"/>
                  </a:ext>
                </a:extLst>
              </p:cNvPr>
              <p:cNvSpPr/>
              <p:nvPr/>
            </p:nvSpPr>
            <p:spPr>
              <a:xfrm>
                <a:off x="23960" y="1212474"/>
                <a:ext cx="3229610" cy="10067925"/>
              </a:xfrm>
              <a:custGeom>
                <a:avLst/>
                <a:gdLst/>
                <a:ahLst/>
                <a:cxnLst/>
                <a:rect l="l" t="t" r="r" b="b"/>
                <a:pathLst>
                  <a:path w="3229610" h="10067925">
                    <a:moveTo>
                      <a:pt x="3229461" y="0"/>
                    </a:moveTo>
                    <a:lnTo>
                      <a:pt x="0" y="3229461"/>
                    </a:lnTo>
                    <a:lnTo>
                      <a:pt x="0" y="10067808"/>
                    </a:lnTo>
                    <a:lnTo>
                      <a:pt x="3229461" y="6838346"/>
                    </a:lnTo>
                    <a:lnTo>
                      <a:pt x="3229461" y="0"/>
                    </a:lnTo>
                    <a:close/>
                  </a:path>
                </a:pathLst>
              </a:custGeom>
              <a:solidFill>
                <a:srgbClr val="6A0DD4"/>
              </a:solidFill>
            </p:spPr>
            <p:txBody>
              <a:bodyPr wrap="square" lIns="0" tIns="0" rIns="0" bIns="0" rtlCol="0" anchor="b"/>
              <a:lstStyle/>
              <a:p>
                <a:pPr algn="l"/>
                <a:endParaRPr sz="700"/>
              </a:p>
            </p:txBody>
          </p:sp>
          <p:sp>
            <p:nvSpPr>
              <p:cNvPr id="9" name="object 10">
                <a:extLst>
                  <a:ext uri="{FF2B5EF4-FFF2-40B4-BE49-F238E27FC236}">
                    <a16:creationId xmlns:a16="http://schemas.microsoft.com/office/drawing/2014/main" id="{145DB9F4-D153-EB75-C39E-B7CDBA6A45C9}"/>
                  </a:ext>
                </a:extLst>
              </p:cNvPr>
              <p:cNvSpPr/>
              <p:nvPr/>
            </p:nvSpPr>
            <p:spPr>
              <a:xfrm>
                <a:off x="23972" y="8050837"/>
                <a:ext cx="10067925" cy="3229610"/>
              </a:xfrm>
              <a:custGeom>
                <a:avLst/>
                <a:gdLst/>
                <a:ahLst/>
                <a:cxnLst/>
                <a:rect l="l" t="t" r="r" b="b"/>
                <a:pathLst>
                  <a:path w="10067925" h="3229609">
                    <a:moveTo>
                      <a:pt x="10067860" y="0"/>
                    </a:moveTo>
                    <a:lnTo>
                      <a:pt x="3229461" y="0"/>
                    </a:lnTo>
                    <a:lnTo>
                      <a:pt x="0" y="3229461"/>
                    </a:lnTo>
                    <a:lnTo>
                      <a:pt x="6838409" y="3229461"/>
                    </a:lnTo>
                    <a:lnTo>
                      <a:pt x="10067860" y="0"/>
                    </a:lnTo>
                    <a:close/>
                  </a:path>
                </a:pathLst>
              </a:custGeom>
              <a:solidFill>
                <a:srgbClr val="9655E1"/>
              </a:solidFill>
            </p:spPr>
            <p:txBody>
              <a:bodyPr wrap="square" lIns="0" tIns="0" rIns="0" bIns="0" rtlCol="0" anchor="b"/>
              <a:lstStyle/>
              <a:p>
                <a:pPr algn="l"/>
                <a:endParaRPr sz="700"/>
              </a:p>
            </p:txBody>
          </p:sp>
        </p:grpSp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7EE3FF85-ED77-3650-766A-C94BB9F7C25E}"/>
                </a:ext>
              </a:extLst>
            </p:cNvPr>
            <p:cNvSpPr txBox="1">
              <a:spLocks/>
            </p:cNvSpPr>
            <p:nvPr/>
          </p:nvSpPr>
          <p:spPr>
            <a:xfrm>
              <a:off x="2125710" y="887666"/>
              <a:ext cx="4147145" cy="4146741"/>
            </a:xfrm>
            <a:prstGeom prst="rect">
              <a:avLst/>
            </a:prstGeom>
            <a:solidFill>
              <a:srgbClr val="4ACEFF"/>
            </a:solidFill>
          </p:spPr>
          <p:txBody>
            <a:bodyPr vert="horz" wrap="square" lIns="0" tIns="204084" rIns="0" bIns="0" rtlCol="0" anchor="b">
              <a:noAutofit/>
            </a:bodyPr>
            <a:lstStyle>
              <a:lvl1pPr>
                <a:defRPr sz="66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09591" algn="l">
                <a:spcBef>
                  <a:spcPts val="1607"/>
                </a:spcBef>
              </a:pPr>
              <a:endParaRPr lang="en-GB" sz="4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A87953-DBE9-D472-5291-4F26DA708C4C}"/>
              </a:ext>
            </a:extLst>
          </p:cNvPr>
          <p:cNvGrpSpPr/>
          <p:nvPr/>
        </p:nvGrpSpPr>
        <p:grpSpPr>
          <a:xfrm>
            <a:off x="4746210" y="3246645"/>
            <a:ext cx="1129224" cy="1129168"/>
            <a:chOff x="167357" y="887646"/>
            <a:chExt cx="6105498" cy="6105199"/>
          </a:xfrm>
        </p:grpSpPr>
        <p:grpSp>
          <p:nvGrpSpPr>
            <p:cNvPr id="17" name="object 8">
              <a:extLst>
                <a:ext uri="{FF2B5EF4-FFF2-40B4-BE49-F238E27FC236}">
                  <a16:creationId xmlns:a16="http://schemas.microsoft.com/office/drawing/2014/main" id="{40105C19-E864-198E-146E-83A6D4CFCF85}"/>
                </a:ext>
              </a:extLst>
            </p:cNvPr>
            <p:cNvGrpSpPr/>
            <p:nvPr/>
          </p:nvGrpSpPr>
          <p:grpSpPr>
            <a:xfrm>
              <a:off x="167357" y="887646"/>
              <a:ext cx="6105199" cy="6105199"/>
              <a:chOff x="23960" y="1212474"/>
              <a:chExt cx="10067925" cy="10067925"/>
            </a:xfrm>
          </p:grpSpPr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77BEC292-882D-180E-DEC6-8A701E97FB99}"/>
                  </a:ext>
                </a:extLst>
              </p:cNvPr>
              <p:cNvSpPr/>
              <p:nvPr/>
            </p:nvSpPr>
            <p:spPr>
              <a:xfrm>
                <a:off x="23960" y="1212474"/>
                <a:ext cx="3229610" cy="10067925"/>
              </a:xfrm>
              <a:custGeom>
                <a:avLst/>
                <a:gdLst/>
                <a:ahLst/>
                <a:cxnLst/>
                <a:rect l="l" t="t" r="r" b="b"/>
                <a:pathLst>
                  <a:path w="3229610" h="10067925">
                    <a:moveTo>
                      <a:pt x="3229461" y="0"/>
                    </a:moveTo>
                    <a:lnTo>
                      <a:pt x="0" y="3229461"/>
                    </a:lnTo>
                    <a:lnTo>
                      <a:pt x="0" y="10067808"/>
                    </a:lnTo>
                    <a:lnTo>
                      <a:pt x="3229461" y="6838346"/>
                    </a:lnTo>
                    <a:lnTo>
                      <a:pt x="3229461" y="0"/>
                    </a:lnTo>
                    <a:close/>
                  </a:path>
                </a:pathLst>
              </a:custGeom>
              <a:solidFill>
                <a:srgbClr val="6A0DD4"/>
              </a:solidFill>
            </p:spPr>
            <p:txBody>
              <a:bodyPr wrap="square" lIns="0" tIns="0" rIns="0" bIns="0" rtlCol="0" anchor="b"/>
              <a:lstStyle/>
              <a:p>
                <a:pPr algn="l"/>
                <a:endParaRPr sz="700"/>
              </a:p>
            </p:txBody>
          </p:sp>
          <p:sp>
            <p:nvSpPr>
              <p:cNvPr id="21" name="object 10">
                <a:extLst>
                  <a:ext uri="{FF2B5EF4-FFF2-40B4-BE49-F238E27FC236}">
                    <a16:creationId xmlns:a16="http://schemas.microsoft.com/office/drawing/2014/main" id="{057B68D1-8F62-5892-A96A-EC0BABB83705}"/>
                  </a:ext>
                </a:extLst>
              </p:cNvPr>
              <p:cNvSpPr/>
              <p:nvPr/>
            </p:nvSpPr>
            <p:spPr>
              <a:xfrm>
                <a:off x="23972" y="8050837"/>
                <a:ext cx="10067925" cy="3229610"/>
              </a:xfrm>
              <a:custGeom>
                <a:avLst/>
                <a:gdLst/>
                <a:ahLst/>
                <a:cxnLst/>
                <a:rect l="l" t="t" r="r" b="b"/>
                <a:pathLst>
                  <a:path w="10067925" h="3229609">
                    <a:moveTo>
                      <a:pt x="10067860" y="0"/>
                    </a:moveTo>
                    <a:lnTo>
                      <a:pt x="3229461" y="0"/>
                    </a:lnTo>
                    <a:lnTo>
                      <a:pt x="0" y="3229461"/>
                    </a:lnTo>
                    <a:lnTo>
                      <a:pt x="6838409" y="3229461"/>
                    </a:lnTo>
                    <a:lnTo>
                      <a:pt x="10067860" y="0"/>
                    </a:lnTo>
                    <a:close/>
                  </a:path>
                </a:pathLst>
              </a:custGeom>
              <a:solidFill>
                <a:srgbClr val="9655E1"/>
              </a:solidFill>
            </p:spPr>
            <p:txBody>
              <a:bodyPr wrap="square" lIns="0" tIns="0" rIns="0" bIns="0" rtlCol="0" anchor="b"/>
              <a:lstStyle/>
              <a:p>
                <a:pPr algn="l"/>
                <a:endParaRPr sz="700"/>
              </a:p>
            </p:txBody>
          </p:sp>
        </p:grp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84403C4A-1F96-AD35-BCA9-9902EB12967F}"/>
                </a:ext>
              </a:extLst>
            </p:cNvPr>
            <p:cNvSpPr txBox="1">
              <a:spLocks/>
            </p:cNvSpPr>
            <p:nvPr/>
          </p:nvSpPr>
          <p:spPr>
            <a:xfrm>
              <a:off x="2125710" y="887666"/>
              <a:ext cx="4147145" cy="4146741"/>
            </a:xfrm>
            <a:prstGeom prst="rect">
              <a:avLst/>
            </a:prstGeom>
            <a:solidFill>
              <a:srgbClr val="4ACEFF"/>
            </a:solidFill>
          </p:spPr>
          <p:txBody>
            <a:bodyPr vert="horz" wrap="square" lIns="0" tIns="204084" rIns="0" bIns="0" rtlCol="0" anchor="b">
              <a:noAutofit/>
            </a:bodyPr>
            <a:lstStyle>
              <a:lvl1pPr>
                <a:defRPr sz="66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09591" algn="l">
                <a:spcBef>
                  <a:spcPts val="1607"/>
                </a:spcBef>
              </a:pPr>
              <a:endParaRPr lang="en-GB" sz="44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2D087-5D84-A0A9-83F0-EC8364CFD9E3}"/>
              </a:ext>
            </a:extLst>
          </p:cNvPr>
          <p:cNvGrpSpPr/>
          <p:nvPr/>
        </p:nvGrpSpPr>
        <p:grpSpPr>
          <a:xfrm>
            <a:off x="8326211" y="3246645"/>
            <a:ext cx="1129224" cy="1129168"/>
            <a:chOff x="167357" y="887646"/>
            <a:chExt cx="6105498" cy="6105199"/>
          </a:xfrm>
        </p:grpSpPr>
        <p:grpSp>
          <p:nvGrpSpPr>
            <p:cNvPr id="23" name="object 8">
              <a:extLst>
                <a:ext uri="{FF2B5EF4-FFF2-40B4-BE49-F238E27FC236}">
                  <a16:creationId xmlns:a16="http://schemas.microsoft.com/office/drawing/2014/main" id="{F984C846-94D1-870B-9F0B-2C538C556CEE}"/>
                </a:ext>
              </a:extLst>
            </p:cNvPr>
            <p:cNvGrpSpPr/>
            <p:nvPr/>
          </p:nvGrpSpPr>
          <p:grpSpPr>
            <a:xfrm>
              <a:off x="167357" y="887646"/>
              <a:ext cx="6105199" cy="6105199"/>
              <a:chOff x="23960" y="1212474"/>
              <a:chExt cx="10067925" cy="10067925"/>
            </a:xfrm>
          </p:grpSpPr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CF79354B-84DE-8B89-961E-FAA5E992B641}"/>
                  </a:ext>
                </a:extLst>
              </p:cNvPr>
              <p:cNvSpPr/>
              <p:nvPr/>
            </p:nvSpPr>
            <p:spPr>
              <a:xfrm>
                <a:off x="23960" y="1212474"/>
                <a:ext cx="3229610" cy="10067925"/>
              </a:xfrm>
              <a:custGeom>
                <a:avLst/>
                <a:gdLst/>
                <a:ahLst/>
                <a:cxnLst/>
                <a:rect l="l" t="t" r="r" b="b"/>
                <a:pathLst>
                  <a:path w="3229610" h="10067925">
                    <a:moveTo>
                      <a:pt x="3229461" y="0"/>
                    </a:moveTo>
                    <a:lnTo>
                      <a:pt x="0" y="3229461"/>
                    </a:lnTo>
                    <a:lnTo>
                      <a:pt x="0" y="10067808"/>
                    </a:lnTo>
                    <a:lnTo>
                      <a:pt x="3229461" y="6838346"/>
                    </a:lnTo>
                    <a:lnTo>
                      <a:pt x="3229461" y="0"/>
                    </a:lnTo>
                    <a:close/>
                  </a:path>
                </a:pathLst>
              </a:custGeom>
              <a:solidFill>
                <a:srgbClr val="6A0DD4"/>
              </a:solidFill>
            </p:spPr>
            <p:txBody>
              <a:bodyPr wrap="square" lIns="0" tIns="0" rIns="0" bIns="0" rtlCol="0" anchor="b"/>
              <a:lstStyle/>
              <a:p>
                <a:pPr algn="l"/>
                <a:endParaRPr sz="700"/>
              </a:p>
            </p:txBody>
          </p:sp>
          <p:sp>
            <p:nvSpPr>
              <p:cNvPr id="26" name="object 10">
                <a:extLst>
                  <a:ext uri="{FF2B5EF4-FFF2-40B4-BE49-F238E27FC236}">
                    <a16:creationId xmlns:a16="http://schemas.microsoft.com/office/drawing/2014/main" id="{7A63A13C-10CF-90EB-5388-5E127EE89AE7}"/>
                  </a:ext>
                </a:extLst>
              </p:cNvPr>
              <p:cNvSpPr/>
              <p:nvPr/>
            </p:nvSpPr>
            <p:spPr>
              <a:xfrm>
                <a:off x="23972" y="8050837"/>
                <a:ext cx="10067925" cy="3229610"/>
              </a:xfrm>
              <a:custGeom>
                <a:avLst/>
                <a:gdLst/>
                <a:ahLst/>
                <a:cxnLst/>
                <a:rect l="l" t="t" r="r" b="b"/>
                <a:pathLst>
                  <a:path w="10067925" h="3229609">
                    <a:moveTo>
                      <a:pt x="10067860" y="0"/>
                    </a:moveTo>
                    <a:lnTo>
                      <a:pt x="3229461" y="0"/>
                    </a:lnTo>
                    <a:lnTo>
                      <a:pt x="0" y="3229461"/>
                    </a:lnTo>
                    <a:lnTo>
                      <a:pt x="6838409" y="3229461"/>
                    </a:lnTo>
                    <a:lnTo>
                      <a:pt x="10067860" y="0"/>
                    </a:lnTo>
                    <a:close/>
                  </a:path>
                </a:pathLst>
              </a:custGeom>
              <a:solidFill>
                <a:srgbClr val="9655E1"/>
              </a:solidFill>
            </p:spPr>
            <p:txBody>
              <a:bodyPr wrap="square" lIns="0" tIns="0" rIns="0" bIns="0" rtlCol="0" anchor="b"/>
              <a:lstStyle/>
              <a:p>
                <a:pPr algn="l"/>
                <a:endParaRPr sz="700"/>
              </a:p>
            </p:txBody>
          </p:sp>
        </p:grp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8C7ECABE-F55C-9C30-7FB2-D2210C5E24ED}"/>
                </a:ext>
              </a:extLst>
            </p:cNvPr>
            <p:cNvSpPr txBox="1">
              <a:spLocks/>
            </p:cNvSpPr>
            <p:nvPr/>
          </p:nvSpPr>
          <p:spPr>
            <a:xfrm>
              <a:off x="2125710" y="887666"/>
              <a:ext cx="4147145" cy="4146741"/>
            </a:xfrm>
            <a:prstGeom prst="rect">
              <a:avLst/>
            </a:prstGeom>
            <a:solidFill>
              <a:srgbClr val="4ACEFF"/>
            </a:solidFill>
          </p:spPr>
          <p:txBody>
            <a:bodyPr vert="horz" wrap="square" lIns="0" tIns="204084" rIns="0" bIns="0" rtlCol="0" anchor="b">
              <a:noAutofit/>
            </a:bodyPr>
            <a:lstStyle>
              <a:lvl1pPr>
                <a:defRPr sz="66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09591" algn="l">
                <a:spcBef>
                  <a:spcPts val="1607"/>
                </a:spcBef>
              </a:pPr>
              <a:endParaRPr lang="en-GB" sz="4400" dirty="0"/>
            </a:p>
          </p:txBody>
        </p:sp>
      </p:grpSp>
      <p:sp>
        <p:nvSpPr>
          <p:cNvPr id="27" name="object 12">
            <a:extLst>
              <a:ext uri="{FF2B5EF4-FFF2-40B4-BE49-F238E27FC236}">
                <a16:creationId xmlns:a16="http://schemas.microsoft.com/office/drawing/2014/main" id="{5B1905F8-3797-130D-C4CF-E624C3FE51F8}"/>
              </a:ext>
            </a:extLst>
          </p:cNvPr>
          <p:cNvSpPr txBox="1"/>
          <p:nvPr/>
        </p:nvSpPr>
        <p:spPr>
          <a:xfrm>
            <a:off x="1489505" y="3243252"/>
            <a:ext cx="844832" cy="74838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ctr">
              <a:spcBef>
                <a:spcPts val="76"/>
              </a:spcBef>
            </a:pPr>
            <a:r>
              <a:rPr lang="en-GB" sz="4800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48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90AE3046-3930-2E4B-F93E-41BB323B3C7B}"/>
              </a:ext>
            </a:extLst>
          </p:cNvPr>
          <p:cNvSpPr txBox="1"/>
          <p:nvPr/>
        </p:nvSpPr>
        <p:spPr>
          <a:xfrm>
            <a:off x="5049763" y="3243252"/>
            <a:ext cx="844832" cy="74838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ctr">
              <a:spcBef>
                <a:spcPts val="76"/>
              </a:spcBef>
            </a:pPr>
            <a:r>
              <a:rPr lang="en-GB" sz="4800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48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2D89C7CE-D9F6-4A84-9A9A-8BBDB3D2E79E}"/>
              </a:ext>
            </a:extLst>
          </p:cNvPr>
          <p:cNvSpPr txBox="1"/>
          <p:nvPr/>
        </p:nvSpPr>
        <p:spPr>
          <a:xfrm>
            <a:off x="8649507" y="3243252"/>
            <a:ext cx="844832" cy="74838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algn="ctr">
              <a:spcBef>
                <a:spcPts val="76"/>
              </a:spcBef>
            </a:pPr>
            <a:r>
              <a:rPr lang="en-GB" sz="4800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3</a:t>
            </a:r>
            <a:endParaRPr sz="48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C51318-0D85-AFAC-CB3B-423C608DCF46}"/>
              </a:ext>
            </a:extLst>
          </p:cNvPr>
          <p:cNvSpPr txBox="1"/>
          <p:nvPr/>
        </p:nvSpPr>
        <p:spPr>
          <a:xfrm>
            <a:off x="1078929" y="4557544"/>
            <a:ext cx="243289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 i="0" u="none" strike="noStrike" baseline="0" dirty="0">
                <a:solidFill>
                  <a:schemeClr val="accent1"/>
                </a:solidFill>
                <a:latin typeface="+mj-lt"/>
              </a:rPr>
              <a:t>Start at the top and filter down</a:t>
            </a:r>
            <a:endParaRPr lang="en-GB" sz="2000" b="0" i="0" u="none" strike="noStrike" baseline="0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6AEBE7-FA02-77D6-18E0-EA77BFB8EAF1}"/>
              </a:ext>
            </a:extLst>
          </p:cNvPr>
          <p:cNvSpPr txBox="1"/>
          <p:nvPr/>
        </p:nvSpPr>
        <p:spPr>
          <a:xfrm>
            <a:off x="4746211" y="4557544"/>
            <a:ext cx="229031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 i="0" u="none" strike="noStrike" baseline="0" dirty="0">
                <a:solidFill>
                  <a:schemeClr val="accent1"/>
                </a:solidFill>
                <a:latin typeface="+mj-lt"/>
              </a:rPr>
              <a:t>These are daily and weekly routines</a:t>
            </a:r>
            <a:endParaRPr lang="en-GB" sz="2000" b="0" i="0" u="none" strike="noStrike" baseline="0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840523-F8E5-F9E2-B158-10E3DDEF363D}"/>
              </a:ext>
            </a:extLst>
          </p:cNvPr>
          <p:cNvSpPr txBox="1"/>
          <p:nvPr/>
        </p:nvSpPr>
        <p:spPr>
          <a:xfrm>
            <a:off x="8113323" y="4557544"/>
            <a:ext cx="3280582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 i="0" u="none" strike="noStrike" baseline="0" dirty="0">
                <a:solidFill>
                  <a:schemeClr val="accent1"/>
                </a:solidFill>
                <a:latin typeface="+mj-lt"/>
              </a:rPr>
              <a:t>Drive the right outcome (don’t bog people down in paperwork)</a:t>
            </a:r>
            <a:endParaRPr lang="en-GB" sz="2000" b="0" i="0" u="none" strike="noStrike" baseline="0" dirty="0">
              <a:solidFill>
                <a:schemeClr val="accent1"/>
              </a:solidFill>
            </a:endParaRPr>
          </a:p>
        </p:txBody>
      </p:sp>
      <p:sp>
        <p:nvSpPr>
          <p:cNvPr id="34" name="object 6">
            <a:extLst>
              <a:ext uri="{FF2B5EF4-FFF2-40B4-BE49-F238E27FC236}">
                <a16:creationId xmlns:a16="http://schemas.microsoft.com/office/drawing/2014/main" id="{AD95AF39-7B78-867E-3D03-B709DE7B1B13}"/>
              </a:ext>
            </a:extLst>
          </p:cNvPr>
          <p:cNvSpPr txBox="1"/>
          <p:nvPr/>
        </p:nvSpPr>
        <p:spPr>
          <a:xfrm>
            <a:off x="816990" y="2072746"/>
            <a:ext cx="8987410" cy="40944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l">
              <a:spcBef>
                <a:spcPts val="73"/>
              </a:spcBef>
            </a:pPr>
            <a:r>
              <a:rPr lang="en-GB" sz="2600" b="1" spc="-33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Performance Routines drive consistency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10515600" cy="560996"/>
          </a:xfrm>
        </p:spPr>
        <p:txBody>
          <a:bodyPr vert="horz" wrap="square" lIns="0" tIns="6932" rIns="0" bIns="0" rtlCol="0" anchor="t">
            <a:spAutoFit/>
          </a:bodyPr>
          <a:lstStyle/>
          <a:p>
            <a:r>
              <a:rPr lang="en-GB" dirty="0">
                <a:latin typeface="Diploma Plus Jakarta ExtraBold"/>
                <a:ea typeface="Roboto"/>
                <a:cs typeface="Diploma Plus Jakarta ExtraBold"/>
              </a:rPr>
              <a:t>Celebrate: </a:t>
            </a:r>
            <a:r>
              <a:rPr lang="en-US" dirty="0">
                <a:solidFill>
                  <a:srgbClr val="02F0B6"/>
                </a:solidFill>
                <a:latin typeface="Diploma Plus Jakarta"/>
                <a:ea typeface="Roboto"/>
                <a:cs typeface="Diploma Plus Jakarta"/>
              </a:rPr>
              <a:t>great fundamentals</a:t>
            </a:r>
            <a:r>
              <a:rPr lang="en-GB" dirty="0">
                <a:solidFill>
                  <a:srgbClr val="02F0B6"/>
                </a:solidFill>
                <a:latin typeface="Diploma Plus Jakarta ExtraBold"/>
                <a:ea typeface="Roboto"/>
                <a:cs typeface="Diploma Plus Jakarta ExtraBold"/>
              </a:rPr>
              <a:t> </a:t>
            </a:r>
            <a:endParaRPr lang="en-GB" dirty="0">
              <a:solidFill>
                <a:srgbClr val="02F0B6"/>
              </a:solidFill>
            </a:endParaRPr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14BCB971-0C98-EF84-2E32-470B1C50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D3BA495-5882-57C0-CB69-1717A35DE369}"/>
              </a:ext>
            </a:extLst>
          </p:cNvPr>
          <p:cNvSpPr/>
          <p:nvPr/>
        </p:nvSpPr>
        <p:spPr>
          <a:xfrm>
            <a:off x="459625" y="1787604"/>
            <a:ext cx="1620000" cy="1620000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381EFAC-1699-3E0D-3CF5-71CB806FB6DB}"/>
              </a:ext>
            </a:extLst>
          </p:cNvPr>
          <p:cNvSpPr/>
          <p:nvPr/>
        </p:nvSpPr>
        <p:spPr>
          <a:xfrm>
            <a:off x="3983912" y="1787604"/>
            <a:ext cx="1620000" cy="1620000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E201714-ABF6-E06D-0F75-577A4A0936EC}"/>
              </a:ext>
            </a:extLst>
          </p:cNvPr>
          <p:cNvSpPr/>
          <p:nvPr/>
        </p:nvSpPr>
        <p:spPr>
          <a:xfrm>
            <a:off x="7244548" y="1787604"/>
            <a:ext cx="1620000" cy="1620000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222A1D0-15CA-E44D-ACF3-E2F2A0DDED83}"/>
              </a:ext>
            </a:extLst>
          </p:cNvPr>
          <p:cNvSpPr/>
          <p:nvPr/>
        </p:nvSpPr>
        <p:spPr>
          <a:xfrm>
            <a:off x="2217928" y="2110607"/>
            <a:ext cx="1424512" cy="109299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Value-add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Quality </a:t>
            </a: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value-add</a:t>
            </a: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 distribution business 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BE020EB-04C1-EAF6-654C-A19C029C3B84}"/>
              </a:ext>
            </a:extLst>
          </p:cNvPr>
          <p:cNvSpPr/>
          <p:nvPr/>
        </p:nvSpPr>
        <p:spPr>
          <a:xfrm>
            <a:off x="459625" y="3836705"/>
            <a:ext cx="1620000" cy="1620000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FED2004-D303-D627-0B6F-EE2A6C9B74E9}"/>
              </a:ext>
            </a:extLst>
          </p:cNvPr>
          <p:cNvSpPr/>
          <p:nvPr/>
        </p:nvSpPr>
        <p:spPr>
          <a:xfrm>
            <a:off x="3983912" y="3836705"/>
            <a:ext cx="1620000" cy="1620000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20267C9-3EDC-B483-6537-838FE48C105A}"/>
              </a:ext>
            </a:extLst>
          </p:cNvPr>
          <p:cNvSpPr/>
          <p:nvPr/>
        </p:nvSpPr>
        <p:spPr>
          <a:xfrm>
            <a:off x="7244548" y="3836705"/>
            <a:ext cx="1620000" cy="1620000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23A31B5-00DA-7FDC-B783-FB931CF2A8F1}"/>
              </a:ext>
            </a:extLst>
          </p:cNvPr>
          <p:cNvSpPr/>
          <p:nvPr/>
        </p:nvSpPr>
        <p:spPr>
          <a:xfrm>
            <a:off x="5702263" y="2110604"/>
            <a:ext cx="1576516" cy="109299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Growth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Significant </a:t>
            </a: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organic growth </a:t>
            </a: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potential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8F2D4B-96AF-0CCB-50BE-B0E9E60097C5}"/>
              </a:ext>
            </a:extLst>
          </p:cNvPr>
          <p:cNvSpPr/>
          <p:nvPr/>
        </p:nvSpPr>
        <p:spPr>
          <a:xfrm>
            <a:off x="9028820" y="2110602"/>
            <a:ext cx="2188149" cy="109299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People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Passionate, accountable, customer-centric </a:t>
            </a:r>
            <a:r>
              <a:rPr kumimoji="0" lang="en-GB" sz="14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people</a:t>
            </a: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 in a decentralised model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4C0248D-5C70-019E-6CFF-BC08B6884D6E}"/>
              </a:ext>
            </a:extLst>
          </p:cNvPr>
          <p:cNvSpPr/>
          <p:nvPr/>
        </p:nvSpPr>
        <p:spPr>
          <a:xfrm>
            <a:off x="2217936" y="4116247"/>
            <a:ext cx="1736023" cy="13085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Resilient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GB" sz="14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Resilience</a:t>
            </a: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 through diversification, customer service </a:t>
            </a:r>
            <a:b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</a:b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&amp; balance sheet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8F17B2-28E7-1286-5A21-A8797F716A94}"/>
              </a:ext>
            </a:extLst>
          </p:cNvPr>
          <p:cNvSpPr/>
          <p:nvPr/>
        </p:nvSpPr>
        <p:spPr>
          <a:xfrm>
            <a:off x="5702271" y="4116249"/>
            <a:ext cx="1281074" cy="109299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M&amp;A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Successful </a:t>
            </a:r>
            <a:r>
              <a:rPr kumimoji="0" lang="en-GB" sz="14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M&amp;A </a:t>
            </a: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track record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28D4A66-79BC-2C13-3D4D-56FE1B543103}"/>
              </a:ext>
            </a:extLst>
          </p:cNvPr>
          <p:cNvSpPr/>
          <p:nvPr/>
        </p:nvSpPr>
        <p:spPr>
          <a:xfrm>
            <a:off x="9028820" y="4116247"/>
            <a:ext cx="2188149" cy="109299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 ExtraBold" pitchFamily="2" charset="0"/>
                <a:ea typeface="+mn-ea"/>
                <a:cs typeface="Diploma Plus Jakarta ExtraBold" pitchFamily="2" charset="0"/>
              </a:rPr>
              <a:t>Financials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 ExtraBold" pitchFamily="2" charset="0"/>
              <a:ea typeface="+mn-ea"/>
              <a:cs typeface="Diploma Plus Jakarta Extra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42505C"/>
              </a:buClr>
              <a:buSzPct val="100000"/>
              <a:buFontTx/>
              <a:buNone/>
              <a:tabLst/>
              <a:defRPr/>
            </a:pPr>
            <a:r>
              <a:rPr kumimoji="0" lang="en-GB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Consistent track record of strong </a:t>
            </a:r>
            <a:r>
              <a:rPr kumimoji="0" lang="en-GB" sz="14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ea typeface="+mn-ea"/>
                <a:cs typeface="Diploma Plus Jakarta" pitchFamily="2" charset="0"/>
              </a:rPr>
              <a:t>financial performance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8827B0-98F4-082E-A606-17BA5197E600}"/>
              </a:ext>
            </a:extLst>
          </p:cNvPr>
          <p:cNvGrpSpPr>
            <a:grpSpLocks noChangeAspect="1"/>
          </p:cNvGrpSpPr>
          <p:nvPr/>
        </p:nvGrpSpPr>
        <p:grpSpPr>
          <a:xfrm>
            <a:off x="4271019" y="4416368"/>
            <a:ext cx="1092293" cy="644400"/>
            <a:chOff x="3201988" y="3051176"/>
            <a:chExt cx="979487" cy="577850"/>
          </a:xfrm>
          <a:solidFill>
            <a:srgbClr val="4D00BD"/>
          </a:solidFill>
        </p:grpSpPr>
        <p:sp>
          <p:nvSpPr>
            <p:cNvPr id="69" name="Freeform 121">
              <a:extLst>
                <a:ext uri="{FF2B5EF4-FFF2-40B4-BE49-F238E27FC236}">
                  <a16:creationId xmlns:a16="http://schemas.microsoft.com/office/drawing/2014/main" id="{1EC865C0-9CF7-F089-6006-34C9A20F5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938" y="3051176"/>
              <a:ext cx="617537" cy="358775"/>
            </a:xfrm>
            <a:custGeom>
              <a:avLst/>
              <a:gdLst>
                <a:gd name="T0" fmla="*/ 160 w 161"/>
                <a:gd name="T1" fmla="*/ 52 h 93"/>
                <a:gd name="T2" fmla="*/ 145 w 161"/>
                <a:gd name="T3" fmla="*/ 21 h 93"/>
                <a:gd name="T4" fmla="*/ 138 w 161"/>
                <a:gd name="T5" fmla="*/ 4 h 93"/>
                <a:gd name="T6" fmla="*/ 130 w 161"/>
                <a:gd name="T7" fmla="*/ 2 h 93"/>
                <a:gd name="T8" fmla="*/ 94 w 161"/>
                <a:gd name="T9" fmla="*/ 20 h 93"/>
                <a:gd name="T10" fmla="*/ 78 w 161"/>
                <a:gd name="T11" fmla="*/ 17 h 93"/>
                <a:gd name="T12" fmla="*/ 67 w 161"/>
                <a:gd name="T13" fmla="*/ 14 h 93"/>
                <a:gd name="T14" fmla="*/ 52 w 161"/>
                <a:gd name="T15" fmla="*/ 9 h 93"/>
                <a:gd name="T16" fmla="*/ 43 w 161"/>
                <a:gd name="T17" fmla="*/ 11 h 93"/>
                <a:gd name="T18" fmla="*/ 43 w 161"/>
                <a:gd name="T19" fmla="*/ 12 h 93"/>
                <a:gd name="T20" fmla="*/ 39 w 161"/>
                <a:gd name="T21" fmla="*/ 16 h 93"/>
                <a:gd name="T22" fmla="*/ 39 w 161"/>
                <a:gd name="T23" fmla="*/ 16 h 93"/>
                <a:gd name="T24" fmla="*/ 22 w 161"/>
                <a:gd name="T25" fmla="*/ 31 h 93"/>
                <a:gd name="T26" fmla="*/ 21 w 161"/>
                <a:gd name="T27" fmla="*/ 32 h 93"/>
                <a:gd name="T28" fmla="*/ 20 w 161"/>
                <a:gd name="T29" fmla="*/ 33 h 93"/>
                <a:gd name="T30" fmla="*/ 3 w 161"/>
                <a:gd name="T31" fmla="*/ 48 h 93"/>
                <a:gd name="T32" fmla="*/ 2 w 161"/>
                <a:gd name="T33" fmla="*/ 49 h 93"/>
                <a:gd name="T34" fmla="*/ 2 w 161"/>
                <a:gd name="T35" fmla="*/ 50 h 93"/>
                <a:gd name="T36" fmla="*/ 1 w 161"/>
                <a:gd name="T37" fmla="*/ 52 h 93"/>
                <a:gd name="T38" fmla="*/ 10 w 161"/>
                <a:gd name="T39" fmla="*/ 65 h 93"/>
                <a:gd name="T40" fmla="*/ 28 w 161"/>
                <a:gd name="T41" fmla="*/ 61 h 93"/>
                <a:gd name="T42" fmla="*/ 39 w 161"/>
                <a:gd name="T43" fmla="*/ 53 h 93"/>
                <a:gd name="T44" fmla="*/ 42 w 161"/>
                <a:gd name="T45" fmla="*/ 51 h 93"/>
                <a:gd name="T46" fmla="*/ 42 w 161"/>
                <a:gd name="T47" fmla="*/ 51 h 93"/>
                <a:gd name="T48" fmla="*/ 45 w 161"/>
                <a:gd name="T49" fmla="*/ 48 h 93"/>
                <a:gd name="T50" fmla="*/ 45 w 161"/>
                <a:gd name="T51" fmla="*/ 48 h 93"/>
                <a:gd name="T52" fmla="*/ 55 w 161"/>
                <a:gd name="T53" fmla="*/ 46 h 93"/>
                <a:gd name="T54" fmla="*/ 59 w 161"/>
                <a:gd name="T55" fmla="*/ 46 h 93"/>
                <a:gd name="T56" fmla="*/ 66 w 161"/>
                <a:gd name="T57" fmla="*/ 50 h 93"/>
                <a:gd name="T58" fmla="*/ 66 w 161"/>
                <a:gd name="T59" fmla="*/ 50 h 93"/>
                <a:gd name="T60" fmla="*/ 67 w 161"/>
                <a:gd name="T61" fmla="*/ 51 h 93"/>
                <a:gd name="T62" fmla="*/ 68 w 161"/>
                <a:gd name="T63" fmla="*/ 51 h 93"/>
                <a:gd name="T64" fmla="*/ 70 w 161"/>
                <a:gd name="T65" fmla="*/ 53 h 93"/>
                <a:gd name="T66" fmla="*/ 76 w 161"/>
                <a:gd name="T67" fmla="*/ 60 h 93"/>
                <a:gd name="T68" fmla="*/ 84 w 161"/>
                <a:gd name="T69" fmla="*/ 67 h 93"/>
                <a:gd name="T70" fmla="*/ 85 w 161"/>
                <a:gd name="T71" fmla="*/ 68 h 93"/>
                <a:gd name="T72" fmla="*/ 86 w 161"/>
                <a:gd name="T73" fmla="*/ 69 h 93"/>
                <a:gd name="T74" fmla="*/ 102 w 161"/>
                <a:gd name="T75" fmla="*/ 85 h 93"/>
                <a:gd name="T76" fmla="*/ 102 w 161"/>
                <a:gd name="T77" fmla="*/ 85 h 93"/>
                <a:gd name="T78" fmla="*/ 109 w 161"/>
                <a:gd name="T79" fmla="*/ 92 h 93"/>
                <a:gd name="T80" fmla="*/ 115 w 161"/>
                <a:gd name="T81" fmla="*/ 91 h 93"/>
                <a:gd name="T82" fmla="*/ 127 w 161"/>
                <a:gd name="T83" fmla="*/ 81 h 93"/>
                <a:gd name="T84" fmla="*/ 158 w 161"/>
                <a:gd name="T85" fmla="*/ 58 h 93"/>
                <a:gd name="T86" fmla="*/ 160 w 161"/>
                <a:gd name="T87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1" h="93">
                  <a:moveTo>
                    <a:pt x="160" y="52"/>
                  </a:moveTo>
                  <a:cubicBezTo>
                    <a:pt x="155" y="41"/>
                    <a:pt x="150" y="31"/>
                    <a:pt x="145" y="21"/>
                  </a:cubicBezTo>
                  <a:cubicBezTo>
                    <a:pt x="143" y="15"/>
                    <a:pt x="140" y="10"/>
                    <a:pt x="138" y="4"/>
                  </a:cubicBezTo>
                  <a:cubicBezTo>
                    <a:pt x="136" y="1"/>
                    <a:pt x="133" y="0"/>
                    <a:pt x="130" y="2"/>
                  </a:cubicBezTo>
                  <a:cubicBezTo>
                    <a:pt x="124" y="6"/>
                    <a:pt x="105" y="19"/>
                    <a:pt x="94" y="20"/>
                  </a:cubicBezTo>
                  <a:cubicBezTo>
                    <a:pt x="89" y="20"/>
                    <a:pt x="83" y="19"/>
                    <a:pt x="78" y="17"/>
                  </a:cubicBezTo>
                  <a:cubicBezTo>
                    <a:pt x="74" y="16"/>
                    <a:pt x="71" y="15"/>
                    <a:pt x="67" y="14"/>
                  </a:cubicBezTo>
                  <a:cubicBezTo>
                    <a:pt x="62" y="12"/>
                    <a:pt x="56" y="9"/>
                    <a:pt x="52" y="9"/>
                  </a:cubicBezTo>
                  <a:cubicBezTo>
                    <a:pt x="48" y="9"/>
                    <a:pt x="46" y="9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2"/>
                  </a:cubicBezTo>
                  <a:cubicBezTo>
                    <a:pt x="21" y="32"/>
                    <a:pt x="20" y="33"/>
                    <a:pt x="20" y="33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9"/>
                    <a:pt x="3" y="49"/>
                    <a:pt x="2" y="49"/>
                  </a:cubicBezTo>
                  <a:cubicBezTo>
                    <a:pt x="2" y="49"/>
                    <a:pt x="2" y="49"/>
                    <a:pt x="2" y="50"/>
                  </a:cubicBezTo>
                  <a:cubicBezTo>
                    <a:pt x="1" y="50"/>
                    <a:pt x="1" y="51"/>
                    <a:pt x="1" y="52"/>
                  </a:cubicBezTo>
                  <a:cubicBezTo>
                    <a:pt x="0" y="57"/>
                    <a:pt x="5" y="64"/>
                    <a:pt x="10" y="65"/>
                  </a:cubicBezTo>
                  <a:cubicBezTo>
                    <a:pt x="17" y="66"/>
                    <a:pt x="23" y="65"/>
                    <a:pt x="28" y="61"/>
                  </a:cubicBezTo>
                  <a:cubicBezTo>
                    <a:pt x="32" y="59"/>
                    <a:pt x="35" y="56"/>
                    <a:pt x="39" y="53"/>
                  </a:cubicBezTo>
                  <a:cubicBezTo>
                    <a:pt x="40" y="52"/>
                    <a:pt x="41" y="52"/>
                    <a:pt x="42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0"/>
                    <a:pt x="44" y="49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8" y="47"/>
                    <a:pt x="51" y="46"/>
                    <a:pt x="55" y="46"/>
                  </a:cubicBezTo>
                  <a:cubicBezTo>
                    <a:pt x="56" y="46"/>
                    <a:pt x="58" y="46"/>
                    <a:pt x="59" y="46"/>
                  </a:cubicBezTo>
                  <a:cubicBezTo>
                    <a:pt x="62" y="47"/>
                    <a:pt x="64" y="48"/>
                    <a:pt x="66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7" y="50"/>
                    <a:pt x="67" y="51"/>
                    <a:pt x="67" y="51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8" y="52"/>
                    <a:pt x="69" y="52"/>
                    <a:pt x="70" y="53"/>
                  </a:cubicBezTo>
                  <a:cubicBezTo>
                    <a:pt x="72" y="55"/>
                    <a:pt x="74" y="57"/>
                    <a:pt x="76" y="60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8"/>
                    <a:pt x="85" y="68"/>
                  </a:cubicBezTo>
                  <a:cubicBezTo>
                    <a:pt x="85" y="68"/>
                    <a:pt x="85" y="69"/>
                    <a:pt x="86" y="69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11" y="93"/>
                    <a:pt x="113" y="93"/>
                    <a:pt x="115" y="91"/>
                  </a:cubicBezTo>
                  <a:cubicBezTo>
                    <a:pt x="119" y="88"/>
                    <a:pt x="124" y="84"/>
                    <a:pt x="127" y="81"/>
                  </a:cubicBezTo>
                  <a:cubicBezTo>
                    <a:pt x="133" y="77"/>
                    <a:pt x="153" y="62"/>
                    <a:pt x="158" y="58"/>
                  </a:cubicBezTo>
                  <a:cubicBezTo>
                    <a:pt x="161" y="57"/>
                    <a:pt x="161" y="54"/>
                    <a:pt x="16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70" name="Freeform 122">
              <a:extLst>
                <a:ext uri="{FF2B5EF4-FFF2-40B4-BE49-F238E27FC236}">
                  <a16:creationId xmlns:a16="http://schemas.microsoft.com/office/drawing/2014/main" id="{4E7EB5F5-1B2A-7270-0D8A-E6003F850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32163"/>
              <a:ext cx="138112" cy="142875"/>
            </a:xfrm>
            <a:custGeom>
              <a:avLst/>
              <a:gdLst>
                <a:gd name="T0" fmla="*/ 33 w 36"/>
                <a:gd name="T1" fmla="*/ 4 h 37"/>
                <a:gd name="T2" fmla="*/ 20 w 36"/>
                <a:gd name="T3" fmla="*/ 4 h 37"/>
                <a:gd name="T4" fmla="*/ 4 w 36"/>
                <a:gd name="T5" fmla="*/ 20 h 37"/>
                <a:gd name="T6" fmla="*/ 4 w 36"/>
                <a:gd name="T7" fmla="*/ 33 h 37"/>
                <a:gd name="T8" fmla="*/ 17 w 36"/>
                <a:gd name="T9" fmla="*/ 33 h 37"/>
                <a:gd name="T10" fmla="*/ 33 w 36"/>
                <a:gd name="T11" fmla="*/ 17 h 37"/>
                <a:gd name="T12" fmla="*/ 33 w 36"/>
                <a:gd name="T13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33" y="4"/>
                  </a:moveTo>
                  <a:cubicBezTo>
                    <a:pt x="29" y="0"/>
                    <a:pt x="23" y="0"/>
                    <a:pt x="20" y="4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4"/>
                    <a:pt x="0" y="29"/>
                    <a:pt x="4" y="33"/>
                  </a:cubicBezTo>
                  <a:cubicBezTo>
                    <a:pt x="7" y="37"/>
                    <a:pt x="13" y="37"/>
                    <a:pt x="17" y="3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6" y="13"/>
                    <a:pt x="36" y="8"/>
                    <a:pt x="3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71" name="Freeform 123">
              <a:extLst>
                <a:ext uri="{FF2B5EF4-FFF2-40B4-BE49-F238E27FC236}">
                  <a16:creationId xmlns:a16="http://schemas.microsoft.com/office/drawing/2014/main" id="{4EAD8D07-228F-6A75-4898-0CD3458F0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825" y="3390901"/>
              <a:ext cx="138112" cy="138113"/>
            </a:xfrm>
            <a:custGeom>
              <a:avLst/>
              <a:gdLst>
                <a:gd name="T0" fmla="*/ 33 w 36"/>
                <a:gd name="T1" fmla="*/ 3 h 36"/>
                <a:gd name="T2" fmla="*/ 20 w 36"/>
                <a:gd name="T3" fmla="*/ 3 h 36"/>
                <a:gd name="T4" fmla="*/ 4 w 36"/>
                <a:gd name="T5" fmla="*/ 20 h 36"/>
                <a:gd name="T6" fmla="*/ 4 w 36"/>
                <a:gd name="T7" fmla="*/ 32 h 36"/>
                <a:gd name="T8" fmla="*/ 17 w 36"/>
                <a:gd name="T9" fmla="*/ 32 h 36"/>
                <a:gd name="T10" fmla="*/ 33 w 36"/>
                <a:gd name="T11" fmla="*/ 16 h 36"/>
                <a:gd name="T12" fmla="*/ 33 w 36"/>
                <a:gd name="T13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6">
                  <a:moveTo>
                    <a:pt x="33" y="3"/>
                  </a:moveTo>
                  <a:cubicBezTo>
                    <a:pt x="29" y="0"/>
                    <a:pt x="23" y="0"/>
                    <a:pt x="20" y="3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3"/>
                    <a:pt x="0" y="29"/>
                    <a:pt x="4" y="32"/>
                  </a:cubicBezTo>
                  <a:cubicBezTo>
                    <a:pt x="7" y="36"/>
                    <a:pt x="13" y="36"/>
                    <a:pt x="17" y="3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6" y="13"/>
                    <a:pt x="36" y="7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72" name="Freeform 124">
              <a:extLst>
                <a:ext uri="{FF2B5EF4-FFF2-40B4-BE49-F238E27FC236}">
                  <a16:creationId xmlns:a16="http://schemas.microsoft.com/office/drawing/2014/main" id="{C2D505B9-612A-24C5-2D5C-F0A3BD1E9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3436938"/>
              <a:ext cx="138112" cy="138113"/>
            </a:xfrm>
            <a:custGeom>
              <a:avLst/>
              <a:gdLst>
                <a:gd name="T0" fmla="*/ 33 w 36"/>
                <a:gd name="T1" fmla="*/ 3 h 36"/>
                <a:gd name="T2" fmla="*/ 20 w 36"/>
                <a:gd name="T3" fmla="*/ 3 h 36"/>
                <a:gd name="T4" fmla="*/ 4 w 36"/>
                <a:gd name="T5" fmla="*/ 19 h 36"/>
                <a:gd name="T6" fmla="*/ 4 w 36"/>
                <a:gd name="T7" fmla="*/ 32 h 36"/>
                <a:gd name="T8" fmla="*/ 17 w 36"/>
                <a:gd name="T9" fmla="*/ 32 h 36"/>
                <a:gd name="T10" fmla="*/ 33 w 36"/>
                <a:gd name="T11" fmla="*/ 16 h 36"/>
                <a:gd name="T12" fmla="*/ 33 w 36"/>
                <a:gd name="T13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6">
                  <a:moveTo>
                    <a:pt x="33" y="3"/>
                  </a:moveTo>
                  <a:cubicBezTo>
                    <a:pt x="29" y="0"/>
                    <a:pt x="23" y="0"/>
                    <a:pt x="20" y="3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0" y="23"/>
                    <a:pt x="0" y="29"/>
                    <a:pt x="4" y="32"/>
                  </a:cubicBezTo>
                  <a:cubicBezTo>
                    <a:pt x="7" y="36"/>
                    <a:pt x="13" y="36"/>
                    <a:pt x="17" y="3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6" y="13"/>
                    <a:pt x="36" y="7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73" name="Freeform 125">
              <a:extLst>
                <a:ext uri="{FF2B5EF4-FFF2-40B4-BE49-F238E27FC236}">
                  <a16:creationId xmlns:a16="http://schemas.microsoft.com/office/drawing/2014/main" id="{5EA1099C-FFA4-269F-ED50-57EAC16E5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813" y="3490913"/>
              <a:ext cx="138112" cy="138113"/>
            </a:xfrm>
            <a:custGeom>
              <a:avLst/>
              <a:gdLst>
                <a:gd name="T0" fmla="*/ 33 w 36"/>
                <a:gd name="T1" fmla="*/ 15 h 36"/>
                <a:gd name="T2" fmla="*/ 34 w 36"/>
                <a:gd name="T3" fmla="*/ 6 h 36"/>
                <a:gd name="T4" fmla="*/ 32 w 36"/>
                <a:gd name="T5" fmla="*/ 3 h 36"/>
                <a:gd name="T6" fmla="*/ 30 w 36"/>
                <a:gd name="T7" fmla="*/ 1 h 36"/>
                <a:gd name="T8" fmla="*/ 21 w 36"/>
                <a:gd name="T9" fmla="*/ 2 h 36"/>
                <a:gd name="T10" fmla="*/ 19 w 36"/>
                <a:gd name="T11" fmla="*/ 3 h 36"/>
                <a:gd name="T12" fmla="*/ 3 w 36"/>
                <a:gd name="T13" fmla="*/ 19 h 36"/>
                <a:gd name="T14" fmla="*/ 3 w 36"/>
                <a:gd name="T15" fmla="*/ 32 h 36"/>
                <a:gd name="T16" fmla="*/ 16 w 36"/>
                <a:gd name="T17" fmla="*/ 32 h 36"/>
                <a:gd name="T18" fmla="*/ 32 w 36"/>
                <a:gd name="T19" fmla="*/ 16 h 36"/>
                <a:gd name="T20" fmla="*/ 33 w 36"/>
                <a:gd name="T21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6">
                  <a:moveTo>
                    <a:pt x="33" y="15"/>
                  </a:moveTo>
                  <a:cubicBezTo>
                    <a:pt x="35" y="12"/>
                    <a:pt x="36" y="9"/>
                    <a:pt x="34" y="6"/>
                  </a:cubicBezTo>
                  <a:cubicBezTo>
                    <a:pt x="34" y="5"/>
                    <a:pt x="33" y="4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cubicBezTo>
                    <a:pt x="27" y="0"/>
                    <a:pt x="24" y="0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23"/>
                    <a:pt x="0" y="29"/>
                    <a:pt x="3" y="32"/>
                  </a:cubicBezTo>
                  <a:cubicBezTo>
                    <a:pt x="7" y="36"/>
                    <a:pt x="13" y="36"/>
                    <a:pt x="16" y="32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6"/>
                    <a:pt x="33" y="15"/>
                    <a:pt x="3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  <p:sp>
          <p:nvSpPr>
            <p:cNvPr id="74" name="Freeform 126">
              <a:extLst>
                <a:ext uri="{FF2B5EF4-FFF2-40B4-BE49-F238E27FC236}">
                  <a16:creationId xmlns:a16="http://schemas.microsoft.com/office/drawing/2014/main" id="{4147FDF3-EA71-1CD7-1AE8-CBCA41EAC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988" y="3055938"/>
              <a:ext cx="765175" cy="568325"/>
            </a:xfrm>
            <a:custGeom>
              <a:avLst/>
              <a:gdLst>
                <a:gd name="T0" fmla="*/ 174 w 199"/>
                <a:gd name="T1" fmla="*/ 71 h 148"/>
                <a:gd name="T2" fmla="*/ 165 w 199"/>
                <a:gd name="T3" fmla="*/ 62 h 148"/>
                <a:gd name="T4" fmla="*/ 159 w 199"/>
                <a:gd name="T5" fmla="*/ 56 h 148"/>
                <a:gd name="T6" fmla="*/ 151 w 199"/>
                <a:gd name="T7" fmla="*/ 51 h 148"/>
                <a:gd name="T8" fmla="*/ 141 w 199"/>
                <a:gd name="T9" fmla="*/ 53 h 148"/>
                <a:gd name="T10" fmla="*/ 136 w 199"/>
                <a:gd name="T11" fmla="*/ 57 h 148"/>
                <a:gd name="T12" fmla="*/ 130 w 199"/>
                <a:gd name="T13" fmla="*/ 61 h 148"/>
                <a:gd name="T14" fmla="*/ 88 w 199"/>
                <a:gd name="T15" fmla="*/ 57 h 148"/>
                <a:gd name="T16" fmla="*/ 114 w 199"/>
                <a:gd name="T17" fmla="*/ 23 h 148"/>
                <a:gd name="T18" fmla="*/ 118 w 199"/>
                <a:gd name="T19" fmla="*/ 11 h 148"/>
                <a:gd name="T20" fmla="*/ 89 w 199"/>
                <a:gd name="T21" fmla="*/ 15 h 148"/>
                <a:gd name="T22" fmla="*/ 83 w 199"/>
                <a:gd name="T23" fmla="*/ 16 h 148"/>
                <a:gd name="T24" fmla="*/ 51 w 199"/>
                <a:gd name="T25" fmla="*/ 14 h 148"/>
                <a:gd name="T26" fmla="*/ 23 w 199"/>
                <a:gd name="T27" fmla="*/ 3 h 148"/>
                <a:gd name="T28" fmla="*/ 3 w 199"/>
                <a:gd name="T29" fmla="*/ 57 h 148"/>
                <a:gd name="T30" fmla="*/ 37 w 199"/>
                <a:gd name="T31" fmla="*/ 82 h 148"/>
                <a:gd name="T32" fmla="*/ 65 w 199"/>
                <a:gd name="T33" fmla="*/ 68 h 148"/>
                <a:gd name="T34" fmla="*/ 77 w 199"/>
                <a:gd name="T35" fmla="*/ 73 h 148"/>
                <a:gd name="T36" fmla="*/ 78 w 199"/>
                <a:gd name="T37" fmla="*/ 75 h 148"/>
                <a:gd name="T38" fmla="*/ 79 w 199"/>
                <a:gd name="T39" fmla="*/ 77 h 148"/>
                <a:gd name="T40" fmla="*/ 80 w 199"/>
                <a:gd name="T41" fmla="*/ 80 h 148"/>
                <a:gd name="T42" fmla="*/ 80 w 199"/>
                <a:gd name="T43" fmla="*/ 83 h 148"/>
                <a:gd name="T44" fmla="*/ 83 w 199"/>
                <a:gd name="T45" fmla="*/ 82 h 148"/>
                <a:gd name="T46" fmla="*/ 86 w 199"/>
                <a:gd name="T47" fmla="*/ 82 h 148"/>
                <a:gd name="T48" fmla="*/ 92 w 199"/>
                <a:gd name="T49" fmla="*/ 84 h 148"/>
                <a:gd name="T50" fmla="*/ 94 w 199"/>
                <a:gd name="T51" fmla="*/ 86 h 148"/>
                <a:gd name="T52" fmla="*/ 96 w 199"/>
                <a:gd name="T53" fmla="*/ 88 h 148"/>
                <a:gd name="T54" fmla="*/ 99 w 199"/>
                <a:gd name="T55" fmla="*/ 93 h 148"/>
                <a:gd name="T56" fmla="*/ 104 w 199"/>
                <a:gd name="T57" fmla="*/ 94 h 148"/>
                <a:gd name="T58" fmla="*/ 119 w 199"/>
                <a:gd name="T59" fmla="*/ 107 h 148"/>
                <a:gd name="T60" fmla="*/ 122 w 199"/>
                <a:gd name="T61" fmla="*/ 108 h 148"/>
                <a:gd name="T62" fmla="*/ 125 w 199"/>
                <a:gd name="T63" fmla="*/ 108 h 148"/>
                <a:gd name="T64" fmla="*/ 139 w 199"/>
                <a:gd name="T65" fmla="*/ 124 h 148"/>
                <a:gd name="T66" fmla="*/ 139 w 199"/>
                <a:gd name="T67" fmla="*/ 125 h 148"/>
                <a:gd name="T68" fmla="*/ 138 w 199"/>
                <a:gd name="T69" fmla="*/ 128 h 148"/>
                <a:gd name="T70" fmla="*/ 137 w 199"/>
                <a:gd name="T71" fmla="*/ 130 h 148"/>
                <a:gd name="T72" fmla="*/ 135 w 199"/>
                <a:gd name="T73" fmla="*/ 132 h 148"/>
                <a:gd name="T74" fmla="*/ 127 w 199"/>
                <a:gd name="T75" fmla="*/ 148 h 148"/>
                <a:gd name="T76" fmla="*/ 136 w 199"/>
                <a:gd name="T77" fmla="*/ 144 h 148"/>
                <a:gd name="T78" fmla="*/ 146 w 199"/>
                <a:gd name="T79" fmla="*/ 137 h 148"/>
                <a:gd name="T80" fmla="*/ 167 w 199"/>
                <a:gd name="T81" fmla="*/ 126 h 148"/>
                <a:gd name="T82" fmla="*/ 185 w 199"/>
                <a:gd name="T83" fmla="*/ 112 h 148"/>
                <a:gd name="T84" fmla="*/ 178 w 199"/>
                <a:gd name="T85" fmla="*/ 7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" h="148">
                  <a:moveTo>
                    <a:pt x="178" y="75"/>
                  </a:moveTo>
                  <a:cubicBezTo>
                    <a:pt x="178" y="75"/>
                    <a:pt x="178" y="74"/>
                    <a:pt x="178" y="74"/>
                  </a:cubicBezTo>
                  <a:cubicBezTo>
                    <a:pt x="174" y="71"/>
                    <a:pt x="174" y="71"/>
                    <a:pt x="174" y="71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68" y="65"/>
                    <a:pt x="168" y="65"/>
                    <a:pt x="168" y="65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8" y="54"/>
                    <a:pt x="158" y="54"/>
                    <a:pt x="158" y="54"/>
                  </a:cubicBezTo>
                  <a:cubicBezTo>
                    <a:pt x="157" y="53"/>
                    <a:pt x="156" y="53"/>
                    <a:pt x="155" y="52"/>
                  </a:cubicBezTo>
                  <a:cubicBezTo>
                    <a:pt x="154" y="51"/>
                    <a:pt x="153" y="51"/>
                    <a:pt x="151" y="51"/>
                  </a:cubicBezTo>
                  <a:cubicBezTo>
                    <a:pt x="151" y="51"/>
                    <a:pt x="150" y="50"/>
                    <a:pt x="149" y="50"/>
                  </a:cubicBezTo>
                  <a:cubicBezTo>
                    <a:pt x="146" y="50"/>
                    <a:pt x="144" y="51"/>
                    <a:pt x="142" y="52"/>
                  </a:cubicBezTo>
                  <a:cubicBezTo>
                    <a:pt x="142" y="52"/>
                    <a:pt x="142" y="53"/>
                    <a:pt x="141" y="53"/>
                  </a:cubicBezTo>
                  <a:cubicBezTo>
                    <a:pt x="141" y="53"/>
                    <a:pt x="140" y="54"/>
                    <a:pt x="140" y="54"/>
                  </a:cubicBezTo>
                  <a:cubicBezTo>
                    <a:pt x="140" y="54"/>
                    <a:pt x="140" y="54"/>
                    <a:pt x="140" y="54"/>
                  </a:cubicBezTo>
                  <a:cubicBezTo>
                    <a:pt x="138" y="55"/>
                    <a:pt x="137" y="56"/>
                    <a:pt x="136" y="57"/>
                  </a:cubicBezTo>
                  <a:cubicBezTo>
                    <a:pt x="135" y="58"/>
                    <a:pt x="134" y="59"/>
                    <a:pt x="133" y="60"/>
                  </a:cubicBezTo>
                  <a:cubicBezTo>
                    <a:pt x="132" y="60"/>
                    <a:pt x="131" y="61"/>
                    <a:pt x="130" y="61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7" y="64"/>
                    <a:pt x="124" y="66"/>
                    <a:pt x="120" y="68"/>
                  </a:cubicBezTo>
                  <a:cubicBezTo>
                    <a:pt x="108" y="74"/>
                    <a:pt x="96" y="71"/>
                    <a:pt x="89" y="59"/>
                  </a:cubicBezTo>
                  <a:cubicBezTo>
                    <a:pt x="89" y="58"/>
                    <a:pt x="89" y="58"/>
                    <a:pt x="88" y="57"/>
                  </a:cubicBezTo>
                  <a:cubicBezTo>
                    <a:pt x="88" y="57"/>
                    <a:pt x="88" y="56"/>
                    <a:pt x="88" y="55"/>
                  </a:cubicBezTo>
                  <a:cubicBezTo>
                    <a:pt x="87" y="51"/>
                    <a:pt x="89" y="47"/>
                    <a:pt x="91" y="45"/>
                  </a:cubicBezTo>
                  <a:cubicBezTo>
                    <a:pt x="99" y="38"/>
                    <a:pt x="107" y="30"/>
                    <a:pt x="114" y="23"/>
                  </a:cubicBezTo>
                  <a:cubicBezTo>
                    <a:pt x="117" y="21"/>
                    <a:pt x="120" y="18"/>
                    <a:pt x="123" y="15"/>
                  </a:cubicBezTo>
                  <a:cubicBezTo>
                    <a:pt x="124" y="14"/>
                    <a:pt x="124" y="14"/>
                    <a:pt x="125" y="13"/>
                  </a:cubicBezTo>
                  <a:cubicBezTo>
                    <a:pt x="123" y="11"/>
                    <a:pt x="120" y="11"/>
                    <a:pt x="118" y="11"/>
                  </a:cubicBezTo>
                  <a:cubicBezTo>
                    <a:pt x="118" y="11"/>
                    <a:pt x="117" y="11"/>
                    <a:pt x="117" y="11"/>
                  </a:cubicBezTo>
                  <a:cubicBezTo>
                    <a:pt x="108" y="10"/>
                    <a:pt x="99" y="12"/>
                    <a:pt x="90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9" y="15"/>
                    <a:pt x="88" y="15"/>
                    <a:pt x="88" y="15"/>
                  </a:cubicBezTo>
                  <a:cubicBezTo>
                    <a:pt x="87" y="15"/>
                    <a:pt x="86" y="16"/>
                    <a:pt x="85" y="16"/>
                  </a:cubicBezTo>
                  <a:cubicBezTo>
                    <a:pt x="84" y="16"/>
                    <a:pt x="84" y="16"/>
                    <a:pt x="83" y="16"/>
                  </a:cubicBezTo>
                  <a:cubicBezTo>
                    <a:pt x="81" y="17"/>
                    <a:pt x="78" y="18"/>
                    <a:pt x="76" y="18"/>
                  </a:cubicBezTo>
                  <a:cubicBezTo>
                    <a:pt x="72" y="19"/>
                    <a:pt x="69" y="19"/>
                    <a:pt x="67" y="19"/>
                  </a:cubicBezTo>
                  <a:cubicBezTo>
                    <a:pt x="62" y="18"/>
                    <a:pt x="57" y="16"/>
                    <a:pt x="51" y="14"/>
                  </a:cubicBezTo>
                  <a:cubicBezTo>
                    <a:pt x="43" y="10"/>
                    <a:pt x="35" y="4"/>
                    <a:pt x="31" y="1"/>
                  </a:cubicBezTo>
                  <a:cubicBezTo>
                    <a:pt x="29" y="0"/>
                    <a:pt x="28" y="0"/>
                    <a:pt x="27" y="0"/>
                  </a:cubicBezTo>
                  <a:cubicBezTo>
                    <a:pt x="25" y="0"/>
                    <a:pt x="24" y="2"/>
                    <a:pt x="23" y="3"/>
                  </a:cubicBezTo>
                  <a:cubicBezTo>
                    <a:pt x="21" y="9"/>
                    <a:pt x="18" y="14"/>
                    <a:pt x="16" y="20"/>
                  </a:cubicBezTo>
                  <a:cubicBezTo>
                    <a:pt x="11" y="30"/>
                    <a:pt x="6" y="40"/>
                    <a:pt x="1" y="51"/>
                  </a:cubicBezTo>
                  <a:cubicBezTo>
                    <a:pt x="0" y="53"/>
                    <a:pt x="0" y="56"/>
                    <a:pt x="3" y="57"/>
                  </a:cubicBezTo>
                  <a:cubicBezTo>
                    <a:pt x="8" y="61"/>
                    <a:pt x="29" y="76"/>
                    <a:pt x="34" y="80"/>
                  </a:cubicBezTo>
                  <a:cubicBezTo>
                    <a:pt x="34" y="81"/>
                    <a:pt x="35" y="82"/>
                    <a:pt x="36" y="82"/>
                  </a:cubicBezTo>
                  <a:cubicBezTo>
                    <a:pt x="36" y="82"/>
                    <a:pt x="36" y="82"/>
                    <a:pt x="37" y="82"/>
                  </a:cubicBezTo>
                  <a:cubicBezTo>
                    <a:pt x="38" y="84"/>
                    <a:pt x="40" y="85"/>
                    <a:pt x="41" y="8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8" y="69"/>
                    <a:pt x="61" y="68"/>
                    <a:pt x="65" y="68"/>
                  </a:cubicBezTo>
                  <a:cubicBezTo>
                    <a:pt x="68" y="68"/>
                    <a:pt x="71" y="68"/>
                    <a:pt x="73" y="70"/>
                  </a:cubicBezTo>
                  <a:cubicBezTo>
                    <a:pt x="74" y="71"/>
                    <a:pt x="75" y="71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ubicBezTo>
                    <a:pt x="77" y="73"/>
                    <a:pt x="77" y="73"/>
                    <a:pt x="77" y="74"/>
                  </a:cubicBezTo>
                  <a:cubicBezTo>
                    <a:pt x="77" y="74"/>
                    <a:pt x="78" y="74"/>
                    <a:pt x="78" y="74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6"/>
                    <a:pt x="79" y="76"/>
                    <a:pt x="79" y="76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9" y="77"/>
                    <a:pt x="79" y="78"/>
                    <a:pt x="79" y="78"/>
                  </a:cubicBezTo>
                  <a:cubicBezTo>
                    <a:pt x="80" y="78"/>
                    <a:pt x="80" y="79"/>
                    <a:pt x="80" y="79"/>
                  </a:cubicBezTo>
                  <a:cubicBezTo>
                    <a:pt x="80" y="79"/>
                    <a:pt x="80" y="80"/>
                    <a:pt x="80" y="80"/>
                  </a:cubicBezTo>
                  <a:cubicBezTo>
                    <a:pt x="80" y="80"/>
                    <a:pt x="80" y="81"/>
                    <a:pt x="80" y="81"/>
                  </a:cubicBezTo>
                  <a:cubicBezTo>
                    <a:pt x="80" y="82"/>
                    <a:pt x="80" y="82"/>
                    <a:pt x="8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82" y="82"/>
                    <a:pt x="82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5" y="82"/>
                    <a:pt x="86" y="82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7" y="82"/>
                    <a:pt x="88" y="82"/>
                    <a:pt x="89" y="83"/>
                  </a:cubicBezTo>
                  <a:cubicBezTo>
                    <a:pt x="90" y="83"/>
                    <a:pt x="91" y="83"/>
                    <a:pt x="92" y="84"/>
                  </a:cubicBezTo>
                  <a:cubicBezTo>
                    <a:pt x="92" y="84"/>
                    <a:pt x="92" y="84"/>
                    <a:pt x="92" y="84"/>
                  </a:cubicBezTo>
                  <a:cubicBezTo>
                    <a:pt x="92" y="84"/>
                    <a:pt x="93" y="85"/>
                    <a:pt x="93" y="85"/>
                  </a:cubicBezTo>
                  <a:cubicBezTo>
                    <a:pt x="93" y="85"/>
                    <a:pt x="93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4" y="86"/>
                    <a:pt x="95" y="86"/>
                    <a:pt x="95" y="86"/>
                  </a:cubicBezTo>
                  <a:cubicBezTo>
                    <a:pt x="95" y="87"/>
                    <a:pt x="96" y="87"/>
                    <a:pt x="96" y="87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6" y="88"/>
                    <a:pt x="97" y="88"/>
                    <a:pt x="97" y="89"/>
                  </a:cubicBezTo>
                  <a:cubicBezTo>
                    <a:pt x="97" y="89"/>
                    <a:pt x="97" y="89"/>
                    <a:pt x="97" y="90"/>
                  </a:cubicBezTo>
                  <a:cubicBezTo>
                    <a:pt x="98" y="91"/>
                    <a:pt x="98" y="92"/>
                    <a:pt x="99" y="93"/>
                  </a:cubicBezTo>
                  <a:cubicBezTo>
                    <a:pt x="99" y="93"/>
                    <a:pt x="99" y="93"/>
                    <a:pt x="99" y="94"/>
                  </a:cubicBezTo>
                  <a:cubicBezTo>
                    <a:pt x="99" y="94"/>
                    <a:pt x="99" y="94"/>
                    <a:pt x="99" y="95"/>
                  </a:cubicBezTo>
                  <a:cubicBezTo>
                    <a:pt x="101" y="94"/>
                    <a:pt x="103" y="94"/>
                    <a:pt x="104" y="94"/>
                  </a:cubicBezTo>
                  <a:cubicBezTo>
                    <a:pt x="108" y="94"/>
                    <a:pt x="112" y="95"/>
                    <a:pt x="115" y="98"/>
                  </a:cubicBezTo>
                  <a:cubicBezTo>
                    <a:pt x="117" y="100"/>
                    <a:pt x="118" y="102"/>
                    <a:pt x="119" y="104"/>
                  </a:cubicBezTo>
                  <a:cubicBezTo>
                    <a:pt x="119" y="105"/>
                    <a:pt x="119" y="106"/>
                    <a:pt x="119" y="107"/>
                  </a:cubicBezTo>
                  <a:cubicBezTo>
                    <a:pt x="119" y="108"/>
                    <a:pt x="119" y="108"/>
                    <a:pt x="119" y="109"/>
                  </a:cubicBezTo>
                  <a:cubicBezTo>
                    <a:pt x="120" y="108"/>
                    <a:pt x="121" y="108"/>
                    <a:pt x="121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4" y="108"/>
                    <a:pt x="124" y="108"/>
                  </a:cubicBezTo>
                  <a:cubicBezTo>
                    <a:pt x="124" y="108"/>
                    <a:pt x="125" y="108"/>
                    <a:pt x="125" y="108"/>
                  </a:cubicBezTo>
                  <a:cubicBezTo>
                    <a:pt x="129" y="108"/>
                    <a:pt x="132" y="110"/>
                    <a:pt x="135" y="112"/>
                  </a:cubicBezTo>
                  <a:cubicBezTo>
                    <a:pt x="137" y="115"/>
                    <a:pt x="139" y="119"/>
                    <a:pt x="139" y="123"/>
                  </a:cubicBezTo>
                  <a:cubicBezTo>
                    <a:pt x="139" y="123"/>
                    <a:pt x="139" y="124"/>
                    <a:pt x="139" y="12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6"/>
                    <a:pt x="138" y="126"/>
                    <a:pt x="138" y="127"/>
                  </a:cubicBezTo>
                  <a:cubicBezTo>
                    <a:pt x="138" y="127"/>
                    <a:pt x="138" y="128"/>
                    <a:pt x="138" y="128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8" y="128"/>
                    <a:pt x="138" y="128"/>
                    <a:pt x="138" y="129"/>
                  </a:cubicBezTo>
                  <a:cubicBezTo>
                    <a:pt x="138" y="129"/>
                    <a:pt x="137" y="129"/>
                    <a:pt x="137" y="129"/>
                  </a:cubicBezTo>
                  <a:cubicBezTo>
                    <a:pt x="137" y="129"/>
                    <a:pt x="137" y="130"/>
                    <a:pt x="137" y="130"/>
                  </a:cubicBezTo>
                  <a:cubicBezTo>
                    <a:pt x="137" y="130"/>
                    <a:pt x="136" y="131"/>
                    <a:pt x="136" y="132"/>
                  </a:cubicBezTo>
                  <a:cubicBezTo>
                    <a:pt x="136" y="132"/>
                    <a:pt x="136" y="132"/>
                    <a:pt x="136" y="132"/>
                  </a:cubicBezTo>
                  <a:cubicBezTo>
                    <a:pt x="135" y="132"/>
                    <a:pt x="135" y="132"/>
                    <a:pt x="135" y="132"/>
                  </a:cubicBezTo>
                  <a:cubicBezTo>
                    <a:pt x="135" y="133"/>
                    <a:pt x="135" y="133"/>
                    <a:pt x="135" y="133"/>
                  </a:cubicBezTo>
                  <a:cubicBezTo>
                    <a:pt x="121" y="146"/>
                    <a:pt x="121" y="146"/>
                    <a:pt x="121" y="146"/>
                  </a:cubicBezTo>
                  <a:cubicBezTo>
                    <a:pt x="123" y="147"/>
                    <a:pt x="125" y="148"/>
                    <a:pt x="127" y="148"/>
                  </a:cubicBezTo>
                  <a:cubicBezTo>
                    <a:pt x="130" y="148"/>
                    <a:pt x="133" y="147"/>
                    <a:pt x="135" y="145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6" y="145"/>
                    <a:pt x="136" y="145"/>
                    <a:pt x="136" y="144"/>
                  </a:cubicBezTo>
                  <a:cubicBezTo>
                    <a:pt x="138" y="143"/>
                    <a:pt x="139" y="142"/>
                    <a:pt x="139" y="140"/>
                  </a:cubicBezTo>
                  <a:cubicBezTo>
                    <a:pt x="140" y="139"/>
                    <a:pt x="140" y="137"/>
                    <a:pt x="140" y="136"/>
                  </a:cubicBezTo>
                  <a:cubicBezTo>
                    <a:pt x="142" y="137"/>
                    <a:pt x="144" y="137"/>
                    <a:pt x="146" y="137"/>
                  </a:cubicBezTo>
                  <a:cubicBezTo>
                    <a:pt x="150" y="137"/>
                    <a:pt x="153" y="136"/>
                    <a:pt x="155" y="134"/>
                  </a:cubicBezTo>
                  <a:cubicBezTo>
                    <a:pt x="158" y="131"/>
                    <a:pt x="159" y="127"/>
                    <a:pt x="159" y="123"/>
                  </a:cubicBezTo>
                  <a:cubicBezTo>
                    <a:pt x="161" y="125"/>
                    <a:pt x="164" y="126"/>
                    <a:pt x="167" y="126"/>
                  </a:cubicBezTo>
                  <a:cubicBezTo>
                    <a:pt x="170" y="126"/>
                    <a:pt x="173" y="124"/>
                    <a:pt x="176" y="122"/>
                  </a:cubicBezTo>
                  <a:cubicBezTo>
                    <a:pt x="179" y="119"/>
                    <a:pt x="180" y="115"/>
                    <a:pt x="179" y="110"/>
                  </a:cubicBezTo>
                  <a:cubicBezTo>
                    <a:pt x="181" y="112"/>
                    <a:pt x="183" y="112"/>
                    <a:pt x="185" y="112"/>
                  </a:cubicBezTo>
                  <a:cubicBezTo>
                    <a:pt x="189" y="112"/>
                    <a:pt x="192" y="111"/>
                    <a:pt x="194" y="109"/>
                  </a:cubicBezTo>
                  <a:cubicBezTo>
                    <a:pt x="199" y="104"/>
                    <a:pt x="199" y="96"/>
                    <a:pt x="194" y="91"/>
                  </a:cubicBezTo>
                  <a:lnTo>
                    <a:pt x="17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ea typeface="+mn-ea"/>
                <a:cs typeface="+mn-cs"/>
              </a:endParaRPr>
            </a:p>
          </p:txBody>
        </p:sp>
      </p:grpSp>
      <p:sp>
        <p:nvSpPr>
          <p:cNvPr id="75" name="Graphic 97">
            <a:extLst>
              <a:ext uri="{FF2B5EF4-FFF2-40B4-BE49-F238E27FC236}">
                <a16:creationId xmlns:a16="http://schemas.microsoft.com/office/drawing/2014/main" id="{94728F2A-3DD3-E421-B380-BED7A5E63DD4}"/>
              </a:ext>
            </a:extLst>
          </p:cNvPr>
          <p:cNvSpPr/>
          <p:nvPr/>
        </p:nvSpPr>
        <p:spPr>
          <a:xfrm>
            <a:off x="891483" y="2128846"/>
            <a:ext cx="756284" cy="844532"/>
          </a:xfrm>
          <a:custGeom>
            <a:avLst/>
            <a:gdLst>
              <a:gd name="connsiteX0" fmla="*/ 804826 w 835911"/>
              <a:gd name="connsiteY0" fmla="*/ 696182 h 933450"/>
              <a:gd name="connsiteX1" fmla="*/ 657188 w 835911"/>
              <a:gd name="connsiteY1" fmla="*/ 843915 h 933450"/>
              <a:gd name="connsiteX2" fmla="*/ 657188 w 835911"/>
              <a:gd name="connsiteY2" fmla="*/ 933450 h 933450"/>
              <a:gd name="connsiteX3" fmla="*/ 451067 w 835911"/>
              <a:gd name="connsiteY3" fmla="*/ 933450 h 933450"/>
              <a:gd name="connsiteX4" fmla="*/ 451639 w 835911"/>
              <a:gd name="connsiteY4" fmla="*/ 819150 h 933450"/>
              <a:gd name="connsiteX5" fmla="*/ 513075 w 835911"/>
              <a:gd name="connsiteY5" fmla="*/ 671036 h 933450"/>
              <a:gd name="connsiteX6" fmla="*/ 639853 w 835911"/>
              <a:gd name="connsiteY6" fmla="*/ 544640 h 933450"/>
              <a:gd name="connsiteX7" fmla="*/ 699931 w 835911"/>
              <a:gd name="connsiteY7" fmla="*/ 544617 h 933450"/>
              <a:gd name="connsiteX8" fmla="*/ 702718 w 835911"/>
              <a:gd name="connsiteY8" fmla="*/ 547688 h 933450"/>
              <a:gd name="connsiteX9" fmla="*/ 698622 w 835911"/>
              <a:gd name="connsiteY9" fmla="*/ 605981 h 933450"/>
              <a:gd name="connsiteX10" fmla="*/ 637853 w 835911"/>
              <a:gd name="connsiteY10" fmla="*/ 666750 h 933450"/>
              <a:gd name="connsiteX11" fmla="*/ 637922 w 835911"/>
              <a:gd name="connsiteY11" fmla="*/ 686686 h 933450"/>
              <a:gd name="connsiteX12" fmla="*/ 639567 w 835911"/>
              <a:gd name="connsiteY12" fmla="*/ 688086 h 933450"/>
              <a:gd name="connsiteX13" fmla="*/ 658617 w 835911"/>
              <a:gd name="connsiteY13" fmla="*/ 686086 h 933450"/>
              <a:gd name="connsiteX14" fmla="*/ 728435 w 835911"/>
              <a:gd name="connsiteY14" fmla="*/ 616268 h 933450"/>
              <a:gd name="connsiteX15" fmla="*/ 743009 w 835911"/>
              <a:gd name="connsiteY15" fmla="*/ 578168 h 933450"/>
              <a:gd name="connsiteX16" fmla="*/ 732150 w 835911"/>
              <a:gd name="connsiteY16" fmla="*/ 415766 h 933450"/>
              <a:gd name="connsiteX17" fmla="*/ 774094 w 835911"/>
              <a:gd name="connsiteY17" fmla="*/ 369609 h 933450"/>
              <a:gd name="connsiteX18" fmla="*/ 820161 w 835911"/>
              <a:gd name="connsiteY18" fmla="*/ 410147 h 933450"/>
              <a:gd name="connsiteX19" fmla="*/ 835687 w 835911"/>
              <a:gd name="connsiteY19" fmla="*/ 614839 h 933450"/>
              <a:gd name="connsiteX20" fmla="*/ 804826 w 835911"/>
              <a:gd name="connsiteY20" fmla="*/ 696182 h 933450"/>
              <a:gd name="connsiteX21" fmla="*/ 322575 w 835911"/>
              <a:gd name="connsiteY21" fmla="*/ 671036 h 933450"/>
              <a:gd name="connsiteX22" fmla="*/ 195797 w 835911"/>
              <a:gd name="connsiteY22" fmla="*/ 544640 h 933450"/>
              <a:gd name="connsiteX23" fmla="*/ 135719 w 835911"/>
              <a:gd name="connsiteY23" fmla="*/ 544617 h 933450"/>
              <a:gd name="connsiteX24" fmla="*/ 132932 w 835911"/>
              <a:gd name="connsiteY24" fmla="*/ 547688 h 933450"/>
              <a:gd name="connsiteX25" fmla="*/ 137028 w 835911"/>
              <a:gd name="connsiteY25" fmla="*/ 605981 h 933450"/>
              <a:gd name="connsiteX26" fmla="*/ 197798 w 835911"/>
              <a:gd name="connsiteY26" fmla="*/ 666750 h 933450"/>
              <a:gd name="connsiteX27" fmla="*/ 197728 w 835911"/>
              <a:gd name="connsiteY27" fmla="*/ 686686 h 933450"/>
              <a:gd name="connsiteX28" fmla="*/ 196083 w 835911"/>
              <a:gd name="connsiteY28" fmla="*/ 688086 h 933450"/>
              <a:gd name="connsiteX29" fmla="*/ 177033 w 835911"/>
              <a:gd name="connsiteY29" fmla="*/ 686086 h 933450"/>
              <a:gd name="connsiteX30" fmla="*/ 107215 w 835911"/>
              <a:gd name="connsiteY30" fmla="*/ 616268 h 933450"/>
              <a:gd name="connsiteX31" fmla="*/ 92642 w 835911"/>
              <a:gd name="connsiteY31" fmla="*/ 578168 h 933450"/>
              <a:gd name="connsiteX32" fmla="*/ 103405 w 835911"/>
              <a:gd name="connsiteY32" fmla="*/ 416243 h 933450"/>
              <a:gd name="connsiteX33" fmla="*/ 61461 w 835911"/>
              <a:gd name="connsiteY33" fmla="*/ 370085 h 933450"/>
              <a:gd name="connsiteX34" fmla="*/ 15394 w 835911"/>
              <a:gd name="connsiteY34" fmla="*/ 410623 h 933450"/>
              <a:gd name="connsiteX35" fmla="*/ 249 w 835911"/>
              <a:gd name="connsiteY35" fmla="*/ 614839 h 933450"/>
              <a:gd name="connsiteX36" fmla="*/ 30729 w 835911"/>
              <a:gd name="connsiteY36" fmla="*/ 696182 h 933450"/>
              <a:gd name="connsiteX37" fmla="*/ 178367 w 835911"/>
              <a:gd name="connsiteY37" fmla="*/ 843820 h 933450"/>
              <a:gd name="connsiteX38" fmla="*/ 178367 w 835911"/>
              <a:gd name="connsiteY38" fmla="*/ 933450 h 933450"/>
              <a:gd name="connsiteX39" fmla="*/ 384583 w 835911"/>
              <a:gd name="connsiteY39" fmla="*/ 933450 h 933450"/>
              <a:gd name="connsiteX40" fmla="*/ 384011 w 835911"/>
              <a:gd name="connsiteY40" fmla="*/ 819150 h 933450"/>
              <a:gd name="connsiteX41" fmla="*/ 322575 w 835911"/>
              <a:gd name="connsiteY41" fmla="*/ 671036 h 933450"/>
              <a:gd name="connsiteX42" fmla="*/ 464117 w 835911"/>
              <a:gd name="connsiteY42" fmla="*/ 501301 h 933450"/>
              <a:gd name="connsiteX43" fmla="*/ 532125 w 835911"/>
              <a:gd name="connsiteY43" fmla="*/ 501301 h 933450"/>
              <a:gd name="connsiteX44" fmla="*/ 576270 w 835911"/>
              <a:gd name="connsiteY44" fmla="*/ 452958 h 933450"/>
              <a:gd name="connsiteX45" fmla="*/ 532125 w 835911"/>
              <a:gd name="connsiteY45" fmla="*/ 408813 h 933450"/>
              <a:gd name="connsiteX46" fmla="*/ 464117 w 835911"/>
              <a:gd name="connsiteY46" fmla="*/ 408813 h 933450"/>
              <a:gd name="connsiteX47" fmla="*/ 464117 w 835911"/>
              <a:gd name="connsiteY47" fmla="*/ 340424 h 933450"/>
              <a:gd name="connsiteX48" fmla="*/ 415773 w 835911"/>
              <a:gd name="connsiteY48" fmla="*/ 296279 h 933450"/>
              <a:gd name="connsiteX49" fmla="*/ 371629 w 835911"/>
              <a:gd name="connsiteY49" fmla="*/ 340424 h 933450"/>
              <a:gd name="connsiteX50" fmla="*/ 371629 w 835911"/>
              <a:gd name="connsiteY50" fmla="*/ 408718 h 933450"/>
              <a:gd name="connsiteX51" fmla="*/ 303525 w 835911"/>
              <a:gd name="connsiteY51" fmla="*/ 408718 h 933450"/>
              <a:gd name="connsiteX52" fmla="*/ 259380 w 835911"/>
              <a:gd name="connsiteY52" fmla="*/ 457061 h 933450"/>
              <a:gd name="connsiteX53" fmla="*/ 303525 w 835911"/>
              <a:gd name="connsiteY53" fmla="*/ 501206 h 933450"/>
              <a:gd name="connsiteX54" fmla="*/ 371819 w 835911"/>
              <a:gd name="connsiteY54" fmla="*/ 501206 h 933450"/>
              <a:gd name="connsiteX55" fmla="*/ 371819 w 835911"/>
              <a:gd name="connsiteY55" fmla="*/ 569595 h 933450"/>
              <a:gd name="connsiteX56" fmla="*/ 415964 w 835911"/>
              <a:gd name="connsiteY56" fmla="*/ 617938 h 933450"/>
              <a:gd name="connsiteX57" fmla="*/ 464307 w 835911"/>
              <a:gd name="connsiteY57" fmla="*/ 573794 h 933450"/>
              <a:gd name="connsiteX58" fmla="*/ 464307 w 835911"/>
              <a:gd name="connsiteY58" fmla="*/ 569595 h 933450"/>
              <a:gd name="connsiteX59" fmla="*/ 320480 w 835911"/>
              <a:gd name="connsiteY59" fmla="*/ 261652 h 933450"/>
              <a:gd name="connsiteX60" fmla="*/ 286475 w 835911"/>
              <a:gd name="connsiteY60" fmla="*/ 227648 h 933450"/>
              <a:gd name="connsiteX61" fmla="*/ 236183 w 835911"/>
              <a:gd name="connsiteY61" fmla="*/ 227648 h 933450"/>
              <a:gd name="connsiteX62" fmla="*/ 236183 w 835911"/>
              <a:gd name="connsiteY62" fmla="*/ 177356 h 933450"/>
              <a:gd name="connsiteX63" fmla="*/ 202179 w 835911"/>
              <a:gd name="connsiteY63" fmla="*/ 143351 h 933450"/>
              <a:gd name="connsiteX64" fmla="*/ 168175 w 835911"/>
              <a:gd name="connsiteY64" fmla="*/ 177356 h 933450"/>
              <a:gd name="connsiteX65" fmla="*/ 168175 w 835911"/>
              <a:gd name="connsiteY65" fmla="*/ 227648 h 933450"/>
              <a:gd name="connsiteX66" fmla="*/ 117978 w 835911"/>
              <a:gd name="connsiteY66" fmla="*/ 227648 h 933450"/>
              <a:gd name="connsiteX67" fmla="*/ 83974 w 835911"/>
              <a:gd name="connsiteY67" fmla="*/ 261652 h 933450"/>
              <a:gd name="connsiteX68" fmla="*/ 117978 w 835911"/>
              <a:gd name="connsiteY68" fmla="*/ 295656 h 933450"/>
              <a:gd name="connsiteX69" fmla="*/ 168270 w 835911"/>
              <a:gd name="connsiteY69" fmla="*/ 295656 h 933450"/>
              <a:gd name="connsiteX70" fmla="*/ 168270 w 835911"/>
              <a:gd name="connsiteY70" fmla="*/ 345948 h 933450"/>
              <a:gd name="connsiteX71" fmla="*/ 202274 w 835911"/>
              <a:gd name="connsiteY71" fmla="*/ 379952 h 933450"/>
              <a:gd name="connsiteX72" fmla="*/ 236279 w 835911"/>
              <a:gd name="connsiteY72" fmla="*/ 345948 h 933450"/>
              <a:gd name="connsiteX73" fmla="*/ 236279 w 835911"/>
              <a:gd name="connsiteY73" fmla="*/ 295275 h 933450"/>
              <a:gd name="connsiteX74" fmla="*/ 286571 w 835911"/>
              <a:gd name="connsiteY74" fmla="*/ 295275 h 933450"/>
              <a:gd name="connsiteX75" fmla="*/ 320480 w 835911"/>
              <a:gd name="connsiteY75" fmla="*/ 261652 h 933450"/>
              <a:gd name="connsiteX76" fmla="*/ 562510 w 835911"/>
              <a:gd name="connsiteY76" fmla="*/ 303181 h 933450"/>
              <a:gd name="connsiteX77" fmla="*/ 605753 w 835911"/>
              <a:gd name="connsiteY77" fmla="*/ 303181 h 933450"/>
              <a:gd name="connsiteX78" fmla="*/ 605753 w 835911"/>
              <a:gd name="connsiteY78" fmla="*/ 346424 h 933450"/>
              <a:gd name="connsiteX79" fmla="*/ 634995 w 835911"/>
              <a:gd name="connsiteY79" fmla="*/ 375666 h 933450"/>
              <a:gd name="connsiteX80" fmla="*/ 664237 w 835911"/>
              <a:gd name="connsiteY80" fmla="*/ 346424 h 933450"/>
              <a:gd name="connsiteX81" fmla="*/ 664237 w 835911"/>
              <a:gd name="connsiteY81" fmla="*/ 303181 h 933450"/>
              <a:gd name="connsiteX82" fmla="*/ 707480 w 835911"/>
              <a:gd name="connsiteY82" fmla="*/ 303181 h 933450"/>
              <a:gd name="connsiteX83" fmla="*/ 736770 w 835911"/>
              <a:gd name="connsiteY83" fmla="*/ 273892 h 933450"/>
              <a:gd name="connsiteX84" fmla="*/ 707480 w 835911"/>
              <a:gd name="connsiteY84" fmla="*/ 244602 h 933450"/>
              <a:gd name="connsiteX85" fmla="*/ 664332 w 835911"/>
              <a:gd name="connsiteY85" fmla="*/ 244602 h 933450"/>
              <a:gd name="connsiteX86" fmla="*/ 664332 w 835911"/>
              <a:gd name="connsiteY86" fmla="*/ 201454 h 933450"/>
              <a:gd name="connsiteX87" fmla="*/ 635090 w 835911"/>
              <a:gd name="connsiteY87" fmla="*/ 172212 h 933450"/>
              <a:gd name="connsiteX88" fmla="*/ 605849 w 835911"/>
              <a:gd name="connsiteY88" fmla="*/ 201454 h 933450"/>
              <a:gd name="connsiteX89" fmla="*/ 605849 w 835911"/>
              <a:gd name="connsiteY89" fmla="*/ 244697 h 933450"/>
              <a:gd name="connsiteX90" fmla="*/ 562510 w 835911"/>
              <a:gd name="connsiteY90" fmla="*/ 244697 h 933450"/>
              <a:gd name="connsiteX91" fmla="*/ 533220 w 835911"/>
              <a:gd name="connsiteY91" fmla="*/ 273987 h 933450"/>
              <a:gd name="connsiteX92" fmla="*/ 562510 w 835911"/>
              <a:gd name="connsiteY92" fmla="*/ 303276 h 933450"/>
              <a:gd name="connsiteX93" fmla="*/ 451067 w 835911"/>
              <a:gd name="connsiteY93" fmla="*/ 0 h 933450"/>
              <a:gd name="connsiteX94" fmla="*/ 421826 w 835911"/>
              <a:gd name="connsiteY94" fmla="*/ 29242 h 933450"/>
              <a:gd name="connsiteX95" fmla="*/ 421826 w 835911"/>
              <a:gd name="connsiteY95" fmla="*/ 72485 h 933450"/>
              <a:gd name="connsiteX96" fmla="*/ 378582 w 835911"/>
              <a:gd name="connsiteY96" fmla="*/ 72485 h 933450"/>
              <a:gd name="connsiteX97" fmla="*/ 349340 w 835911"/>
              <a:gd name="connsiteY97" fmla="*/ 101727 h 933450"/>
              <a:gd name="connsiteX98" fmla="*/ 378582 w 835911"/>
              <a:gd name="connsiteY98" fmla="*/ 130969 h 933450"/>
              <a:gd name="connsiteX99" fmla="*/ 421826 w 835911"/>
              <a:gd name="connsiteY99" fmla="*/ 130969 h 933450"/>
              <a:gd name="connsiteX100" fmla="*/ 421826 w 835911"/>
              <a:gd name="connsiteY100" fmla="*/ 174308 h 933450"/>
              <a:gd name="connsiteX101" fmla="*/ 451067 w 835911"/>
              <a:gd name="connsiteY101" fmla="*/ 203549 h 933450"/>
              <a:gd name="connsiteX102" fmla="*/ 480309 w 835911"/>
              <a:gd name="connsiteY102" fmla="*/ 174308 h 933450"/>
              <a:gd name="connsiteX103" fmla="*/ 480309 w 835911"/>
              <a:gd name="connsiteY103" fmla="*/ 131064 h 933450"/>
              <a:gd name="connsiteX104" fmla="*/ 523553 w 835911"/>
              <a:gd name="connsiteY104" fmla="*/ 131064 h 933450"/>
              <a:gd name="connsiteX105" fmla="*/ 552794 w 835911"/>
              <a:gd name="connsiteY105" fmla="*/ 101822 h 933450"/>
              <a:gd name="connsiteX106" fmla="*/ 523553 w 835911"/>
              <a:gd name="connsiteY106" fmla="*/ 72581 h 933450"/>
              <a:gd name="connsiteX107" fmla="*/ 480404 w 835911"/>
              <a:gd name="connsiteY107" fmla="*/ 72581 h 933450"/>
              <a:gd name="connsiteX108" fmla="*/ 480404 w 835911"/>
              <a:gd name="connsiteY108" fmla="*/ 29242 h 933450"/>
              <a:gd name="connsiteX109" fmla="*/ 451163 w 835911"/>
              <a:gd name="connsiteY109" fmla="*/ 0 h 933450"/>
              <a:gd name="connsiteX110" fmla="*/ 451067 w 835911"/>
              <a:gd name="connsiteY110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835911" h="933450">
                <a:moveTo>
                  <a:pt x="804826" y="696182"/>
                </a:moveTo>
                <a:lnTo>
                  <a:pt x="657188" y="843915"/>
                </a:lnTo>
                <a:lnTo>
                  <a:pt x="657188" y="933450"/>
                </a:lnTo>
                <a:lnTo>
                  <a:pt x="451067" y="933450"/>
                </a:lnTo>
                <a:lnTo>
                  <a:pt x="451639" y="819150"/>
                </a:lnTo>
                <a:cubicBezTo>
                  <a:pt x="451816" y="763616"/>
                  <a:pt x="473893" y="710392"/>
                  <a:pt x="513075" y="671036"/>
                </a:cubicBezTo>
                <a:lnTo>
                  <a:pt x="639853" y="544640"/>
                </a:lnTo>
                <a:cubicBezTo>
                  <a:pt x="656437" y="528043"/>
                  <a:pt x="683334" y="528033"/>
                  <a:pt x="699931" y="544617"/>
                </a:cubicBezTo>
                <a:cubicBezTo>
                  <a:pt x="700909" y="545594"/>
                  <a:pt x="701840" y="546619"/>
                  <a:pt x="702718" y="547688"/>
                </a:cubicBezTo>
                <a:cubicBezTo>
                  <a:pt x="716446" y="565312"/>
                  <a:pt x="714680" y="590450"/>
                  <a:pt x="698622" y="605981"/>
                </a:cubicBezTo>
                <a:lnTo>
                  <a:pt x="637853" y="666750"/>
                </a:lnTo>
                <a:cubicBezTo>
                  <a:pt x="632367" y="672275"/>
                  <a:pt x="632398" y="681201"/>
                  <a:pt x="637922" y="686686"/>
                </a:cubicBezTo>
                <a:cubicBezTo>
                  <a:pt x="638434" y="687195"/>
                  <a:pt x="638984" y="687662"/>
                  <a:pt x="639567" y="688086"/>
                </a:cubicBezTo>
                <a:cubicBezTo>
                  <a:pt x="645514" y="692315"/>
                  <a:pt x="653678" y="691458"/>
                  <a:pt x="658617" y="686086"/>
                </a:cubicBezTo>
                <a:lnTo>
                  <a:pt x="728435" y="616268"/>
                </a:lnTo>
                <a:cubicBezTo>
                  <a:pt x="738488" y="606216"/>
                  <a:pt x="743787" y="592362"/>
                  <a:pt x="743009" y="578168"/>
                </a:cubicBezTo>
                <a:lnTo>
                  <a:pt x="732150" y="415766"/>
                </a:lnTo>
                <a:cubicBezTo>
                  <a:pt x="730987" y="391438"/>
                  <a:pt x="749766" y="370773"/>
                  <a:pt x="774094" y="369609"/>
                </a:cubicBezTo>
                <a:cubicBezTo>
                  <a:pt x="797874" y="368472"/>
                  <a:pt x="818265" y="386415"/>
                  <a:pt x="820161" y="410147"/>
                </a:cubicBezTo>
                <a:lnTo>
                  <a:pt x="835687" y="614839"/>
                </a:lnTo>
                <a:cubicBezTo>
                  <a:pt x="837676" y="645145"/>
                  <a:pt x="826416" y="674823"/>
                  <a:pt x="804826" y="696182"/>
                </a:cubicBezTo>
                <a:close/>
                <a:moveTo>
                  <a:pt x="322575" y="671036"/>
                </a:moveTo>
                <a:lnTo>
                  <a:pt x="195797" y="544640"/>
                </a:lnTo>
                <a:cubicBezTo>
                  <a:pt x="179213" y="528043"/>
                  <a:pt x="152316" y="528033"/>
                  <a:pt x="135719" y="544617"/>
                </a:cubicBezTo>
                <a:cubicBezTo>
                  <a:pt x="134741" y="545594"/>
                  <a:pt x="133811" y="546619"/>
                  <a:pt x="132932" y="547688"/>
                </a:cubicBezTo>
                <a:cubicBezTo>
                  <a:pt x="119204" y="565312"/>
                  <a:pt x="120970" y="590450"/>
                  <a:pt x="137028" y="605981"/>
                </a:cubicBezTo>
                <a:lnTo>
                  <a:pt x="197798" y="666750"/>
                </a:lnTo>
                <a:cubicBezTo>
                  <a:pt x="203283" y="672275"/>
                  <a:pt x="203253" y="681201"/>
                  <a:pt x="197728" y="686686"/>
                </a:cubicBezTo>
                <a:cubicBezTo>
                  <a:pt x="197217" y="687195"/>
                  <a:pt x="196666" y="687662"/>
                  <a:pt x="196083" y="688086"/>
                </a:cubicBezTo>
                <a:cubicBezTo>
                  <a:pt x="190137" y="692315"/>
                  <a:pt x="181972" y="691458"/>
                  <a:pt x="177033" y="686086"/>
                </a:cubicBezTo>
                <a:lnTo>
                  <a:pt x="107215" y="616268"/>
                </a:lnTo>
                <a:cubicBezTo>
                  <a:pt x="97173" y="606209"/>
                  <a:pt x="91876" y="592360"/>
                  <a:pt x="92642" y="578168"/>
                </a:cubicBezTo>
                <a:lnTo>
                  <a:pt x="103405" y="416243"/>
                </a:lnTo>
                <a:cubicBezTo>
                  <a:pt x="104568" y="391914"/>
                  <a:pt x="85789" y="371249"/>
                  <a:pt x="61461" y="370085"/>
                </a:cubicBezTo>
                <a:cubicBezTo>
                  <a:pt x="37680" y="368948"/>
                  <a:pt x="17290" y="386891"/>
                  <a:pt x="15394" y="410623"/>
                </a:cubicBezTo>
                <a:lnTo>
                  <a:pt x="249" y="614839"/>
                </a:lnTo>
                <a:cubicBezTo>
                  <a:pt x="-1839" y="645087"/>
                  <a:pt x="9278" y="674755"/>
                  <a:pt x="30729" y="696182"/>
                </a:cubicBezTo>
                <a:lnTo>
                  <a:pt x="178367" y="843820"/>
                </a:lnTo>
                <a:lnTo>
                  <a:pt x="178367" y="933450"/>
                </a:lnTo>
                <a:lnTo>
                  <a:pt x="384583" y="933450"/>
                </a:lnTo>
                <a:lnTo>
                  <a:pt x="384011" y="819150"/>
                </a:lnTo>
                <a:cubicBezTo>
                  <a:pt x="383834" y="763616"/>
                  <a:pt x="361757" y="710392"/>
                  <a:pt x="322575" y="671036"/>
                </a:cubicBezTo>
                <a:close/>
                <a:moveTo>
                  <a:pt x="464117" y="501301"/>
                </a:moveTo>
                <a:lnTo>
                  <a:pt x="532125" y="501301"/>
                </a:lnTo>
                <a:cubicBezTo>
                  <a:pt x="557664" y="500142"/>
                  <a:pt x="577429" y="478497"/>
                  <a:pt x="576270" y="452958"/>
                </a:cubicBezTo>
                <a:cubicBezTo>
                  <a:pt x="575184" y="429041"/>
                  <a:pt x="556041" y="409899"/>
                  <a:pt x="532125" y="408813"/>
                </a:cubicBezTo>
                <a:lnTo>
                  <a:pt x="464117" y="408813"/>
                </a:lnTo>
                <a:lnTo>
                  <a:pt x="464117" y="340424"/>
                </a:lnTo>
                <a:cubicBezTo>
                  <a:pt x="462957" y="314884"/>
                  <a:pt x="441313" y="295120"/>
                  <a:pt x="415773" y="296279"/>
                </a:cubicBezTo>
                <a:cubicBezTo>
                  <a:pt x="391857" y="297365"/>
                  <a:pt x="372715" y="316507"/>
                  <a:pt x="371629" y="340424"/>
                </a:cubicBezTo>
                <a:lnTo>
                  <a:pt x="371629" y="408718"/>
                </a:lnTo>
                <a:lnTo>
                  <a:pt x="303525" y="408718"/>
                </a:lnTo>
                <a:cubicBezTo>
                  <a:pt x="277986" y="409877"/>
                  <a:pt x="258221" y="431522"/>
                  <a:pt x="259380" y="457061"/>
                </a:cubicBezTo>
                <a:cubicBezTo>
                  <a:pt x="260466" y="480977"/>
                  <a:pt x="279609" y="500120"/>
                  <a:pt x="303525" y="501206"/>
                </a:cubicBezTo>
                <a:lnTo>
                  <a:pt x="371819" y="501206"/>
                </a:lnTo>
                <a:lnTo>
                  <a:pt x="371819" y="569595"/>
                </a:lnTo>
                <a:cubicBezTo>
                  <a:pt x="370660" y="595135"/>
                  <a:pt x="390424" y="616779"/>
                  <a:pt x="415964" y="617938"/>
                </a:cubicBezTo>
                <a:cubicBezTo>
                  <a:pt x="441503" y="619098"/>
                  <a:pt x="463148" y="599333"/>
                  <a:pt x="464307" y="573794"/>
                </a:cubicBezTo>
                <a:cubicBezTo>
                  <a:pt x="464371" y="572395"/>
                  <a:pt x="464371" y="570994"/>
                  <a:pt x="464307" y="569595"/>
                </a:cubicBezTo>
                <a:close/>
                <a:moveTo>
                  <a:pt x="320480" y="261652"/>
                </a:moveTo>
                <a:cubicBezTo>
                  <a:pt x="320480" y="242871"/>
                  <a:pt x="305256" y="227648"/>
                  <a:pt x="286475" y="227648"/>
                </a:cubicBezTo>
                <a:lnTo>
                  <a:pt x="236183" y="227648"/>
                </a:lnTo>
                <a:lnTo>
                  <a:pt x="236183" y="177356"/>
                </a:lnTo>
                <a:cubicBezTo>
                  <a:pt x="236183" y="158575"/>
                  <a:pt x="220959" y="143351"/>
                  <a:pt x="202179" y="143351"/>
                </a:cubicBezTo>
                <a:cubicBezTo>
                  <a:pt x="183399" y="143351"/>
                  <a:pt x="168175" y="158575"/>
                  <a:pt x="168175" y="177356"/>
                </a:cubicBezTo>
                <a:lnTo>
                  <a:pt x="168175" y="227648"/>
                </a:lnTo>
                <a:lnTo>
                  <a:pt x="117978" y="227648"/>
                </a:lnTo>
                <a:cubicBezTo>
                  <a:pt x="99198" y="227648"/>
                  <a:pt x="83974" y="242871"/>
                  <a:pt x="83974" y="261652"/>
                </a:cubicBezTo>
                <a:cubicBezTo>
                  <a:pt x="83974" y="280432"/>
                  <a:pt x="99198" y="295656"/>
                  <a:pt x="117978" y="295656"/>
                </a:cubicBezTo>
                <a:lnTo>
                  <a:pt x="168270" y="295656"/>
                </a:lnTo>
                <a:lnTo>
                  <a:pt x="168270" y="345948"/>
                </a:lnTo>
                <a:cubicBezTo>
                  <a:pt x="168270" y="364729"/>
                  <a:pt x="183494" y="379952"/>
                  <a:pt x="202274" y="379952"/>
                </a:cubicBezTo>
                <a:cubicBezTo>
                  <a:pt x="221055" y="379952"/>
                  <a:pt x="236279" y="364729"/>
                  <a:pt x="236279" y="345948"/>
                </a:cubicBezTo>
                <a:lnTo>
                  <a:pt x="236279" y="295275"/>
                </a:lnTo>
                <a:lnTo>
                  <a:pt x="286571" y="295275"/>
                </a:lnTo>
                <a:cubicBezTo>
                  <a:pt x="305165" y="295225"/>
                  <a:pt x="320271" y="280246"/>
                  <a:pt x="320480" y="261652"/>
                </a:cubicBezTo>
                <a:close/>
                <a:moveTo>
                  <a:pt x="562510" y="303181"/>
                </a:moveTo>
                <a:lnTo>
                  <a:pt x="605753" y="303181"/>
                </a:lnTo>
                <a:lnTo>
                  <a:pt x="605753" y="346424"/>
                </a:lnTo>
                <a:cubicBezTo>
                  <a:pt x="605753" y="362574"/>
                  <a:pt x="618845" y="375666"/>
                  <a:pt x="634995" y="375666"/>
                </a:cubicBezTo>
                <a:cubicBezTo>
                  <a:pt x="651145" y="375666"/>
                  <a:pt x="664237" y="362574"/>
                  <a:pt x="664237" y="346424"/>
                </a:cubicBezTo>
                <a:lnTo>
                  <a:pt x="664237" y="303181"/>
                </a:lnTo>
                <a:lnTo>
                  <a:pt x="707480" y="303181"/>
                </a:lnTo>
                <a:cubicBezTo>
                  <a:pt x="723657" y="303181"/>
                  <a:pt x="736770" y="290068"/>
                  <a:pt x="736770" y="273892"/>
                </a:cubicBezTo>
                <a:cubicBezTo>
                  <a:pt x="736770" y="257715"/>
                  <a:pt x="723657" y="244602"/>
                  <a:pt x="707480" y="244602"/>
                </a:cubicBezTo>
                <a:lnTo>
                  <a:pt x="664332" y="244602"/>
                </a:lnTo>
                <a:lnTo>
                  <a:pt x="664332" y="201454"/>
                </a:lnTo>
                <a:cubicBezTo>
                  <a:pt x="664332" y="185304"/>
                  <a:pt x="651240" y="172212"/>
                  <a:pt x="635090" y="172212"/>
                </a:cubicBezTo>
                <a:cubicBezTo>
                  <a:pt x="618941" y="172212"/>
                  <a:pt x="605849" y="185304"/>
                  <a:pt x="605849" y="201454"/>
                </a:cubicBezTo>
                <a:lnTo>
                  <a:pt x="605849" y="244697"/>
                </a:lnTo>
                <a:lnTo>
                  <a:pt x="562510" y="244697"/>
                </a:lnTo>
                <a:cubicBezTo>
                  <a:pt x="546334" y="244697"/>
                  <a:pt x="533220" y="257810"/>
                  <a:pt x="533220" y="273987"/>
                </a:cubicBezTo>
                <a:cubicBezTo>
                  <a:pt x="533220" y="290163"/>
                  <a:pt x="546334" y="303276"/>
                  <a:pt x="562510" y="303276"/>
                </a:cubicBezTo>
                <a:close/>
                <a:moveTo>
                  <a:pt x="451067" y="0"/>
                </a:moveTo>
                <a:cubicBezTo>
                  <a:pt x="434918" y="0"/>
                  <a:pt x="421826" y="13092"/>
                  <a:pt x="421826" y="29242"/>
                </a:cubicBezTo>
                <a:lnTo>
                  <a:pt x="421826" y="72485"/>
                </a:lnTo>
                <a:lnTo>
                  <a:pt x="378582" y="72485"/>
                </a:lnTo>
                <a:cubicBezTo>
                  <a:pt x="362432" y="72485"/>
                  <a:pt x="349340" y="85577"/>
                  <a:pt x="349340" y="101727"/>
                </a:cubicBezTo>
                <a:cubicBezTo>
                  <a:pt x="349340" y="117877"/>
                  <a:pt x="362432" y="130969"/>
                  <a:pt x="378582" y="130969"/>
                </a:cubicBezTo>
                <a:lnTo>
                  <a:pt x="421826" y="130969"/>
                </a:lnTo>
                <a:lnTo>
                  <a:pt x="421826" y="174308"/>
                </a:lnTo>
                <a:cubicBezTo>
                  <a:pt x="421826" y="190457"/>
                  <a:pt x="434918" y="203549"/>
                  <a:pt x="451067" y="203549"/>
                </a:cubicBezTo>
                <a:cubicBezTo>
                  <a:pt x="467217" y="203549"/>
                  <a:pt x="480309" y="190457"/>
                  <a:pt x="480309" y="174308"/>
                </a:cubicBezTo>
                <a:lnTo>
                  <a:pt x="480309" y="131064"/>
                </a:lnTo>
                <a:lnTo>
                  <a:pt x="523553" y="131064"/>
                </a:lnTo>
                <a:cubicBezTo>
                  <a:pt x="539702" y="131064"/>
                  <a:pt x="552794" y="117972"/>
                  <a:pt x="552794" y="101822"/>
                </a:cubicBezTo>
                <a:cubicBezTo>
                  <a:pt x="552794" y="85673"/>
                  <a:pt x="539702" y="72581"/>
                  <a:pt x="523553" y="72581"/>
                </a:cubicBezTo>
                <a:lnTo>
                  <a:pt x="480404" y="72581"/>
                </a:lnTo>
                <a:lnTo>
                  <a:pt x="480404" y="29242"/>
                </a:lnTo>
                <a:cubicBezTo>
                  <a:pt x="480404" y="13092"/>
                  <a:pt x="467312" y="0"/>
                  <a:pt x="451163" y="0"/>
                </a:cubicBezTo>
                <a:cubicBezTo>
                  <a:pt x="451131" y="0"/>
                  <a:pt x="451099" y="0"/>
                  <a:pt x="451067" y="0"/>
                </a:cubicBezTo>
                <a:close/>
              </a:path>
            </a:pathLst>
          </a:custGeom>
          <a:solidFill>
            <a:srgbClr val="4D00B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E47DD2D-43E5-5B55-7551-EBB359069C4F}"/>
              </a:ext>
            </a:extLst>
          </p:cNvPr>
          <p:cNvGrpSpPr>
            <a:grpSpLocks noChangeAspect="1"/>
          </p:cNvGrpSpPr>
          <p:nvPr/>
        </p:nvGrpSpPr>
        <p:grpSpPr>
          <a:xfrm>
            <a:off x="4409853" y="2226363"/>
            <a:ext cx="768121" cy="649500"/>
            <a:chOff x="2827338" y="677863"/>
            <a:chExt cx="6507163" cy="5502276"/>
          </a:xfrm>
          <a:solidFill>
            <a:srgbClr val="4D00BD"/>
          </a:solidFill>
        </p:grpSpPr>
        <p:sp>
          <p:nvSpPr>
            <p:cNvPr id="77" name="Freeform 30">
              <a:extLst>
                <a:ext uri="{FF2B5EF4-FFF2-40B4-BE49-F238E27FC236}">
                  <a16:creationId xmlns:a16="http://schemas.microsoft.com/office/drawing/2014/main" id="{3741C78B-AC09-1DFA-A34A-F22947EAF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825" y="4216401"/>
              <a:ext cx="1044575" cy="1963738"/>
            </a:xfrm>
            <a:custGeom>
              <a:avLst/>
              <a:gdLst>
                <a:gd name="T0" fmla="*/ 0 w 314"/>
                <a:gd name="T1" fmla="*/ 240 h 590"/>
                <a:gd name="T2" fmla="*/ 0 w 314"/>
                <a:gd name="T3" fmla="*/ 555 h 590"/>
                <a:gd name="T4" fmla="*/ 35 w 314"/>
                <a:gd name="T5" fmla="*/ 590 h 590"/>
                <a:gd name="T6" fmla="*/ 279 w 314"/>
                <a:gd name="T7" fmla="*/ 590 h 590"/>
                <a:gd name="T8" fmla="*/ 314 w 314"/>
                <a:gd name="T9" fmla="*/ 555 h 590"/>
                <a:gd name="T10" fmla="*/ 314 w 314"/>
                <a:gd name="T11" fmla="*/ 0 h 590"/>
                <a:gd name="T12" fmla="*/ 137 w 314"/>
                <a:gd name="T13" fmla="*/ 177 h 590"/>
                <a:gd name="T14" fmla="*/ 0 w 314"/>
                <a:gd name="T15" fmla="*/ 24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4" h="590">
                  <a:moveTo>
                    <a:pt x="0" y="240"/>
                  </a:moveTo>
                  <a:cubicBezTo>
                    <a:pt x="0" y="555"/>
                    <a:pt x="0" y="555"/>
                    <a:pt x="0" y="555"/>
                  </a:cubicBezTo>
                  <a:cubicBezTo>
                    <a:pt x="0" y="574"/>
                    <a:pt x="16" y="590"/>
                    <a:pt x="35" y="590"/>
                  </a:cubicBezTo>
                  <a:cubicBezTo>
                    <a:pt x="279" y="590"/>
                    <a:pt x="279" y="590"/>
                    <a:pt x="279" y="590"/>
                  </a:cubicBezTo>
                  <a:cubicBezTo>
                    <a:pt x="298" y="590"/>
                    <a:pt x="314" y="575"/>
                    <a:pt x="314" y="555"/>
                  </a:cubicBezTo>
                  <a:cubicBezTo>
                    <a:pt x="314" y="0"/>
                    <a:pt x="314" y="0"/>
                    <a:pt x="314" y="0"/>
                  </a:cubicBezTo>
                  <a:cubicBezTo>
                    <a:pt x="137" y="177"/>
                    <a:pt x="137" y="177"/>
                    <a:pt x="137" y="177"/>
                  </a:cubicBezTo>
                  <a:cubicBezTo>
                    <a:pt x="100" y="214"/>
                    <a:pt x="52" y="236"/>
                    <a:pt x="0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78" name="Freeform 31">
              <a:extLst>
                <a:ext uri="{FF2B5EF4-FFF2-40B4-BE49-F238E27FC236}">
                  <a16:creationId xmlns:a16="http://schemas.microsoft.com/office/drawing/2014/main" id="{434B4512-7C0A-10F6-D057-D2F43CEBC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213" y="4203701"/>
              <a:ext cx="1042988" cy="1976438"/>
            </a:xfrm>
            <a:custGeom>
              <a:avLst/>
              <a:gdLst>
                <a:gd name="T0" fmla="*/ 0 w 314"/>
                <a:gd name="T1" fmla="*/ 0 h 594"/>
                <a:gd name="T2" fmla="*/ 0 w 314"/>
                <a:gd name="T3" fmla="*/ 559 h 594"/>
                <a:gd name="T4" fmla="*/ 35 w 314"/>
                <a:gd name="T5" fmla="*/ 594 h 594"/>
                <a:gd name="T6" fmla="*/ 279 w 314"/>
                <a:gd name="T7" fmla="*/ 594 h 594"/>
                <a:gd name="T8" fmla="*/ 314 w 314"/>
                <a:gd name="T9" fmla="*/ 559 h 594"/>
                <a:gd name="T10" fmla="*/ 314 w 314"/>
                <a:gd name="T11" fmla="*/ 230 h 594"/>
                <a:gd name="T12" fmla="*/ 168 w 314"/>
                <a:gd name="T13" fmla="*/ 168 h 594"/>
                <a:gd name="T14" fmla="*/ 0 w 314"/>
                <a:gd name="T15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4" h="594">
                  <a:moveTo>
                    <a:pt x="0" y="0"/>
                  </a:moveTo>
                  <a:cubicBezTo>
                    <a:pt x="0" y="559"/>
                    <a:pt x="0" y="559"/>
                    <a:pt x="0" y="559"/>
                  </a:cubicBezTo>
                  <a:cubicBezTo>
                    <a:pt x="0" y="578"/>
                    <a:pt x="16" y="594"/>
                    <a:pt x="35" y="594"/>
                  </a:cubicBezTo>
                  <a:cubicBezTo>
                    <a:pt x="279" y="594"/>
                    <a:pt x="279" y="594"/>
                    <a:pt x="279" y="594"/>
                  </a:cubicBezTo>
                  <a:cubicBezTo>
                    <a:pt x="298" y="594"/>
                    <a:pt x="314" y="579"/>
                    <a:pt x="314" y="559"/>
                  </a:cubicBezTo>
                  <a:cubicBezTo>
                    <a:pt x="314" y="230"/>
                    <a:pt x="314" y="230"/>
                    <a:pt x="314" y="230"/>
                  </a:cubicBezTo>
                  <a:cubicBezTo>
                    <a:pt x="259" y="229"/>
                    <a:pt x="207" y="207"/>
                    <a:pt x="168" y="16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79" name="Freeform 32">
              <a:extLst>
                <a:ext uri="{FF2B5EF4-FFF2-40B4-BE49-F238E27FC236}">
                  <a16:creationId xmlns:a16="http://schemas.microsoft.com/office/drawing/2014/main" id="{E0E6F0A3-BC31-EB62-F88C-C8018BD80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0" y="3830638"/>
              <a:ext cx="1042988" cy="2349500"/>
            </a:xfrm>
            <a:custGeom>
              <a:avLst/>
              <a:gdLst>
                <a:gd name="T0" fmla="*/ 0 w 314"/>
                <a:gd name="T1" fmla="*/ 307 h 706"/>
                <a:gd name="T2" fmla="*/ 0 w 314"/>
                <a:gd name="T3" fmla="*/ 671 h 706"/>
                <a:gd name="T4" fmla="*/ 35 w 314"/>
                <a:gd name="T5" fmla="*/ 706 h 706"/>
                <a:gd name="T6" fmla="*/ 279 w 314"/>
                <a:gd name="T7" fmla="*/ 706 h 706"/>
                <a:gd name="T8" fmla="*/ 314 w 314"/>
                <a:gd name="T9" fmla="*/ 671 h 706"/>
                <a:gd name="T10" fmla="*/ 314 w 314"/>
                <a:gd name="T11" fmla="*/ 0 h 706"/>
                <a:gd name="T12" fmla="*/ 35 w 314"/>
                <a:gd name="T13" fmla="*/ 279 h 706"/>
                <a:gd name="T14" fmla="*/ 0 w 314"/>
                <a:gd name="T15" fmla="*/ 307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4" h="706">
                  <a:moveTo>
                    <a:pt x="0" y="307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690"/>
                    <a:pt x="16" y="706"/>
                    <a:pt x="35" y="706"/>
                  </a:cubicBezTo>
                  <a:cubicBezTo>
                    <a:pt x="279" y="706"/>
                    <a:pt x="279" y="706"/>
                    <a:pt x="279" y="706"/>
                  </a:cubicBezTo>
                  <a:cubicBezTo>
                    <a:pt x="298" y="706"/>
                    <a:pt x="314" y="691"/>
                    <a:pt x="314" y="671"/>
                  </a:cubicBezTo>
                  <a:cubicBezTo>
                    <a:pt x="314" y="0"/>
                    <a:pt x="314" y="0"/>
                    <a:pt x="314" y="0"/>
                  </a:cubicBezTo>
                  <a:cubicBezTo>
                    <a:pt x="35" y="279"/>
                    <a:pt x="35" y="279"/>
                    <a:pt x="35" y="279"/>
                  </a:cubicBezTo>
                  <a:cubicBezTo>
                    <a:pt x="24" y="290"/>
                    <a:pt x="12" y="299"/>
                    <a:pt x="0" y="3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0" name="Freeform 33">
              <a:extLst>
                <a:ext uri="{FF2B5EF4-FFF2-40B4-BE49-F238E27FC236}">
                  <a16:creationId xmlns:a16="http://schemas.microsoft.com/office/drawing/2014/main" id="{6D1FDD13-91B2-6331-F2F5-762A6DE3E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6988" y="2455863"/>
              <a:ext cx="1042988" cy="3724275"/>
            </a:xfrm>
            <a:custGeom>
              <a:avLst/>
              <a:gdLst>
                <a:gd name="T0" fmla="*/ 291 w 314"/>
                <a:gd name="T1" fmla="*/ 0 h 1119"/>
                <a:gd name="T2" fmla="*/ 0 w 314"/>
                <a:gd name="T3" fmla="*/ 291 h 1119"/>
                <a:gd name="T4" fmla="*/ 0 w 314"/>
                <a:gd name="T5" fmla="*/ 1084 h 1119"/>
                <a:gd name="T6" fmla="*/ 35 w 314"/>
                <a:gd name="T7" fmla="*/ 1119 h 1119"/>
                <a:gd name="T8" fmla="*/ 279 w 314"/>
                <a:gd name="T9" fmla="*/ 1119 h 1119"/>
                <a:gd name="T10" fmla="*/ 314 w 314"/>
                <a:gd name="T11" fmla="*/ 1084 h 1119"/>
                <a:gd name="T12" fmla="*/ 314 w 314"/>
                <a:gd name="T13" fmla="*/ 22 h 1119"/>
                <a:gd name="T14" fmla="*/ 296 w 314"/>
                <a:gd name="T15" fmla="*/ 5 h 1119"/>
                <a:gd name="T16" fmla="*/ 291 w 314"/>
                <a:gd name="T17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" h="1119">
                  <a:moveTo>
                    <a:pt x="291" y="0"/>
                  </a:moveTo>
                  <a:cubicBezTo>
                    <a:pt x="0" y="291"/>
                    <a:pt x="0" y="291"/>
                    <a:pt x="0" y="291"/>
                  </a:cubicBezTo>
                  <a:cubicBezTo>
                    <a:pt x="0" y="1084"/>
                    <a:pt x="0" y="1084"/>
                    <a:pt x="0" y="1084"/>
                  </a:cubicBezTo>
                  <a:cubicBezTo>
                    <a:pt x="0" y="1103"/>
                    <a:pt x="16" y="1119"/>
                    <a:pt x="35" y="1119"/>
                  </a:cubicBezTo>
                  <a:cubicBezTo>
                    <a:pt x="279" y="1119"/>
                    <a:pt x="279" y="1119"/>
                    <a:pt x="279" y="1119"/>
                  </a:cubicBezTo>
                  <a:cubicBezTo>
                    <a:pt x="298" y="1119"/>
                    <a:pt x="314" y="1104"/>
                    <a:pt x="314" y="1084"/>
                  </a:cubicBezTo>
                  <a:cubicBezTo>
                    <a:pt x="314" y="22"/>
                    <a:pt x="314" y="22"/>
                    <a:pt x="314" y="22"/>
                  </a:cubicBezTo>
                  <a:cubicBezTo>
                    <a:pt x="306" y="15"/>
                    <a:pt x="300" y="9"/>
                    <a:pt x="296" y="5"/>
                  </a:cubicBezTo>
                  <a:lnTo>
                    <a:pt x="2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1" name="Freeform 34">
              <a:extLst>
                <a:ext uri="{FF2B5EF4-FFF2-40B4-BE49-F238E27FC236}">
                  <a16:creationId xmlns:a16="http://schemas.microsoft.com/office/drawing/2014/main" id="{8C80F64D-9151-841C-A192-C39B4A1B0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338" y="677863"/>
              <a:ext cx="6507163" cy="3951288"/>
            </a:xfrm>
            <a:custGeom>
              <a:avLst/>
              <a:gdLst>
                <a:gd name="T0" fmla="*/ 1940 w 1958"/>
                <a:gd name="T1" fmla="*/ 19 h 1187"/>
                <a:gd name="T2" fmla="*/ 1889 w 1958"/>
                <a:gd name="T3" fmla="*/ 0 h 1187"/>
                <a:gd name="T4" fmla="*/ 1882 w 1958"/>
                <a:gd name="T5" fmla="*/ 0 h 1187"/>
                <a:gd name="T6" fmla="*/ 1542 w 1958"/>
                <a:gd name="T7" fmla="*/ 16 h 1187"/>
                <a:gd name="T8" fmla="*/ 1490 w 1958"/>
                <a:gd name="T9" fmla="*/ 34 h 1187"/>
                <a:gd name="T10" fmla="*/ 1477 w 1958"/>
                <a:gd name="T11" fmla="*/ 52 h 1187"/>
                <a:gd name="T12" fmla="*/ 1495 w 1958"/>
                <a:gd name="T13" fmla="*/ 123 h 1187"/>
                <a:gd name="T14" fmla="*/ 1524 w 1958"/>
                <a:gd name="T15" fmla="*/ 152 h 1187"/>
                <a:gd name="T16" fmla="*/ 1583 w 1958"/>
                <a:gd name="T17" fmla="*/ 212 h 1187"/>
                <a:gd name="T18" fmla="*/ 897 w 1958"/>
                <a:gd name="T19" fmla="*/ 899 h 1187"/>
                <a:gd name="T20" fmla="*/ 588 w 1958"/>
                <a:gd name="T21" fmla="*/ 590 h 1187"/>
                <a:gd name="T22" fmla="*/ 519 w 1958"/>
                <a:gd name="T23" fmla="*/ 561 h 1187"/>
                <a:gd name="T24" fmla="*/ 450 w 1958"/>
                <a:gd name="T25" fmla="*/ 590 h 1187"/>
                <a:gd name="T26" fmla="*/ 39 w 1958"/>
                <a:gd name="T27" fmla="*/ 1001 h 1187"/>
                <a:gd name="T28" fmla="*/ 39 w 1958"/>
                <a:gd name="T29" fmla="*/ 1139 h 1187"/>
                <a:gd name="T30" fmla="*/ 57 w 1958"/>
                <a:gd name="T31" fmla="*/ 1158 h 1187"/>
                <a:gd name="T32" fmla="*/ 127 w 1958"/>
                <a:gd name="T33" fmla="*/ 1187 h 1187"/>
                <a:gd name="T34" fmla="*/ 196 w 1958"/>
                <a:gd name="T35" fmla="*/ 1158 h 1187"/>
                <a:gd name="T36" fmla="*/ 519 w 1958"/>
                <a:gd name="T37" fmla="*/ 835 h 1187"/>
                <a:gd name="T38" fmla="*/ 827 w 1958"/>
                <a:gd name="T39" fmla="*/ 1143 h 1187"/>
                <a:gd name="T40" fmla="*/ 897 w 1958"/>
                <a:gd name="T41" fmla="*/ 1172 h 1187"/>
                <a:gd name="T42" fmla="*/ 966 w 1958"/>
                <a:gd name="T43" fmla="*/ 1143 h 1187"/>
                <a:gd name="T44" fmla="*/ 1741 w 1958"/>
                <a:gd name="T45" fmla="*/ 369 h 1187"/>
                <a:gd name="T46" fmla="*/ 1828 w 1958"/>
                <a:gd name="T47" fmla="*/ 456 h 1187"/>
                <a:gd name="T48" fmla="*/ 1875 w 1958"/>
                <a:gd name="T49" fmla="*/ 481 h 1187"/>
                <a:gd name="T50" fmla="*/ 1903 w 1958"/>
                <a:gd name="T51" fmla="*/ 473 h 1187"/>
                <a:gd name="T52" fmla="*/ 1920 w 1958"/>
                <a:gd name="T53" fmla="*/ 461 h 1187"/>
                <a:gd name="T54" fmla="*/ 1941 w 1958"/>
                <a:gd name="T55" fmla="*/ 405 h 1187"/>
                <a:gd name="T56" fmla="*/ 1952 w 1958"/>
                <a:gd name="T57" fmla="*/ 183 h 1187"/>
                <a:gd name="T58" fmla="*/ 1957 w 1958"/>
                <a:gd name="T59" fmla="*/ 73 h 1187"/>
                <a:gd name="T60" fmla="*/ 1940 w 1958"/>
                <a:gd name="T61" fmla="*/ 19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58" h="1187">
                  <a:moveTo>
                    <a:pt x="1940" y="19"/>
                  </a:moveTo>
                  <a:cubicBezTo>
                    <a:pt x="1929" y="6"/>
                    <a:pt x="1911" y="0"/>
                    <a:pt x="1889" y="0"/>
                  </a:cubicBezTo>
                  <a:cubicBezTo>
                    <a:pt x="1887" y="0"/>
                    <a:pt x="1884" y="0"/>
                    <a:pt x="1882" y="0"/>
                  </a:cubicBezTo>
                  <a:cubicBezTo>
                    <a:pt x="1769" y="5"/>
                    <a:pt x="1656" y="11"/>
                    <a:pt x="1542" y="16"/>
                  </a:cubicBezTo>
                  <a:cubicBezTo>
                    <a:pt x="1527" y="17"/>
                    <a:pt x="1506" y="17"/>
                    <a:pt x="1490" y="34"/>
                  </a:cubicBezTo>
                  <a:cubicBezTo>
                    <a:pt x="1484" y="39"/>
                    <a:pt x="1480" y="45"/>
                    <a:pt x="1477" y="52"/>
                  </a:cubicBezTo>
                  <a:cubicBezTo>
                    <a:pt x="1460" y="89"/>
                    <a:pt x="1484" y="112"/>
                    <a:pt x="1495" y="123"/>
                  </a:cubicBezTo>
                  <a:cubicBezTo>
                    <a:pt x="1524" y="152"/>
                    <a:pt x="1524" y="152"/>
                    <a:pt x="1524" y="152"/>
                  </a:cubicBezTo>
                  <a:cubicBezTo>
                    <a:pt x="1543" y="172"/>
                    <a:pt x="1563" y="192"/>
                    <a:pt x="1583" y="212"/>
                  </a:cubicBezTo>
                  <a:cubicBezTo>
                    <a:pt x="897" y="899"/>
                    <a:pt x="897" y="899"/>
                    <a:pt x="897" y="899"/>
                  </a:cubicBezTo>
                  <a:cubicBezTo>
                    <a:pt x="588" y="590"/>
                    <a:pt x="588" y="590"/>
                    <a:pt x="588" y="590"/>
                  </a:cubicBezTo>
                  <a:cubicBezTo>
                    <a:pt x="570" y="572"/>
                    <a:pt x="545" y="561"/>
                    <a:pt x="519" y="561"/>
                  </a:cubicBezTo>
                  <a:cubicBezTo>
                    <a:pt x="492" y="561"/>
                    <a:pt x="468" y="572"/>
                    <a:pt x="450" y="590"/>
                  </a:cubicBezTo>
                  <a:cubicBezTo>
                    <a:pt x="39" y="1001"/>
                    <a:pt x="39" y="1001"/>
                    <a:pt x="39" y="1001"/>
                  </a:cubicBezTo>
                  <a:cubicBezTo>
                    <a:pt x="0" y="1039"/>
                    <a:pt x="0" y="1101"/>
                    <a:pt x="39" y="1139"/>
                  </a:cubicBezTo>
                  <a:cubicBezTo>
                    <a:pt x="57" y="1158"/>
                    <a:pt x="57" y="1158"/>
                    <a:pt x="57" y="1158"/>
                  </a:cubicBezTo>
                  <a:cubicBezTo>
                    <a:pt x="76" y="1176"/>
                    <a:pt x="100" y="1187"/>
                    <a:pt x="127" y="1187"/>
                  </a:cubicBezTo>
                  <a:cubicBezTo>
                    <a:pt x="153" y="1187"/>
                    <a:pt x="178" y="1176"/>
                    <a:pt x="196" y="1158"/>
                  </a:cubicBezTo>
                  <a:cubicBezTo>
                    <a:pt x="519" y="835"/>
                    <a:pt x="519" y="835"/>
                    <a:pt x="519" y="835"/>
                  </a:cubicBezTo>
                  <a:cubicBezTo>
                    <a:pt x="827" y="1143"/>
                    <a:pt x="827" y="1143"/>
                    <a:pt x="827" y="1143"/>
                  </a:cubicBezTo>
                  <a:cubicBezTo>
                    <a:pt x="846" y="1162"/>
                    <a:pt x="870" y="1172"/>
                    <a:pt x="897" y="1172"/>
                  </a:cubicBezTo>
                  <a:cubicBezTo>
                    <a:pt x="923" y="1172"/>
                    <a:pt x="948" y="1162"/>
                    <a:pt x="966" y="1143"/>
                  </a:cubicBezTo>
                  <a:cubicBezTo>
                    <a:pt x="1741" y="369"/>
                    <a:pt x="1741" y="369"/>
                    <a:pt x="1741" y="369"/>
                  </a:cubicBezTo>
                  <a:cubicBezTo>
                    <a:pt x="1828" y="456"/>
                    <a:pt x="1828" y="456"/>
                    <a:pt x="1828" y="456"/>
                  </a:cubicBezTo>
                  <a:cubicBezTo>
                    <a:pt x="1839" y="467"/>
                    <a:pt x="1853" y="481"/>
                    <a:pt x="1875" y="481"/>
                  </a:cubicBezTo>
                  <a:cubicBezTo>
                    <a:pt x="1884" y="481"/>
                    <a:pt x="1894" y="479"/>
                    <a:pt x="1903" y="473"/>
                  </a:cubicBezTo>
                  <a:cubicBezTo>
                    <a:pt x="1910" y="470"/>
                    <a:pt x="1915" y="466"/>
                    <a:pt x="1920" y="461"/>
                  </a:cubicBezTo>
                  <a:cubicBezTo>
                    <a:pt x="1937" y="444"/>
                    <a:pt x="1940" y="422"/>
                    <a:pt x="1941" y="405"/>
                  </a:cubicBezTo>
                  <a:cubicBezTo>
                    <a:pt x="1944" y="331"/>
                    <a:pt x="1948" y="257"/>
                    <a:pt x="1952" y="183"/>
                  </a:cubicBezTo>
                  <a:cubicBezTo>
                    <a:pt x="1957" y="73"/>
                    <a:pt x="1957" y="73"/>
                    <a:pt x="1957" y="73"/>
                  </a:cubicBezTo>
                  <a:cubicBezTo>
                    <a:pt x="1958" y="49"/>
                    <a:pt x="1953" y="31"/>
                    <a:pt x="194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3731981-DE90-9E6E-4747-5B4FFC05571E}"/>
              </a:ext>
            </a:extLst>
          </p:cNvPr>
          <p:cNvGrpSpPr/>
          <p:nvPr/>
        </p:nvGrpSpPr>
        <p:grpSpPr>
          <a:xfrm>
            <a:off x="7624245" y="2245053"/>
            <a:ext cx="885125" cy="670418"/>
            <a:chOff x="-622300" y="3883025"/>
            <a:chExt cx="1282700" cy="971551"/>
          </a:xfrm>
          <a:solidFill>
            <a:srgbClr val="4D00BD"/>
          </a:solidFill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87AB75D5-D18C-869D-B3A4-8F0361C0A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8" y="3883025"/>
              <a:ext cx="309563" cy="439738"/>
            </a:xfrm>
            <a:custGeom>
              <a:avLst/>
              <a:gdLst>
                <a:gd name="T0" fmla="*/ 0 w 94"/>
                <a:gd name="T1" fmla="*/ 92 h 133"/>
                <a:gd name="T2" fmla="*/ 24 w 94"/>
                <a:gd name="T3" fmla="*/ 74 h 133"/>
                <a:gd name="T4" fmla="*/ 6 w 94"/>
                <a:gd name="T5" fmla="*/ 41 h 133"/>
                <a:gd name="T6" fmla="*/ 47 w 94"/>
                <a:gd name="T7" fmla="*/ 0 h 133"/>
                <a:gd name="T8" fmla="*/ 87 w 94"/>
                <a:gd name="T9" fmla="*/ 41 h 133"/>
                <a:gd name="T10" fmla="*/ 70 w 94"/>
                <a:gd name="T11" fmla="*/ 74 h 133"/>
                <a:gd name="T12" fmla="*/ 94 w 94"/>
                <a:gd name="T13" fmla="*/ 92 h 133"/>
                <a:gd name="T14" fmla="*/ 47 w 94"/>
                <a:gd name="T15" fmla="*/ 133 h 133"/>
                <a:gd name="T16" fmla="*/ 0 w 94"/>
                <a:gd name="T17" fmla="*/ 9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33">
                  <a:moveTo>
                    <a:pt x="0" y="92"/>
                  </a:moveTo>
                  <a:cubicBezTo>
                    <a:pt x="6" y="84"/>
                    <a:pt x="14" y="78"/>
                    <a:pt x="24" y="74"/>
                  </a:cubicBezTo>
                  <a:cubicBezTo>
                    <a:pt x="13" y="67"/>
                    <a:pt x="6" y="54"/>
                    <a:pt x="6" y="41"/>
                  </a:cubicBezTo>
                  <a:cubicBezTo>
                    <a:pt x="6" y="18"/>
                    <a:pt x="24" y="0"/>
                    <a:pt x="47" y="0"/>
                  </a:cubicBezTo>
                  <a:cubicBezTo>
                    <a:pt x="69" y="0"/>
                    <a:pt x="87" y="18"/>
                    <a:pt x="87" y="41"/>
                  </a:cubicBezTo>
                  <a:cubicBezTo>
                    <a:pt x="87" y="55"/>
                    <a:pt x="80" y="67"/>
                    <a:pt x="70" y="74"/>
                  </a:cubicBezTo>
                  <a:cubicBezTo>
                    <a:pt x="79" y="78"/>
                    <a:pt x="87" y="84"/>
                    <a:pt x="94" y="92"/>
                  </a:cubicBezTo>
                  <a:cubicBezTo>
                    <a:pt x="72" y="97"/>
                    <a:pt x="55" y="112"/>
                    <a:pt x="47" y="133"/>
                  </a:cubicBezTo>
                  <a:cubicBezTo>
                    <a:pt x="39" y="113"/>
                    <a:pt x="21" y="97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A48D8E5A-17DB-54CE-4B59-BEF6222B7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2900" y="3886200"/>
              <a:ext cx="309563" cy="436563"/>
            </a:xfrm>
            <a:custGeom>
              <a:avLst/>
              <a:gdLst>
                <a:gd name="T0" fmla="*/ 47 w 94"/>
                <a:gd name="T1" fmla="*/ 132 h 132"/>
                <a:gd name="T2" fmla="*/ 62 w 94"/>
                <a:gd name="T3" fmla="*/ 109 h 132"/>
                <a:gd name="T4" fmla="*/ 94 w 94"/>
                <a:gd name="T5" fmla="*/ 91 h 132"/>
                <a:gd name="T6" fmla="*/ 70 w 94"/>
                <a:gd name="T7" fmla="*/ 73 h 132"/>
                <a:gd name="T8" fmla="*/ 88 w 94"/>
                <a:gd name="T9" fmla="*/ 40 h 132"/>
                <a:gd name="T10" fmla="*/ 47 w 94"/>
                <a:gd name="T11" fmla="*/ 0 h 132"/>
                <a:gd name="T12" fmla="*/ 7 w 94"/>
                <a:gd name="T13" fmla="*/ 40 h 132"/>
                <a:gd name="T14" fmla="*/ 24 w 94"/>
                <a:gd name="T15" fmla="*/ 73 h 132"/>
                <a:gd name="T16" fmla="*/ 0 w 94"/>
                <a:gd name="T17" fmla="*/ 91 h 132"/>
                <a:gd name="T18" fmla="*/ 47 w 94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32">
                  <a:moveTo>
                    <a:pt x="47" y="132"/>
                  </a:moveTo>
                  <a:cubicBezTo>
                    <a:pt x="50" y="123"/>
                    <a:pt x="56" y="116"/>
                    <a:pt x="62" y="109"/>
                  </a:cubicBezTo>
                  <a:cubicBezTo>
                    <a:pt x="71" y="100"/>
                    <a:pt x="82" y="94"/>
                    <a:pt x="94" y="91"/>
                  </a:cubicBezTo>
                  <a:cubicBezTo>
                    <a:pt x="88" y="83"/>
                    <a:pt x="80" y="77"/>
                    <a:pt x="70" y="73"/>
                  </a:cubicBezTo>
                  <a:cubicBezTo>
                    <a:pt x="81" y="66"/>
                    <a:pt x="88" y="54"/>
                    <a:pt x="88" y="40"/>
                  </a:cubicBezTo>
                  <a:cubicBezTo>
                    <a:pt x="88" y="18"/>
                    <a:pt x="70" y="0"/>
                    <a:pt x="47" y="0"/>
                  </a:cubicBezTo>
                  <a:cubicBezTo>
                    <a:pt x="25" y="0"/>
                    <a:pt x="7" y="18"/>
                    <a:pt x="7" y="40"/>
                  </a:cubicBezTo>
                  <a:cubicBezTo>
                    <a:pt x="7" y="54"/>
                    <a:pt x="14" y="66"/>
                    <a:pt x="24" y="73"/>
                  </a:cubicBezTo>
                  <a:cubicBezTo>
                    <a:pt x="15" y="77"/>
                    <a:pt x="7" y="83"/>
                    <a:pt x="0" y="91"/>
                  </a:cubicBezTo>
                  <a:cubicBezTo>
                    <a:pt x="22" y="96"/>
                    <a:pt x="39" y="112"/>
                    <a:pt x="47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5" name="Freeform 7">
              <a:extLst>
                <a:ext uri="{FF2B5EF4-FFF2-40B4-BE49-F238E27FC236}">
                  <a16:creationId xmlns:a16="http://schemas.microsoft.com/office/drawing/2014/main" id="{BB6468A4-7DF7-DD04-2657-9BE67FFBF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2300" y="4246563"/>
              <a:ext cx="1282700" cy="608013"/>
            </a:xfrm>
            <a:custGeom>
              <a:avLst/>
              <a:gdLst>
                <a:gd name="T0" fmla="*/ 347 w 390"/>
                <a:gd name="T1" fmla="*/ 87 h 184"/>
                <a:gd name="T2" fmla="*/ 368 w 390"/>
                <a:gd name="T3" fmla="*/ 45 h 184"/>
                <a:gd name="T4" fmla="*/ 323 w 390"/>
                <a:gd name="T5" fmla="*/ 0 h 184"/>
                <a:gd name="T6" fmla="*/ 321 w 390"/>
                <a:gd name="T7" fmla="*/ 0 h 184"/>
                <a:gd name="T8" fmla="*/ 273 w 390"/>
                <a:gd name="T9" fmla="*/ 48 h 184"/>
                <a:gd name="T10" fmla="*/ 294 w 390"/>
                <a:gd name="T11" fmla="*/ 87 h 184"/>
                <a:gd name="T12" fmla="*/ 258 w 390"/>
                <a:gd name="T13" fmla="*/ 121 h 184"/>
                <a:gd name="T14" fmla="*/ 222 w 390"/>
                <a:gd name="T15" fmla="*/ 87 h 184"/>
                <a:gd name="T16" fmla="*/ 243 w 390"/>
                <a:gd name="T17" fmla="*/ 45 h 184"/>
                <a:gd name="T18" fmla="*/ 197 w 390"/>
                <a:gd name="T19" fmla="*/ 1 h 184"/>
                <a:gd name="T20" fmla="*/ 195 w 390"/>
                <a:gd name="T21" fmla="*/ 1 h 184"/>
                <a:gd name="T22" fmla="*/ 147 w 390"/>
                <a:gd name="T23" fmla="*/ 48 h 184"/>
                <a:gd name="T24" fmla="*/ 168 w 390"/>
                <a:gd name="T25" fmla="*/ 87 h 184"/>
                <a:gd name="T26" fmla="*/ 132 w 390"/>
                <a:gd name="T27" fmla="*/ 121 h 184"/>
                <a:gd name="T28" fmla="*/ 96 w 390"/>
                <a:gd name="T29" fmla="*/ 87 h 184"/>
                <a:gd name="T30" fmla="*/ 117 w 390"/>
                <a:gd name="T31" fmla="*/ 46 h 184"/>
                <a:gd name="T32" fmla="*/ 71 w 390"/>
                <a:gd name="T33" fmla="*/ 1 h 184"/>
                <a:gd name="T34" fmla="*/ 69 w 390"/>
                <a:gd name="T35" fmla="*/ 1 h 184"/>
                <a:gd name="T36" fmla="*/ 22 w 390"/>
                <a:gd name="T37" fmla="*/ 49 h 184"/>
                <a:gd name="T38" fmla="*/ 43 w 390"/>
                <a:gd name="T39" fmla="*/ 88 h 184"/>
                <a:gd name="T40" fmla="*/ 0 w 390"/>
                <a:gd name="T41" fmla="*/ 151 h 184"/>
                <a:gd name="T42" fmla="*/ 0 w 390"/>
                <a:gd name="T43" fmla="*/ 174 h 184"/>
                <a:gd name="T44" fmla="*/ 9 w 390"/>
                <a:gd name="T45" fmla="*/ 184 h 184"/>
                <a:gd name="T46" fmla="*/ 125 w 390"/>
                <a:gd name="T47" fmla="*/ 184 h 184"/>
                <a:gd name="T48" fmla="*/ 139 w 390"/>
                <a:gd name="T49" fmla="*/ 184 h 184"/>
                <a:gd name="T50" fmla="*/ 251 w 390"/>
                <a:gd name="T51" fmla="*/ 184 h 184"/>
                <a:gd name="T52" fmla="*/ 265 w 390"/>
                <a:gd name="T53" fmla="*/ 184 h 184"/>
                <a:gd name="T54" fmla="*/ 380 w 390"/>
                <a:gd name="T55" fmla="*/ 184 h 184"/>
                <a:gd name="T56" fmla="*/ 390 w 390"/>
                <a:gd name="T57" fmla="*/ 174 h 184"/>
                <a:gd name="T58" fmla="*/ 390 w 390"/>
                <a:gd name="T59" fmla="*/ 151 h 184"/>
                <a:gd name="T60" fmla="*/ 347 w 390"/>
                <a:gd name="T61" fmla="*/ 8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0" h="184">
                  <a:moveTo>
                    <a:pt x="347" y="87"/>
                  </a:moveTo>
                  <a:cubicBezTo>
                    <a:pt x="361" y="77"/>
                    <a:pt x="369" y="62"/>
                    <a:pt x="368" y="45"/>
                  </a:cubicBezTo>
                  <a:cubicBezTo>
                    <a:pt x="367" y="21"/>
                    <a:pt x="347" y="1"/>
                    <a:pt x="323" y="0"/>
                  </a:cubicBezTo>
                  <a:cubicBezTo>
                    <a:pt x="322" y="0"/>
                    <a:pt x="321" y="0"/>
                    <a:pt x="321" y="0"/>
                  </a:cubicBezTo>
                  <a:cubicBezTo>
                    <a:pt x="294" y="0"/>
                    <a:pt x="273" y="21"/>
                    <a:pt x="273" y="48"/>
                  </a:cubicBezTo>
                  <a:cubicBezTo>
                    <a:pt x="273" y="64"/>
                    <a:pt x="281" y="79"/>
                    <a:pt x="294" y="87"/>
                  </a:cubicBezTo>
                  <a:cubicBezTo>
                    <a:pt x="278" y="93"/>
                    <a:pt x="265" y="105"/>
                    <a:pt x="258" y="121"/>
                  </a:cubicBezTo>
                  <a:cubicBezTo>
                    <a:pt x="250" y="105"/>
                    <a:pt x="238" y="93"/>
                    <a:pt x="222" y="87"/>
                  </a:cubicBezTo>
                  <a:cubicBezTo>
                    <a:pt x="235" y="78"/>
                    <a:pt x="243" y="63"/>
                    <a:pt x="243" y="45"/>
                  </a:cubicBezTo>
                  <a:cubicBezTo>
                    <a:pt x="241" y="21"/>
                    <a:pt x="221" y="1"/>
                    <a:pt x="197" y="1"/>
                  </a:cubicBezTo>
                  <a:cubicBezTo>
                    <a:pt x="196" y="1"/>
                    <a:pt x="196" y="1"/>
                    <a:pt x="195" y="1"/>
                  </a:cubicBezTo>
                  <a:cubicBezTo>
                    <a:pt x="169" y="1"/>
                    <a:pt x="147" y="22"/>
                    <a:pt x="147" y="48"/>
                  </a:cubicBezTo>
                  <a:cubicBezTo>
                    <a:pt x="147" y="65"/>
                    <a:pt x="155" y="79"/>
                    <a:pt x="168" y="87"/>
                  </a:cubicBezTo>
                  <a:cubicBezTo>
                    <a:pt x="153" y="94"/>
                    <a:pt x="140" y="106"/>
                    <a:pt x="132" y="121"/>
                  </a:cubicBezTo>
                  <a:cubicBezTo>
                    <a:pt x="125" y="106"/>
                    <a:pt x="112" y="94"/>
                    <a:pt x="96" y="87"/>
                  </a:cubicBezTo>
                  <a:cubicBezTo>
                    <a:pt x="109" y="78"/>
                    <a:pt x="118" y="63"/>
                    <a:pt x="117" y="46"/>
                  </a:cubicBezTo>
                  <a:cubicBezTo>
                    <a:pt x="116" y="22"/>
                    <a:pt x="96" y="2"/>
                    <a:pt x="71" y="1"/>
                  </a:cubicBezTo>
                  <a:cubicBezTo>
                    <a:pt x="71" y="1"/>
                    <a:pt x="70" y="1"/>
                    <a:pt x="69" y="1"/>
                  </a:cubicBezTo>
                  <a:cubicBezTo>
                    <a:pt x="43" y="1"/>
                    <a:pt x="22" y="22"/>
                    <a:pt x="22" y="49"/>
                  </a:cubicBezTo>
                  <a:cubicBezTo>
                    <a:pt x="22" y="65"/>
                    <a:pt x="30" y="79"/>
                    <a:pt x="43" y="88"/>
                  </a:cubicBezTo>
                  <a:cubicBezTo>
                    <a:pt x="17" y="97"/>
                    <a:pt x="0" y="122"/>
                    <a:pt x="0" y="151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9"/>
                    <a:pt x="4" y="184"/>
                    <a:pt x="9" y="184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39" y="184"/>
                    <a:pt x="139" y="184"/>
                    <a:pt x="139" y="184"/>
                  </a:cubicBezTo>
                  <a:cubicBezTo>
                    <a:pt x="251" y="184"/>
                    <a:pt x="251" y="184"/>
                    <a:pt x="251" y="184"/>
                  </a:cubicBezTo>
                  <a:cubicBezTo>
                    <a:pt x="265" y="184"/>
                    <a:pt x="265" y="184"/>
                    <a:pt x="265" y="184"/>
                  </a:cubicBezTo>
                  <a:cubicBezTo>
                    <a:pt x="380" y="184"/>
                    <a:pt x="380" y="184"/>
                    <a:pt x="380" y="184"/>
                  </a:cubicBezTo>
                  <a:cubicBezTo>
                    <a:pt x="385" y="184"/>
                    <a:pt x="390" y="179"/>
                    <a:pt x="390" y="174"/>
                  </a:cubicBezTo>
                  <a:cubicBezTo>
                    <a:pt x="390" y="151"/>
                    <a:pt x="390" y="151"/>
                    <a:pt x="390" y="151"/>
                  </a:cubicBezTo>
                  <a:cubicBezTo>
                    <a:pt x="390" y="122"/>
                    <a:pt x="373" y="97"/>
                    <a:pt x="347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C1FE95B-3797-6184-92E9-DF584DCC9AE8}"/>
              </a:ext>
            </a:extLst>
          </p:cNvPr>
          <p:cNvGrpSpPr/>
          <p:nvPr/>
        </p:nvGrpSpPr>
        <p:grpSpPr>
          <a:xfrm>
            <a:off x="7577746" y="4352293"/>
            <a:ext cx="913188" cy="608226"/>
            <a:chOff x="946151" y="4510088"/>
            <a:chExt cx="855663" cy="569912"/>
          </a:xfrm>
          <a:solidFill>
            <a:srgbClr val="4D00BD"/>
          </a:solidFill>
        </p:grpSpPr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1940F4E7-4842-2BA7-23D3-3936B6F04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4510088"/>
              <a:ext cx="274638" cy="153988"/>
            </a:xfrm>
            <a:custGeom>
              <a:avLst/>
              <a:gdLst>
                <a:gd name="T0" fmla="*/ 42 w 82"/>
                <a:gd name="T1" fmla="*/ 0 h 46"/>
                <a:gd name="T2" fmla="*/ 0 w 82"/>
                <a:gd name="T3" fmla="*/ 23 h 46"/>
                <a:gd name="T4" fmla="*/ 42 w 82"/>
                <a:gd name="T5" fmla="*/ 46 h 46"/>
                <a:gd name="T6" fmla="*/ 82 w 82"/>
                <a:gd name="T7" fmla="*/ 23 h 46"/>
                <a:gd name="T8" fmla="*/ 42 w 82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6">
                  <a:moveTo>
                    <a:pt x="42" y="0"/>
                  </a:moveTo>
                  <a:cubicBezTo>
                    <a:pt x="19" y="0"/>
                    <a:pt x="0" y="11"/>
                    <a:pt x="0" y="23"/>
                  </a:cubicBezTo>
                  <a:cubicBezTo>
                    <a:pt x="0" y="36"/>
                    <a:pt x="19" y="46"/>
                    <a:pt x="42" y="46"/>
                  </a:cubicBezTo>
                  <a:cubicBezTo>
                    <a:pt x="63" y="46"/>
                    <a:pt x="82" y="36"/>
                    <a:pt x="82" y="23"/>
                  </a:cubicBezTo>
                  <a:cubicBezTo>
                    <a:pt x="82" y="11"/>
                    <a:pt x="63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3EB85D-2C96-F667-2D98-F4127AA02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4633913"/>
              <a:ext cx="274638" cy="96838"/>
            </a:xfrm>
            <a:custGeom>
              <a:avLst/>
              <a:gdLst>
                <a:gd name="T0" fmla="*/ 0 w 82"/>
                <a:gd name="T1" fmla="*/ 0 h 29"/>
                <a:gd name="T2" fmla="*/ 0 w 82"/>
                <a:gd name="T3" fmla="*/ 16 h 29"/>
                <a:gd name="T4" fmla="*/ 10 w 82"/>
                <a:gd name="T5" fmla="*/ 23 h 29"/>
                <a:gd name="T6" fmla="*/ 39 w 82"/>
                <a:gd name="T7" fmla="*/ 29 h 29"/>
                <a:gd name="T8" fmla="*/ 42 w 82"/>
                <a:gd name="T9" fmla="*/ 29 h 29"/>
                <a:gd name="T10" fmla="*/ 43 w 82"/>
                <a:gd name="T11" fmla="*/ 29 h 29"/>
                <a:gd name="T12" fmla="*/ 73 w 82"/>
                <a:gd name="T13" fmla="*/ 23 h 29"/>
                <a:gd name="T14" fmla="*/ 82 w 82"/>
                <a:gd name="T15" fmla="*/ 16 h 29"/>
                <a:gd name="T16" fmla="*/ 82 w 82"/>
                <a:gd name="T17" fmla="*/ 0 h 29"/>
                <a:gd name="T18" fmla="*/ 73 w 82"/>
                <a:gd name="T19" fmla="*/ 8 h 29"/>
                <a:gd name="T20" fmla="*/ 43 w 82"/>
                <a:gd name="T21" fmla="*/ 14 h 29"/>
                <a:gd name="T22" fmla="*/ 42 w 82"/>
                <a:gd name="T23" fmla="*/ 14 h 29"/>
                <a:gd name="T24" fmla="*/ 39 w 82"/>
                <a:gd name="T25" fmla="*/ 14 h 29"/>
                <a:gd name="T26" fmla="*/ 10 w 82"/>
                <a:gd name="T27" fmla="*/ 8 h 29"/>
                <a:gd name="T28" fmla="*/ 0 w 8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29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19"/>
                    <a:pt x="5" y="20"/>
                    <a:pt x="10" y="23"/>
                  </a:cubicBezTo>
                  <a:cubicBezTo>
                    <a:pt x="17" y="28"/>
                    <a:pt x="28" y="29"/>
                    <a:pt x="39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54" y="29"/>
                    <a:pt x="65" y="28"/>
                    <a:pt x="73" y="23"/>
                  </a:cubicBezTo>
                  <a:cubicBezTo>
                    <a:pt x="77" y="20"/>
                    <a:pt x="80" y="19"/>
                    <a:pt x="82" y="16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2"/>
                    <a:pt x="77" y="5"/>
                    <a:pt x="73" y="8"/>
                  </a:cubicBezTo>
                  <a:cubicBezTo>
                    <a:pt x="65" y="11"/>
                    <a:pt x="54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28" y="14"/>
                    <a:pt x="17" y="11"/>
                    <a:pt x="10" y="8"/>
                  </a:cubicBezTo>
                  <a:cubicBezTo>
                    <a:pt x="5" y="5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BA2ADA61-6619-4B80-3D28-42055526C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088" y="4649788"/>
              <a:ext cx="271463" cy="155575"/>
            </a:xfrm>
            <a:custGeom>
              <a:avLst/>
              <a:gdLst>
                <a:gd name="T0" fmla="*/ 40 w 81"/>
                <a:gd name="T1" fmla="*/ 0 h 46"/>
                <a:gd name="T2" fmla="*/ 0 w 81"/>
                <a:gd name="T3" fmla="*/ 23 h 46"/>
                <a:gd name="T4" fmla="*/ 40 w 81"/>
                <a:gd name="T5" fmla="*/ 46 h 46"/>
                <a:gd name="T6" fmla="*/ 81 w 81"/>
                <a:gd name="T7" fmla="*/ 23 h 46"/>
                <a:gd name="T8" fmla="*/ 40 w 8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46">
                  <a:moveTo>
                    <a:pt x="40" y="0"/>
                  </a:moveTo>
                  <a:cubicBezTo>
                    <a:pt x="18" y="0"/>
                    <a:pt x="0" y="9"/>
                    <a:pt x="0" y="23"/>
                  </a:cubicBezTo>
                  <a:cubicBezTo>
                    <a:pt x="0" y="35"/>
                    <a:pt x="18" y="46"/>
                    <a:pt x="40" y="46"/>
                  </a:cubicBezTo>
                  <a:cubicBezTo>
                    <a:pt x="63" y="46"/>
                    <a:pt x="81" y="35"/>
                    <a:pt x="81" y="23"/>
                  </a:cubicBezTo>
                  <a:cubicBezTo>
                    <a:pt x="81" y="9"/>
                    <a:pt x="6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A8AF942-1833-70A9-7870-5BA4F4A73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4700588"/>
              <a:ext cx="274638" cy="104775"/>
            </a:xfrm>
            <a:custGeom>
              <a:avLst/>
              <a:gdLst>
                <a:gd name="T0" fmla="*/ 0 w 82"/>
                <a:gd name="T1" fmla="*/ 0 h 31"/>
                <a:gd name="T2" fmla="*/ 0 w 82"/>
                <a:gd name="T3" fmla="*/ 16 h 31"/>
                <a:gd name="T4" fmla="*/ 10 w 82"/>
                <a:gd name="T5" fmla="*/ 23 h 31"/>
                <a:gd name="T6" fmla="*/ 39 w 82"/>
                <a:gd name="T7" fmla="*/ 31 h 31"/>
                <a:gd name="T8" fmla="*/ 42 w 82"/>
                <a:gd name="T9" fmla="*/ 31 h 31"/>
                <a:gd name="T10" fmla="*/ 43 w 82"/>
                <a:gd name="T11" fmla="*/ 31 h 31"/>
                <a:gd name="T12" fmla="*/ 73 w 82"/>
                <a:gd name="T13" fmla="*/ 23 h 31"/>
                <a:gd name="T14" fmla="*/ 82 w 82"/>
                <a:gd name="T15" fmla="*/ 16 h 31"/>
                <a:gd name="T16" fmla="*/ 82 w 82"/>
                <a:gd name="T17" fmla="*/ 0 h 31"/>
                <a:gd name="T18" fmla="*/ 73 w 82"/>
                <a:gd name="T19" fmla="*/ 8 h 31"/>
                <a:gd name="T20" fmla="*/ 43 w 82"/>
                <a:gd name="T21" fmla="*/ 16 h 31"/>
                <a:gd name="T22" fmla="*/ 42 w 82"/>
                <a:gd name="T23" fmla="*/ 16 h 31"/>
                <a:gd name="T24" fmla="*/ 39 w 82"/>
                <a:gd name="T25" fmla="*/ 16 h 31"/>
                <a:gd name="T26" fmla="*/ 10 w 82"/>
                <a:gd name="T27" fmla="*/ 8 h 31"/>
                <a:gd name="T28" fmla="*/ 0 w 82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31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19"/>
                    <a:pt x="5" y="20"/>
                    <a:pt x="10" y="23"/>
                  </a:cubicBezTo>
                  <a:cubicBezTo>
                    <a:pt x="17" y="28"/>
                    <a:pt x="28" y="31"/>
                    <a:pt x="39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4" y="31"/>
                    <a:pt x="65" y="28"/>
                    <a:pt x="73" y="23"/>
                  </a:cubicBezTo>
                  <a:cubicBezTo>
                    <a:pt x="77" y="20"/>
                    <a:pt x="80" y="19"/>
                    <a:pt x="82" y="16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3"/>
                    <a:pt x="77" y="5"/>
                    <a:pt x="73" y="8"/>
                  </a:cubicBezTo>
                  <a:cubicBezTo>
                    <a:pt x="65" y="13"/>
                    <a:pt x="54" y="14"/>
                    <a:pt x="43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28" y="14"/>
                    <a:pt x="17" y="13"/>
                    <a:pt x="10" y="8"/>
                  </a:cubicBezTo>
                  <a:cubicBezTo>
                    <a:pt x="5" y="5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1" name="Freeform 10">
              <a:extLst>
                <a:ext uri="{FF2B5EF4-FFF2-40B4-BE49-F238E27FC236}">
                  <a16:creationId xmlns:a16="http://schemas.microsoft.com/office/drawing/2014/main" id="{79FE705B-1BBD-6495-AF1E-E83EA827C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426" y="4718050"/>
              <a:ext cx="271463" cy="153988"/>
            </a:xfrm>
            <a:custGeom>
              <a:avLst/>
              <a:gdLst>
                <a:gd name="T0" fmla="*/ 39 w 81"/>
                <a:gd name="T1" fmla="*/ 0 h 46"/>
                <a:gd name="T2" fmla="*/ 0 w 81"/>
                <a:gd name="T3" fmla="*/ 23 h 46"/>
                <a:gd name="T4" fmla="*/ 39 w 81"/>
                <a:gd name="T5" fmla="*/ 46 h 46"/>
                <a:gd name="T6" fmla="*/ 81 w 81"/>
                <a:gd name="T7" fmla="*/ 23 h 46"/>
                <a:gd name="T8" fmla="*/ 39 w 8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46">
                  <a:moveTo>
                    <a:pt x="39" y="0"/>
                  </a:moveTo>
                  <a:cubicBezTo>
                    <a:pt x="18" y="0"/>
                    <a:pt x="0" y="11"/>
                    <a:pt x="0" y="23"/>
                  </a:cubicBezTo>
                  <a:cubicBezTo>
                    <a:pt x="0" y="35"/>
                    <a:pt x="18" y="46"/>
                    <a:pt x="39" y="46"/>
                  </a:cubicBezTo>
                  <a:cubicBezTo>
                    <a:pt x="62" y="46"/>
                    <a:pt x="81" y="35"/>
                    <a:pt x="81" y="23"/>
                  </a:cubicBezTo>
                  <a:cubicBezTo>
                    <a:pt x="81" y="11"/>
                    <a:pt x="62" y="0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5132B8CE-63A4-72F6-A3D5-27E6013C4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4767263"/>
              <a:ext cx="274638" cy="104775"/>
            </a:xfrm>
            <a:custGeom>
              <a:avLst/>
              <a:gdLst>
                <a:gd name="T0" fmla="*/ 0 w 82"/>
                <a:gd name="T1" fmla="*/ 0 h 31"/>
                <a:gd name="T2" fmla="*/ 0 w 82"/>
                <a:gd name="T3" fmla="*/ 16 h 31"/>
                <a:gd name="T4" fmla="*/ 10 w 82"/>
                <a:gd name="T5" fmla="*/ 23 h 31"/>
                <a:gd name="T6" fmla="*/ 39 w 82"/>
                <a:gd name="T7" fmla="*/ 31 h 31"/>
                <a:gd name="T8" fmla="*/ 42 w 82"/>
                <a:gd name="T9" fmla="*/ 31 h 31"/>
                <a:gd name="T10" fmla="*/ 43 w 82"/>
                <a:gd name="T11" fmla="*/ 31 h 31"/>
                <a:gd name="T12" fmla="*/ 73 w 82"/>
                <a:gd name="T13" fmla="*/ 23 h 31"/>
                <a:gd name="T14" fmla="*/ 82 w 82"/>
                <a:gd name="T15" fmla="*/ 16 h 31"/>
                <a:gd name="T16" fmla="*/ 82 w 82"/>
                <a:gd name="T17" fmla="*/ 0 h 31"/>
                <a:gd name="T18" fmla="*/ 73 w 82"/>
                <a:gd name="T19" fmla="*/ 8 h 31"/>
                <a:gd name="T20" fmla="*/ 43 w 82"/>
                <a:gd name="T21" fmla="*/ 16 h 31"/>
                <a:gd name="T22" fmla="*/ 42 w 82"/>
                <a:gd name="T23" fmla="*/ 16 h 31"/>
                <a:gd name="T24" fmla="*/ 39 w 82"/>
                <a:gd name="T25" fmla="*/ 16 h 31"/>
                <a:gd name="T26" fmla="*/ 10 w 82"/>
                <a:gd name="T27" fmla="*/ 8 h 31"/>
                <a:gd name="T28" fmla="*/ 0 w 82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31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19"/>
                    <a:pt x="5" y="22"/>
                    <a:pt x="10" y="23"/>
                  </a:cubicBezTo>
                  <a:cubicBezTo>
                    <a:pt x="17" y="28"/>
                    <a:pt x="28" y="31"/>
                    <a:pt x="39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4" y="31"/>
                    <a:pt x="65" y="28"/>
                    <a:pt x="73" y="23"/>
                  </a:cubicBezTo>
                  <a:cubicBezTo>
                    <a:pt x="77" y="22"/>
                    <a:pt x="80" y="19"/>
                    <a:pt x="82" y="16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3"/>
                    <a:pt x="77" y="6"/>
                    <a:pt x="73" y="8"/>
                  </a:cubicBezTo>
                  <a:cubicBezTo>
                    <a:pt x="65" y="13"/>
                    <a:pt x="54" y="16"/>
                    <a:pt x="43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28" y="16"/>
                    <a:pt x="17" y="13"/>
                    <a:pt x="10" y="8"/>
                  </a:cubicBezTo>
                  <a:cubicBezTo>
                    <a:pt x="5" y="6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62C562FA-BADC-4CF7-638F-687ADDA91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1" y="4767263"/>
              <a:ext cx="279400" cy="104775"/>
            </a:xfrm>
            <a:custGeom>
              <a:avLst/>
              <a:gdLst>
                <a:gd name="T0" fmla="*/ 0 w 83"/>
                <a:gd name="T1" fmla="*/ 0 h 31"/>
                <a:gd name="T2" fmla="*/ 0 w 83"/>
                <a:gd name="T3" fmla="*/ 16 h 31"/>
                <a:gd name="T4" fmla="*/ 11 w 83"/>
                <a:gd name="T5" fmla="*/ 23 h 31"/>
                <a:gd name="T6" fmla="*/ 40 w 83"/>
                <a:gd name="T7" fmla="*/ 31 h 31"/>
                <a:gd name="T8" fmla="*/ 42 w 83"/>
                <a:gd name="T9" fmla="*/ 31 h 31"/>
                <a:gd name="T10" fmla="*/ 45 w 83"/>
                <a:gd name="T11" fmla="*/ 31 h 31"/>
                <a:gd name="T12" fmla="*/ 74 w 83"/>
                <a:gd name="T13" fmla="*/ 23 h 31"/>
                <a:gd name="T14" fmla="*/ 83 w 83"/>
                <a:gd name="T15" fmla="*/ 16 h 31"/>
                <a:gd name="T16" fmla="*/ 83 w 83"/>
                <a:gd name="T17" fmla="*/ 0 h 31"/>
                <a:gd name="T18" fmla="*/ 74 w 83"/>
                <a:gd name="T19" fmla="*/ 8 h 31"/>
                <a:gd name="T20" fmla="*/ 45 w 83"/>
                <a:gd name="T21" fmla="*/ 16 h 31"/>
                <a:gd name="T22" fmla="*/ 42 w 83"/>
                <a:gd name="T23" fmla="*/ 16 h 31"/>
                <a:gd name="T24" fmla="*/ 40 w 83"/>
                <a:gd name="T25" fmla="*/ 16 h 31"/>
                <a:gd name="T26" fmla="*/ 11 w 83"/>
                <a:gd name="T27" fmla="*/ 8 h 31"/>
                <a:gd name="T28" fmla="*/ 0 w 83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31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" y="19"/>
                    <a:pt x="6" y="22"/>
                    <a:pt x="11" y="23"/>
                  </a:cubicBezTo>
                  <a:cubicBezTo>
                    <a:pt x="19" y="28"/>
                    <a:pt x="29" y="31"/>
                    <a:pt x="40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55" y="31"/>
                    <a:pt x="66" y="28"/>
                    <a:pt x="74" y="23"/>
                  </a:cubicBezTo>
                  <a:cubicBezTo>
                    <a:pt x="78" y="22"/>
                    <a:pt x="81" y="19"/>
                    <a:pt x="83" y="1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1" y="3"/>
                    <a:pt x="78" y="6"/>
                    <a:pt x="74" y="8"/>
                  </a:cubicBezTo>
                  <a:cubicBezTo>
                    <a:pt x="66" y="13"/>
                    <a:pt x="55" y="16"/>
                    <a:pt x="45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9" y="16"/>
                    <a:pt x="19" y="13"/>
                    <a:pt x="11" y="8"/>
                  </a:cubicBezTo>
                  <a:cubicBezTo>
                    <a:pt x="6" y="6"/>
                    <a:pt x="3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4" name="Freeform 14">
              <a:extLst>
                <a:ext uri="{FF2B5EF4-FFF2-40B4-BE49-F238E27FC236}">
                  <a16:creationId xmlns:a16="http://schemas.microsoft.com/office/drawing/2014/main" id="{37A0253D-195F-0C6F-8776-09DE8B5C1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1" y="4835525"/>
              <a:ext cx="279400" cy="103188"/>
            </a:xfrm>
            <a:custGeom>
              <a:avLst/>
              <a:gdLst>
                <a:gd name="T0" fmla="*/ 0 w 83"/>
                <a:gd name="T1" fmla="*/ 0 h 31"/>
                <a:gd name="T2" fmla="*/ 0 w 83"/>
                <a:gd name="T3" fmla="*/ 16 h 31"/>
                <a:gd name="T4" fmla="*/ 0 w 83"/>
                <a:gd name="T5" fmla="*/ 17 h 31"/>
                <a:gd name="T6" fmla="*/ 3 w 83"/>
                <a:gd name="T7" fmla="*/ 19 h 31"/>
                <a:gd name="T8" fmla="*/ 11 w 83"/>
                <a:gd name="T9" fmla="*/ 25 h 31"/>
                <a:gd name="T10" fmla="*/ 40 w 83"/>
                <a:gd name="T11" fmla="*/ 31 h 31"/>
                <a:gd name="T12" fmla="*/ 42 w 83"/>
                <a:gd name="T13" fmla="*/ 31 h 31"/>
                <a:gd name="T14" fmla="*/ 45 w 83"/>
                <a:gd name="T15" fmla="*/ 31 h 31"/>
                <a:gd name="T16" fmla="*/ 57 w 83"/>
                <a:gd name="T17" fmla="*/ 30 h 31"/>
                <a:gd name="T18" fmla="*/ 60 w 83"/>
                <a:gd name="T19" fmla="*/ 30 h 31"/>
                <a:gd name="T20" fmla="*/ 74 w 83"/>
                <a:gd name="T21" fmla="*/ 25 h 31"/>
                <a:gd name="T22" fmla="*/ 81 w 83"/>
                <a:gd name="T23" fmla="*/ 19 h 31"/>
                <a:gd name="T24" fmla="*/ 83 w 83"/>
                <a:gd name="T25" fmla="*/ 16 h 31"/>
                <a:gd name="T26" fmla="*/ 83 w 83"/>
                <a:gd name="T27" fmla="*/ 0 h 31"/>
                <a:gd name="T28" fmla="*/ 74 w 83"/>
                <a:gd name="T29" fmla="*/ 8 h 31"/>
                <a:gd name="T30" fmla="*/ 71 w 83"/>
                <a:gd name="T31" fmla="*/ 10 h 31"/>
                <a:gd name="T32" fmla="*/ 45 w 83"/>
                <a:gd name="T33" fmla="*/ 16 h 31"/>
                <a:gd name="T34" fmla="*/ 42 w 83"/>
                <a:gd name="T35" fmla="*/ 16 h 31"/>
                <a:gd name="T36" fmla="*/ 40 w 83"/>
                <a:gd name="T37" fmla="*/ 16 h 31"/>
                <a:gd name="T38" fmla="*/ 14 w 83"/>
                <a:gd name="T39" fmla="*/ 10 h 31"/>
                <a:gd name="T40" fmla="*/ 11 w 83"/>
                <a:gd name="T41" fmla="*/ 8 h 31"/>
                <a:gd name="T42" fmla="*/ 3 w 83"/>
                <a:gd name="T43" fmla="*/ 3 h 31"/>
                <a:gd name="T44" fmla="*/ 0 w 83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3" h="31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7"/>
                    <a:pt x="2" y="17"/>
                    <a:pt x="3" y="19"/>
                  </a:cubicBezTo>
                  <a:cubicBezTo>
                    <a:pt x="5" y="20"/>
                    <a:pt x="8" y="22"/>
                    <a:pt x="11" y="25"/>
                  </a:cubicBezTo>
                  <a:cubicBezTo>
                    <a:pt x="19" y="28"/>
                    <a:pt x="29" y="31"/>
                    <a:pt x="40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31"/>
                    <a:pt x="52" y="31"/>
                    <a:pt x="57" y="30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5" y="28"/>
                    <a:pt x="69" y="27"/>
                    <a:pt x="74" y="25"/>
                  </a:cubicBezTo>
                  <a:cubicBezTo>
                    <a:pt x="77" y="22"/>
                    <a:pt x="80" y="20"/>
                    <a:pt x="81" y="19"/>
                  </a:cubicBezTo>
                  <a:cubicBezTo>
                    <a:pt x="81" y="17"/>
                    <a:pt x="83" y="17"/>
                    <a:pt x="83" y="1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1" y="3"/>
                    <a:pt x="78" y="6"/>
                    <a:pt x="74" y="8"/>
                  </a:cubicBezTo>
                  <a:cubicBezTo>
                    <a:pt x="72" y="10"/>
                    <a:pt x="72" y="10"/>
                    <a:pt x="71" y="10"/>
                  </a:cubicBezTo>
                  <a:cubicBezTo>
                    <a:pt x="63" y="14"/>
                    <a:pt x="54" y="16"/>
                    <a:pt x="45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1" y="16"/>
                    <a:pt x="22" y="14"/>
                    <a:pt x="14" y="10"/>
                  </a:cubicBezTo>
                  <a:cubicBezTo>
                    <a:pt x="13" y="10"/>
                    <a:pt x="11" y="10"/>
                    <a:pt x="11" y="8"/>
                  </a:cubicBezTo>
                  <a:cubicBezTo>
                    <a:pt x="8" y="6"/>
                    <a:pt x="5" y="5"/>
                    <a:pt x="3" y="3"/>
                  </a:cubicBezTo>
                  <a:cubicBezTo>
                    <a:pt x="2" y="2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5" name="Freeform 15">
              <a:extLst>
                <a:ext uri="{FF2B5EF4-FFF2-40B4-BE49-F238E27FC236}">
                  <a16:creationId xmlns:a16="http://schemas.microsoft.com/office/drawing/2014/main" id="{BFB883EA-29FB-2EC8-31FB-F1F5BC15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426" y="4835525"/>
              <a:ext cx="271463" cy="103188"/>
            </a:xfrm>
            <a:custGeom>
              <a:avLst/>
              <a:gdLst>
                <a:gd name="T0" fmla="*/ 0 w 81"/>
                <a:gd name="T1" fmla="*/ 0 h 31"/>
                <a:gd name="T2" fmla="*/ 0 w 81"/>
                <a:gd name="T3" fmla="*/ 17 h 31"/>
                <a:gd name="T4" fmla="*/ 3 w 81"/>
                <a:gd name="T5" fmla="*/ 20 h 31"/>
                <a:gd name="T6" fmla="*/ 9 w 81"/>
                <a:gd name="T7" fmla="*/ 25 h 31"/>
                <a:gd name="T8" fmla="*/ 38 w 81"/>
                <a:gd name="T9" fmla="*/ 31 h 31"/>
                <a:gd name="T10" fmla="*/ 39 w 81"/>
                <a:gd name="T11" fmla="*/ 31 h 31"/>
                <a:gd name="T12" fmla="*/ 43 w 81"/>
                <a:gd name="T13" fmla="*/ 31 h 31"/>
                <a:gd name="T14" fmla="*/ 72 w 81"/>
                <a:gd name="T15" fmla="*/ 25 h 31"/>
                <a:gd name="T16" fmla="*/ 81 w 81"/>
                <a:gd name="T17" fmla="*/ 17 h 31"/>
                <a:gd name="T18" fmla="*/ 81 w 81"/>
                <a:gd name="T19" fmla="*/ 0 h 31"/>
                <a:gd name="T20" fmla="*/ 72 w 81"/>
                <a:gd name="T21" fmla="*/ 8 h 31"/>
                <a:gd name="T22" fmla="*/ 43 w 81"/>
                <a:gd name="T23" fmla="*/ 16 h 31"/>
                <a:gd name="T24" fmla="*/ 39 w 81"/>
                <a:gd name="T25" fmla="*/ 16 h 31"/>
                <a:gd name="T26" fmla="*/ 38 w 81"/>
                <a:gd name="T27" fmla="*/ 16 h 31"/>
                <a:gd name="T28" fmla="*/ 9 w 81"/>
                <a:gd name="T29" fmla="*/ 8 h 31"/>
                <a:gd name="T30" fmla="*/ 0 w 81"/>
                <a:gd name="T3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31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9"/>
                    <a:pt x="3" y="20"/>
                  </a:cubicBezTo>
                  <a:cubicBezTo>
                    <a:pt x="4" y="22"/>
                    <a:pt x="7" y="23"/>
                    <a:pt x="9" y="25"/>
                  </a:cubicBezTo>
                  <a:cubicBezTo>
                    <a:pt x="16" y="28"/>
                    <a:pt x="27" y="31"/>
                    <a:pt x="38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3" y="31"/>
                    <a:pt x="64" y="28"/>
                    <a:pt x="72" y="25"/>
                  </a:cubicBezTo>
                  <a:cubicBezTo>
                    <a:pt x="76" y="22"/>
                    <a:pt x="79" y="19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9" y="3"/>
                    <a:pt x="76" y="6"/>
                    <a:pt x="72" y="8"/>
                  </a:cubicBezTo>
                  <a:cubicBezTo>
                    <a:pt x="64" y="13"/>
                    <a:pt x="53" y="16"/>
                    <a:pt x="43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27" y="16"/>
                    <a:pt x="16" y="13"/>
                    <a:pt x="9" y="8"/>
                  </a:cubicBezTo>
                  <a:cubicBezTo>
                    <a:pt x="4" y="6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0F800AE6-E22A-F345-87BD-19B1CA1C2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4835525"/>
              <a:ext cx="274638" cy="103188"/>
            </a:xfrm>
            <a:custGeom>
              <a:avLst/>
              <a:gdLst>
                <a:gd name="T0" fmla="*/ 0 w 82"/>
                <a:gd name="T1" fmla="*/ 0 h 31"/>
                <a:gd name="T2" fmla="*/ 0 w 82"/>
                <a:gd name="T3" fmla="*/ 17 h 31"/>
                <a:gd name="T4" fmla="*/ 10 w 82"/>
                <a:gd name="T5" fmla="*/ 25 h 31"/>
                <a:gd name="T6" fmla="*/ 39 w 82"/>
                <a:gd name="T7" fmla="*/ 31 h 31"/>
                <a:gd name="T8" fmla="*/ 42 w 82"/>
                <a:gd name="T9" fmla="*/ 31 h 31"/>
                <a:gd name="T10" fmla="*/ 43 w 82"/>
                <a:gd name="T11" fmla="*/ 31 h 31"/>
                <a:gd name="T12" fmla="*/ 73 w 82"/>
                <a:gd name="T13" fmla="*/ 25 h 31"/>
                <a:gd name="T14" fmla="*/ 82 w 82"/>
                <a:gd name="T15" fmla="*/ 17 h 31"/>
                <a:gd name="T16" fmla="*/ 82 w 82"/>
                <a:gd name="T17" fmla="*/ 0 h 31"/>
                <a:gd name="T18" fmla="*/ 73 w 82"/>
                <a:gd name="T19" fmla="*/ 8 h 31"/>
                <a:gd name="T20" fmla="*/ 43 w 82"/>
                <a:gd name="T21" fmla="*/ 16 h 31"/>
                <a:gd name="T22" fmla="*/ 42 w 82"/>
                <a:gd name="T23" fmla="*/ 16 h 31"/>
                <a:gd name="T24" fmla="*/ 39 w 82"/>
                <a:gd name="T25" fmla="*/ 16 h 31"/>
                <a:gd name="T26" fmla="*/ 10 w 82"/>
                <a:gd name="T27" fmla="*/ 8 h 31"/>
                <a:gd name="T28" fmla="*/ 0 w 82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31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2" y="19"/>
                    <a:pt x="5" y="22"/>
                    <a:pt x="10" y="25"/>
                  </a:cubicBezTo>
                  <a:cubicBezTo>
                    <a:pt x="17" y="28"/>
                    <a:pt x="28" y="31"/>
                    <a:pt x="39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4" y="31"/>
                    <a:pt x="65" y="28"/>
                    <a:pt x="73" y="25"/>
                  </a:cubicBezTo>
                  <a:cubicBezTo>
                    <a:pt x="77" y="22"/>
                    <a:pt x="80" y="19"/>
                    <a:pt x="82" y="1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3"/>
                    <a:pt x="77" y="6"/>
                    <a:pt x="73" y="8"/>
                  </a:cubicBezTo>
                  <a:cubicBezTo>
                    <a:pt x="65" y="13"/>
                    <a:pt x="54" y="16"/>
                    <a:pt x="43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28" y="16"/>
                    <a:pt x="17" y="13"/>
                    <a:pt x="10" y="8"/>
                  </a:cubicBezTo>
                  <a:cubicBezTo>
                    <a:pt x="5" y="6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BEF1932B-3A30-4CE6-CDE8-110BCBA81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1" y="4908550"/>
              <a:ext cx="279400" cy="104775"/>
            </a:xfrm>
            <a:custGeom>
              <a:avLst/>
              <a:gdLst>
                <a:gd name="T0" fmla="*/ 0 w 83"/>
                <a:gd name="T1" fmla="*/ 0 h 31"/>
                <a:gd name="T2" fmla="*/ 0 w 83"/>
                <a:gd name="T3" fmla="*/ 15 h 31"/>
                <a:gd name="T4" fmla="*/ 11 w 83"/>
                <a:gd name="T5" fmla="*/ 23 h 31"/>
                <a:gd name="T6" fmla="*/ 40 w 83"/>
                <a:gd name="T7" fmla="*/ 31 h 31"/>
                <a:gd name="T8" fmla="*/ 42 w 83"/>
                <a:gd name="T9" fmla="*/ 31 h 31"/>
                <a:gd name="T10" fmla="*/ 45 w 83"/>
                <a:gd name="T11" fmla="*/ 31 h 31"/>
                <a:gd name="T12" fmla="*/ 74 w 83"/>
                <a:gd name="T13" fmla="*/ 23 h 31"/>
                <a:gd name="T14" fmla="*/ 83 w 83"/>
                <a:gd name="T15" fmla="*/ 15 h 31"/>
                <a:gd name="T16" fmla="*/ 83 w 83"/>
                <a:gd name="T17" fmla="*/ 0 h 31"/>
                <a:gd name="T18" fmla="*/ 74 w 83"/>
                <a:gd name="T19" fmla="*/ 8 h 31"/>
                <a:gd name="T20" fmla="*/ 45 w 83"/>
                <a:gd name="T21" fmla="*/ 14 h 31"/>
                <a:gd name="T22" fmla="*/ 42 w 83"/>
                <a:gd name="T23" fmla="*/ 14 h 31"/>
                <a:gd name="T24" fmla="*/ 40 w 83"/>
                <a:gd name="T25" fmla="*/ 14 h 31"/>
                <a:gd name="T26" fmla="*/ 11 w 83"/>
                <a:gd name="T27" fmla="*/ 8 h 31"/>
                <a:gd name="T28" fmla="*/ 0 w 83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31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18"/>
                    <a:pt x="6" y="20"/>
                    <a:pt x="11" y="23"/>
                  </a:cubicBezTo>
                  <a:cubicBezTo>
                    <a:pt x="19" y="28"/>
                    <a:pt x="29" y="29"/>
                    <a:pt x="40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55" y="29"/>
                    <a:pt x="66" y="28"/>
                    <a:pt x="74" y="23"/>
                  </a:cubicBezTo>
                  <a:cubicBezTo>
                    <a:pt x="78" y="20"/>
                    <a:pt x="81" y="18"/>
                    <a:pt x="83" y="1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1" y="3"/>
                    <a:pt x="78" y="5"/>
                    <a:pt x="74" y="8"/>
                  </a:cubicBezTo>
                  <a:cubicBezTo>
                    <a:pt x="66" y="12"/>
                    <a:pt x="55" y="14"/>
                    <a:pt x="45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29" y="14"/>
                    <a:pt x="19" y="12"/>
                    <a:pt x="11" y="8"/>
                  </a:cubicBezTo>
                  <a:cubicBezTo>
                    <a:pt x="6" y="5"/>
                    <a:pt x="3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EA199B09-B9EA-618D-FDA7-3D509D95E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426" y="4908550"/>
              <a:ext cx="271463" cy="104775"/>
            </a:xfrm>
            <a:custGeom>
              <a:avLst/>
              <a:gdLst>
                <a:gd name="T0" fmla="*/ 0 w 81"/>
                <a:gd name="T1" fmla="*/ 0 h 31"/>
                <a:gd name="T2" fmla="*/ 0 w 81"/>
                <a:gd name="T3" fmla="*/ 15 h 31"/>
                <a:gd name="T4" fmla="*/ 9 w 81"/>
                <a:gd name="T5" fmla="*/ 23 h 31"/>
                <a:gd name="T6" fmla="*/ 38 w 81"/>
                <a:gd name="T7" fmla="*/ 31 h 31"/>
                <a:gd name="T8" fmla="*/ 39 w 81"/>
                <a:gd name="T9" fmla="*/ 31 h 31"/>
                <a:gd name="T10" fmla="*/ 43 w 81"/>
                <a:gd name="T11" fmla="*/ 31 h 31"/>
                <a:gd name="T12" fmla="*/ 72 w 81"/>
                <a:gd name="T13" fmla="*/ 23 h 31"/>
                <a:gd name="T14" fmla="*/ 81 w 81"/>
                <a:gd name="T15" fmla="*/ 15 h 31"/>
                <a:gd name="T16" fmla="*/ 81 w 81"/>
                <a:gd name="T17" fmla="*/ 0 h 31"/>
                <a:gd name="T18" fmla="*/ 72 w 81"/>
                <a:gd name="T19" fmla="*/ 8 h 31"/>
                <a:gd name="T20" fmla="*/ 43 w 81"/>
                <a:gd name="T21" fmla="*/ 14 h 31"/>
                <a:gd name="T22" fmla="*/ 39 w 81"/>
                <a:gd name="T23" fmla="*/ 14 h 31"/>
                <a:gd name="T24" fmla="*/ 38 w 81"/>
                <a:gd name="T25" fmla="*/ 14 h 31"/>
                <a:gd name="T26" fmla="*/ 9 w 81"/>
                <a:gd name="T27" fmla="*/ 8 h 31"/>
                <a:gd name="T28" fmla="*/ 0 w 81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31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" y="18"/>
                    <a:pt x="4" y="20"/>
                    <a:pt x="9" y="23"/>
                  </a:cubicBezTo>
                  <a:cubicBezTo>
                    <a:pt x="16" y="28"/>
                    <a:pt x="27" y="29"/>
                    <a:pt x="38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3" y="29"/>
                    <a:pt x="64" y="28"/>
                    <a:pt x="72" y="23"/>
                  </a:cubicBezTo>
                  <a:cubicBezTo>
                    <a:pt x="76" y="20"/>
                    <a:pt x="79" y="18"/>
                    <a:pt x="81" y="15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9" y="3"/>
                    <a:pt x="76" y="5"/>
                    <a:pt x="72" y="8"/>
                  </a:cubicBezTo>
                  <a:cubicBezTo>
                    <a:pt x="64" y="12"/>
                    <a:pt x="53" y="14"/>
                    <a:pt x="43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27" y="14"/>
                    <a:pt x="16" y="12"/>
                    <a:pt x="9" y="8"/>
                  </a:cubicBezTo>
                  <a:cubicBezTo>
                    <a:pt x="4" y="5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9" name="Freeform 20">
              <a:extLst>
                <a:ext uri="{FF2B5EF4-FFF2-40B4-BE49-F238E27FC236}">
                  <a16:creationId xmlns:a16="http://schemas.microsoft.com/office/drawing/2014/main" id="{DE720D71-6D34-1ECF-AE6F-639FC96D5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4908550"/>
              <a:ext cx="274638" cy="104775"/>
            </a:xfrm>
            <a:custGeom>
              <a:avLst/>
              <a:gdLst>
                <a:gd name="T0" fmla="*/ 0 w 82"/>
                <a:gd name="T1" fmla="*/ 0 h 31"/>
                <a:gd name="T2" fmla="*/ 0 w 82"/>
                <a:gd name="T3" fmla="*/ 15 h 31"/>
                <a:gd name="T4" fmla="*/ 10 w 82"/>
                <a:gd name="T5" fmla="*/ 23 h 31"/>
                <a:gd name="T6" fmla="*/ 39 w 82"/>
                <a:gd name="T7" fmla="*/ 31 h 31"/>
                <a:gd name="T8" fmla="*/ 42 w 82"/>
                <a:gd name="T9" fmla="*/ 31 h 31"/>
                <a:gd name="T10" fmla="*/ 43 w 82"/>
                <a:gd name="T11" fmla="*/ 31 h 31"/>
                <a:gd name="T12" fmla="*/ 73 w 82"/>
                <a:gd name="T13" fmla="*/ 23 h 31"/>
                <a:gd name="T14" fmla="*/ 82 w 82"/>
                <a:gd name="T15" fmla="*/ 15 h 31"/>
                <a:gd name="T16" fmla="*/ 82 w 82"/>
                <a:gd name="T17" fmla="*/ 0 h 31"/>
                <a:gd name="T18" fmla="*/ 73 w 82"/>
                <a:gd name="T19" fmla="*/ 8 h 31"/>
                <a:gd name="T20" fmla="*/ 43 w 82"/>
                <a:gd name="T21" fmla="*/ 14 h 31"/>
                <a:gd name="T22" fmla="*/ 42 w 82"/>
                <a:gd name="T23" fmla="*/ 14 h 31"/>
                <a:gd name="T24" fmla="*/ 39 w 82"/>
                <a:gd name="T25" fmla="*/ 14 h 31"/>
                <a:gd name="T26" fmla="*/ 10 w 82"/>
                <a:gd name="T27" fmla="*/ 8 h 31"/>
                <a:gd name="T28" fmla="*/ 0 w 82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31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2" y="18"/>
                    <a:pt x="5" y="20"/>
                    <a:pt x="10" y="23"/>
                  </a:cubicBezTo>
                  <a:cubicBezTo>
                    <a:pt x="17" y="28"/>
                    <a:pt x="28" y="29"/>
                    <a:pt x="39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4" y="29"/>
                    <a:pt x="65" y="28"/>
                    <a:pt x="73" y="23"/>
                  </a:cubicBezTo>
                  <a:cubicBezTo>
                    <a:pt x="77" y="20"/>
                    <a:pt x="80" y="18"/>
                    <a:pt x="82" y="1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3"/>
                    <a:pt x="77" y="5"/>
                    <a:pt x="73" y="8"/>
                  </a:cubicBezTo>
                  <a:cubicBezTo>
                    <a:pt x="65" y="12"/>
                    <a:pt x="54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28" y="14"/>
                    <a:pt x="17" y="12"/>
                    <a:pt x="10" y="8"/>
                  </a:cubicBezTo>
                  <a:cubicBezTo>
                    <a:pt x="5" y="5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:a16="http://schemas.microsoft.com/office/drawing/2014/main" id="{84366D0F-F606-06D2-65EA-AEB051994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1" y="4975225"/>
              <a:ext cx="279400" cy="104775"/>
            </a:xfrm>
            <a:custGeom>
              <a:avLst/>
              <a:gdLst>
                <a:gd name="T0" fmla="*/ 0 w 83"/>
                <a:gd name="T1" fmla="*/ 0 h 31"/>
                <a:gd name="T2" fmla="*/ 0 w 83"/>
                <a:gd name="T3" fmla="*/ 15 h 31"/>
                <a:gd name="T4" fmla="*/ 11 w 83"/>
                <a:gd name="T5" fmla="*/ 23 h 31"/>
                <a:gd name="T6" fmla="*/ 40 w 83"/>
                <a:gd name="T7" fmla="*/ 31 h 31"/>
                <a:gd name="T8" fmla="*/ 42 w 83"/>
                <a:gd name="T9" fmla="*/ 31 h 31"/>
                <a:gd name="T10" fmla="*/ 45 w 83"/>
                <a:gd name="T11" fmla="*/ 31 h 31"/>
                <a:gd name="T12" fmla="*/ 74 w 83"/>
                <a:gd name="T13" fmla="*/ 23 h 31"/>
                <a:gd name="T14" fmla="*/ 83 w 83"/>
                <a:gd name="T15" fmla="*/ 15 h 31"/>
                <a:gd name="T16" fmla="*/ 83 w 83"/>
                <a:gd name="T17" fmla="*/ 0 h 31"/>
                <a:gd name="T18" fmla="*/ 74 w 83"/>
                <a:gd name="T19" fmla="*/ 8 h 31"/>
                <a:gd name="T20" fmla="*/ 45 w 83"/>
                <a:gd name="T21" fmla="*/ 15 h 31"/>
                <a:gd name="T22" fmla="*/ 42 w 83"/>
                <a:gd name="T23" fmla="*/ 15 h 31"/>
                <a:gd name="T24" fmla="*/ 40 w 83"/>
                <a:gd name="T25" fmla="*/ 15 h 31"/>
                <a:gd name="T26" fmla="*/ 11 w 83"/>
                <a:gd name="T27" fmla="*/ 8 h 31"/>
                <a:gd name="T28" fmla="*/ 0 w 83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31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" y="18"/>
                    <a:pt x="6" y="22"/>
                    <a:pt x="11" y="23"/>
                  </a:cubicBezTo>
                  <a:cubicBezTo>
                    <a:pt x="19" y="28"/>
                    <a:pt x="29" y="31"/>
                    <a:pt x="40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55" y="31"/>
                    <a:pt x="66" y="28"/>
                    <a:pt x="74" y="23"/>
                  </a:cubicBezTo>
                  <a:cubicBezTo>
                    <a:pt x="78" y="22"/>
                    <a:pt x="81" y="18"/>
                    <a:pt x="83" y="1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1" y="3"/>
                    <a:pt x="78" y="5"/>
                    <a:pt x="74" y="8"/>
                  </a:cubicBezTo>
                  <a:cubicBezTo>
                    <a:pt x="66" y="12"/>
                    <a:pt x="55" y="15"/>
                    <a:pt x="45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29" y="15"/>
                    <a:pt x="19" y="12"/>
                    <a:pt x="11" y="8"/>
                  </a:cubicBezTo>
                  <a:cubicBezTo>
                    <a:pt x="6" y="5"/>
                    <a:pt x="3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:a16="http://schemas.microsoft.com/office/drawing/2014/main" id="{90E85440-D96F-8686-CF2D-7A63E3EE7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426" y="4975225"/>
              <a:ext cx="271463" cy="104775"/>
            </a:xfrm>
            <a:custGeom>
              <a:avLst/>
              <a:gdLst>
                <a:gd name="T0" fmla="*/ 0 w 81"/>
                <a:gd name="T1" fmla="*/ 0 h 31"/>
                <a:gd name="T2" fmla="*/ 0 w 81"/>
                <a:gd name="T3" fmla="*/ 15 h 31"/>
                <a:gd name="T4" fmla="*/ 9 w 81"/>
                <a:gd name="T5" fmla="*/ 23 h 31"/>
                <a:gd name="T6" fmla="*/ 38 w 81"/>
                <a:gd name="T7" fmla="*/ 31 h 31"/>
                <a:gd name="T8" fmla="*/ 39 w 81"/>
                <a:gd name="T9" fmla="*/ 31 h 31"/>
                <a:gd name="T10" fmla="*/ 43 w 81"/>
                <a:gd name="T11" fmla="*/ 31 h 31"/>
                <a:gd name="T12" fmla="*/ 72 w 81"/>
                <a:gd name="T13" fmla="*/ 23 h 31"/>
                <a:gd name="T14" fmla="*/ 81 w 81"/>
                <a:gd name="T15" fmla="*/ 15 h 31"/>
                <a:gd name="T16" fmla="*/ 81 w 81"/>
                <a:gd name="T17" fmla="*/ 0 h 31"/>
                <a:gd name="T18" fmla="*/ 72 w 81"/>
                <a:gd name="T19" fmla="*/ 8 h 31"/>
                <a:gd name="T20" fmla="*/ 43 w 81"/>
                <a:gd name="T21" fmla="*/ 15 h 31"/>
                <a:gd name="T22" fmla="*/ 39 w 81"/>
                <a:gd name="T23" fmla="*/ 15 h 31"/>
                <a:gd name="T24" fmla="*/ 38 w 81"/>
                <a:gd name="T25" fmla="*/ 15 h 31"/>
                <a:gd name="T26" fmla="*/ 9 w 81"/>
                <a:gd name="T27" fmla="*/ 8 h 31"/>
                <a:gd name="T28" fmla="*/ 0 w 81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31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" y="18"/>
                    <a:pt x="4" y="22"/>
                    <a:pt x="9" y="23"/>
                  </a:cubicBezTo>
                  <a:cubicBezTo>
                    <a:pt x="16" y="28"/>
                    <a:pt x="27" y="31"/>
                    <a:pt x="38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3" y="31"/>
                    <a:pt x="64" y="28"/>
                    <a:pt x="72" y="23"/>
                  </a:cubicBezTo>
                  <a:cubicBezTo>
                    <a:pt x="76" y="22"/>
                    <a:pt x="79" y="18"/>
                    <a:pt x="81" y="15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9" y="3"/>
                    <a:pt x="76" y="5"/>
                    <a:pt x="72" y="8"/>
                  </a:cubicBezTo>
                  <a:cubicBezTo>
                    <a:pt x="64" y="12"/>
                    <a:pt x="53" y="15"/>
                    <a:pt x="43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27" y="15"/>
                    <a:pt x="16" y="12"/>
                    <a:pt x="9" y="8"/>
                  </a:cubicBezTo>
                  <a:cubicBezTo>
                    <a:pt x="4" y="5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:a16="http://schemas.microsoft.com/office/drawing/2014/main" id="{B56D0326-5A40-0F42-0A17-A9709723D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4975225"/>
              <a:ext cx="274638" cy="104775"/>
            </a:xfrm>
            <a:custGeom>
              <a:avLst/>
              <a:gdLst>
                <a:gd name="T0" fmla="*/ 0 w 82"/>
                <a:gd name="T1" fmla="*/ 0 h 31"/>
                <a:gd name="T2" fmla="*/ 0 w 82"/>
                <a:gd name="T3" fmla="*/ 15 h 31"/>
                <a:gd name="T4" fmla="*/ 10 w 82"/>
                <a:gd name="T5" fmla="*/ 23 h 31"/>
                <a:gd name="T6" fmla="*/ 39 w 82"/>
                <a:gd name="T7" fmla="*/ 31 h 31"/>
                <a:gd name="T8" fmla="*/ 42 w 82"/>
                <a:gd name="T9" fmla="*/ 31 h 31"/>
                <a:gd name="T10" fmla="*/ 43 w 82"/>
                <a:gd name="T11" fmla="*/ 31 h 31"/>
                <a:gd name="T12" fmla="*/ 73 w 82"/>
                <a:gd name="T13" fmla="*/ 23 h 31"/>
                <a:gd name="T14" fmla="*/ 82 w 82"/>
                <a:gd name="T15" fmla="*/ 15 h 31"/>
                <a:gd name="T16" fmla="*/ 82 w 82"/>
                <a:gd name="T17" fmla="*/ 0 h 31"/>
                <a:gd name="T18" fmla="*/ 73 w 82"/>
                <a:gd name="T19" fmla="*/ 8 h 31"/>
                <a:gd name="T20" fmla="*/ 43 w 82"/>
                <a:gd name="T21" fmla="*/ 15 h 31"/>
                <a:gd name="T22" fmla="*/ 42 w 82"/>
                <a:gd name="T23" fmla="*/ 15 h 31"/>
                <a:gd name="T24" fmla="*/ 39 w 82"/>
                <a:gd name="T25" fmla="*/ 15 h 31"/>
                <a:gd name="T26" fmla="*/ 10 w 82"/>
                <a:gd name="T27" fmla="*/ 8 h 31"/>
                <a:gd name="T28" fmla="*/ 0 w 82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31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2" y="18"/>
                    <a:pt x="5" y="22"/>
                    <a:pt x="10" y="23"/>
                  </a:cubicBezTo>
                  <a:cubicBezTo>
                    <a:pt x="17" y="28"/>
                    <a:pt x="28" y="31"/>
                    <a:pt x="39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4" y="31"/>
                    <a:pt x="65" y="28"/>
                    <a:pt x="73" y="23"/>
                  </a:cubicBezTo>
                  <a:cubicBezTo>
                    <a:pt x="77" y="22"/>
                    <a:pt x="80" y="18"/>
                    <a:pt x="82" y="1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3"/>
                    <a:pt x="77" y="5"/>
                    <a:pt x="73" y="8"/>
                  </a:cubicBezTo>
                  <a:cubicBezTo>
                    <a:pt x="65" y="12"/>
                    <a:pt x="54" y="15"/>
                    <a:pt x="43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28" y="15"/>
                    <a:pt x="17" y="12"/>
                    <a:pt x="10" y="8"/>
                  </a:cubicBezTo>
                  <a:cubicBezTo>
                    <a:pt x="5" y="5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103" name="Freeform 5">
            <a:extLst>
              <a:ext uri="{FF2B5EF4-FFF2-40B4-BE49-F238E27FC236}">
                <a16:creationId xmlns:a16="http://schemas.microsoft.com/office/drawing/2014/main" id="{D5BA4CF5-C768-684D-676D-112FF2162AF8}"/>
              </a:ext>
            </a:extLst>
          </p:cNvPr>
          <p:cNvSpPr>
            <a:spLocks/>
          </p:cNvSpPr>
          <p:nvPr/>
        </p:nvSpPr>
        <p:spPr bwMode="auto">
          <a:xfrm>
            <a:off x="805868" y="4197783"/>
            <a:ext cx="841900" cy="842896"/>
          </a:xfrm>
          <a:custGeom>
            <a:avLst/>
            <a:gdLst>
              <a:gd name="T0" fmla="*/ 281 w 402"/>
              <a:gd name="T1" fmla="*/ 376 h 402"/>
              <a:gd name="T2" fmla="*/ 228 w 402"/>
              <a:gd name="T3" fmla="*/ 387 h 402"/>
              <a:gd name="T4" fmla="*/ 116 w 402"/>
              <a:gd name="T5" fmla="*/ 365 h 402"/>
              <a:gd name="T6" fmla="*/ 62 w 402"/>
              <a:gd name="T7" fmla="*/ 332 h 402"/>
              <a:gd name="T8" fmla="*/ 37 w 402"/>
              <a:gd name="T9" fmla="*/ 319 h 402"/>
              <a:gd name="T10" fmla="*/ 3 w 402"/>
              <a:gd name="T11" fmla="*/ 273 h 402"/>
              <a:gd name="T12" fmla="*/ 12 w 402"/>
              <a:gd name="T13" fmla="*/ 240 h 402"/>
              <a:gd name="T14" fmla="*/ 33 w 402"/>
              <a:gd name="T15" fmla="*/ 175 h 402"/>
              <a:gd name="T16" fmla="*/ 76 w 402"/>
              <a:gd name="T17" fmla="*/ 110 h 402"/>
              <a:gd name="T18" fmla="*/ 106 w 402"/>
              <a:gd name="T19" fmla="*/ 61 h 402"/>
              <a:gd name="T20" fmla="*/ 120 w 402"/>
              <a:gd name="T21" fmla="*/ 30 h 402"/>
              <a:gd name="T22" fmla="*/ 142 w 402"/>
              <a:gd name="T23" fmla="*/ 9 h 402"/>
              <a:gd name="T24" fmla="*/ 172 w 402"/>
              <a:gd name="T25" fmla="*/ 2 h 402"/>
              <a:gd name="T26" fmla="*/ 208 w 402"/>
              <a:gd name="T27" fmla="*/ 7 h 402"/>
              <a:gd name="T28" fmla="*/ 234 w 402"/>
              <a:gd name="T29" fmla="*/ 17 h 402"/>
              <a:gd name="T30" fmla="*/ 246 w 402"/>
              <a:gd name="T31" fmla="*/ 33 h 402"/>
              <a:gd name="T32" fmla="*/ 249 w 402"/>
              <a:gd name="T33" fmla="*/ 69 h 402"/>
              <a:gd name="T34" fmla="*/ 240 w 402"/>
              <a:gd name="T35" fmla="*/ 91 h 402"/>
              <a:gd name="T36" fmla="*/ 226 w 402"/>
              <a:gd name="T37" fmla="*/ 99 h 402"/>
              <a:gd name="T38" fmla="*/ 211 w 402"/>
              <a:gd name="T39" fmla="*/ 102 h 402"/>
              <a:gd name="T40" fmla="*/ 196 w 402"/>
              <a:gd name="T41" fmla="*/ 103 h 402"/>
              <a:gd name="T42" fmla="*/ 188 w 402"/>
              <a:gd name="T43" fmla="*/ 97 h 402"/>
              <a:gd name="T44" fmla="*/ 179 w 402"/>
              <a:gd name="T45" fmla="*/ 98 h 402"/>
              <a:gd name="T46" fmla="*/ 168 w 402"/>
              <a:gd name="T47" fmla="*/ 96 h 402"/>
              <a:gd name="T48" fmla="*/ 161 w 402"/>
              <a:gd name="T49" fmla="*/ 86 h 402"/>
              <a:gd name="T50" fmla="*/ 159 w 402"/>
              <a:gd name="T51" fmla="*/ 76 h 402"/>
              <a:gd name="T52" fmla="*/ 150 w 402"/>
              <a:gd name="T53" fmla="*/ 103 h 402"/>
              <a:gd name="T54" fmla="*/ 146 w 402"/>
              <a:gd name="T55" fmla="*/ 168 h 402"/>
              <a:gd name="T56" fmla="*/ 148 w 402"/>
              <a:gd name="T57" fmla="*/ 205 h 402"/>
              <a:gd name="T58" fmla="*/ 150 w 402"/>
              <a:gd name="T59" fmla="*/ 223 h 402"/>
              <a:gd name="T60" fmla="*/ 166 w 402"/>
              <a:gd name="T61" fmla="*/ 209 h 402"/>
              <a:gd name="T62" fmla="*/ 199 w 402"/>
              <a:gd name="T63" fmla="*/ 198 h 402"/>
              <a:gd name="T64" fmla="*/ 223 w 402"/>
              <a:gd name="T65" fmla="*/ 207 h 402"/>
              <a:gd name="T66" fmla="*/ 241 w 402"/>
              <a:gd name="T67" fmla="*/ 224 h 402"/>
              <a:gd name="T68" fmla="*/ 249 w 402"/>
              <a:gd name="T69" fmla="*/ 232 h 402"/>
              <a:gd name="T70" fmla="*/ 270 w 402"/>
              <a:gd name="T71" fmla="*/ 222 h 402"/>
              <a:gd name="T72" fmla="*/ 317 w 402"/>
              <a:gd name="T73" fmla="*/ 211 h 402"/>
              <a:gd name="T74" fmla="*/ 373 w 402"/>
              <a:gd name="T75" fmla="*/ 222 h 402"/>
              <a:gd name="T76" fmla="*/ 402 w 402"/>
              <a:gd name="T77" fmla="*/ 238 h 402"/>
              <a:gd name="T78" fmla="*/ 402 w 402"/>
              <a:gd name="T79" fmla="*/ 378 h 402"/>
              <a:gd name="T80" fmla="*/ 388 w 402"/>
              <a:gd name="T81" fmla="*/ 393 h 402"/>
              <a:gd name="T82" fmla="*/ 307 w 402"/>
              <a:gd name="T83" fmla="*/ 394 h 402"/>
              <a:gd name="T84" fmla="*/ 281 w 402"/>
              <a:gd name="T85" fmla="*/ 376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02" h="402">
                <a:moveTo>
                  <a:pt x="281" y="376"/>
                </a:moveTo>
                <a:cubicBezTo>
                  <a:pt x="269" y="376"/>
                  <a:pt x="240" y="385"/>
                  <a:pt x="228" y="387"/>
                </a:cubicBezTo>
                <a:cubicBezTo>
                  <a:pt x="216" y="388"/>
                  <a:pt x="153" y="387"/>
                  <a:pt x="116" y="365"/>
                </a:cubicBezTo>
                <a:cubicBezTo>
                  <a:pt x="79" y="343"/>
                  <a:pt x="68" y="335"/>
                  <a:pt x="62" y="332"/>
                </a:cubicBezTo>
                <a:cubicBezTo>
                  <a:pt x="56" y="329"/>
                  <a:pt x="47" y="327"/>
                  <a:pt x="37" y="319"/>
                </a:cubicBezTo>
                <a:cubicBezTo>
                  <a:pt x="27" y="310"/>
                  <a:pt x="5" y="297"/>
                  <a:pt x="3" y="273"/>
                </a:cubicBezTo>
                <a:cubicBezTo>
                  <a:pt x="0" y="250"/>
                  <a:pt x="9" y="259"/>
                  <a:pt x="12" y="240"/>
                </a:cubicBezTo>
                <a:cubicBezTo>
                  <a:pt x="15" y="221"/>
                  <a:pt x="17" y="203"/>
                  <a:pt x="33" y="175"/>
                </a:cubicBezTo>
                <a:cubicBezTo>
                  <a:pt x="49" y="148"/>
                  <a:pt x="64" y="127"/>
                  <a:pt x="76" y="110"/>
                </a:cubicBezTo>
                <a:cubicBezTo>
                  <a:pt x="87" y="94"/>
                  <a:pt x="98" y="76"/>
                  <a:pt x="106" y="61"/>
                </a:cubicBezTo>
                <a:cubicBezTo>
                  <a:pt x="114" y="46"/>
                  <a:pt x="117" y="36"/>
                  <a:pt x="120" y="30"/>
                </a:cubicBezTo>
                <a:cubicBezTo>
                  <a:pt x="122" y="25"/>
                  <a:pt x="122" y="15"/>
                  <a:pt x="142" y="9"/>
                </a:cubicBezTo>
                <a:cubicBezTo>
                  <a:pt x="161" y="3"/>
                  <a:pt x="158" y="0"/>
                  <a:pt x="172" y="2"/>
                </a:cubicBezTo>
                <a:cubicBezTo>
                  <a:pt x="187" y="3"/>
                  <a:pt x="194" y="3"/>
                  <a:pt x="208" y="7"/>
                </a:cubicBezTo>
                <a:cubicBezTo>
                  <a:pt x="223" y="12"/>
                  <a:pt x="226" y="12"/>
                  <a:pt x="234" y="17"/>
                </a:cubicBezTo>
                <a:cubicBezTo>
                  <a:pt x="242" y="23"/>
                  <a:pt x="244" y="23"/>
                  <a:pt x="246" y="33"/>
                </a:cubicBezTo>
                <a:cubicBezTo>
                  <a:pt x="248" y="44"/>
                  <a:pt x="249" y="62"/>
                  <a:pt x="249" y="69"/>
                </a:cubicBezTo>
                <a:cubicBezTo>
                  <a:pt x="249" y="76"/>
                  <a:pt x="247" y="87"/>
                  <a:pt x="240" y="91"/>
                </a:cubicBezTo>
                <a:cubicBezTo>
                  <a:pt x="234" y="95"/>
                  <a:pt x="231" y="98"/>
                  <a:pt x="226" y="99"/>
                </a:cubicBezTo>
                <a:cubicBezTo>
                  <a:pt x="221" y="101"/>
                  <a:pt x="214" y="98"/>
                  <a:pt x="211" y="102"/>
                </a:cubicBezTo>
                <a:cubicBezTo>
                  <a:pt x="208" y="105"/>
                  <a:pt x="201" y="106"/>
                  <a:pt x="196" y="103"/>
                </a:cubicBezTo>
                <a:cubicBezTo>
                  <a:pt x="191" y="100"/>
                  <a:pt x="192" y="97"/>
                  <a:pt x="188" y="97"/>
                </a:cubicBezTo>
                <a:cubicBezTo>
                  <a:pt x="184" y="96"/>
                  <a:pt x="181" y="96"/>
                  <a:pt x="179" y="98"/>
                </a:cubicBezTo>
                <a:cubicBezTo>
                  <a:pt x="177" y="100"/>
                  <a:pt x="171" y="98"/>
                  <a:pt x="168" y="96"/>
                </a:cubicBezTo>
                <a:cubicBezTo>
                  <a:pt x="165" y="93"/>
                  <a:pt x="161" y="93"/>
                  <a:pt x="161" y="86"/>
                </a:cubicBezTo>
                <a:cubicBezTo>
                  <a:pt x="161" y="79"/>
                  <a:pt x="159" y="76"/>
                  <a:pt x="159" y="76"/>
                </a:cubicBezTo>
                <a:cubicBezTo>
                  <a:pt x="159" y="76"/>
                  <a:pt x="151" y="94"/>
                  <a:pt x="150" y="103"/>
                </a:cubicBezTo>
                <a:cubicBezTo>
                  <a:pt x="149" y="111"/>
                  <a:pt x="145" y="153"/>
                  <a:pt x="146" y="168"/>
                </a:cubicBezTo>
                <a:cubicBezTo>
                  <a:pt x="148" y="183"/>
                  <a:pt x="147" y="201"/>
                  <a:pt x="148" y="205"/>
                </a:cubicBezTo>
                <a:cubicBezTo>
                  <a:pt x="148" y="210"/>
                  <a:pt x="147" y="223"/>
                  <a:pt x="150" y="223"/>
                </a:cubicBezTo>
                <a:cubicBezTo>
                  <a:pt x="153" y="224"/>
                  <a:pt x="157" y="217"/>
                  <a:pt x="166" y="209"/>
                </a:cubicBezTo>
                <a:cubicBezTo>
                  <a:pt x="175" y="200"/>
                  <a:pt x="189" y="198"/>
                  <a:pt x="199" y="198"/>
                </a:cubicBezTo>
                <a:cubicBezTo>
                  <a:pt x="210" y="199"/>
                  <a:pt x="218" y="203"/>
                  <a:pt x="223" y="207"/>
                </a:cubicBezTo>
                <a:cubicBezTo>
                  <a:pt x="228" y="210"/>
                  <a:pt x="236" y="218"/>
                  <a:pt x="241" y="224"/>
                </a:cubicBezTo>
                <a:cubicBezTo>
                  <a:pt x="246" y="229"/>
                  <a:pt x="249" y="232"/>
                  <a:pt x="249" y="232"/>
                </a:cubicBezTo>
                <a:cubicBezTo>
                  <a:pt x="249" y="232"/>
                  <a:pt x="258" y="226"/>
                  <a:pt x="270" y="222"/>
                </a:cubicBezTo>
                <a:cubicBezTo>
                  <a:pt x="282" y="218"/>
                  <a:pt x="298" y="211"/>
                  <a:pt x="317" y="211"/>
                </a:cubicBezTo>
                <a:cubicBezTo>
                  <a:pt x="336" y="212"/>
                  <a:pt x="357" y="216"/>
                  <a:pt x="373" y="222"/>
                </a:cubicBezTo>
                <a:cubicBezTo>
                  <a:pt x="389" y="228"/>
                  <a:pt x="402" y="238"/>
                  <a:pt x="402" y="238"/>
                </a:cubicBezTo>
                <a:cubicBezTo>
                  <a:pt x="402" y="378"/>
                  <a:pt x="402" y="378"/>
                  <a:pt x="402" y="378"/>
                </a:cubicBezTo>
                <a:cubicBezTo>
                  <a:pt x="402" y="378"/>
                  <a:pt x="396" y="390"/>
                  <a:pt x="388" y="393"/>
                </a:cubicBezTo>
                <a:cubicBezTo>
                  <a:pt x="381" y="396"/>
                  <a:pt x="336" y="402"/>
                  <a:pt x="307" y="394"/>
                </a:cubicBezTo>
                <a:cubicBezTo>
                  <a:pt x="292" y="391"/>
                  <a:pt x="281" y="376"/>
                  <a:pt x="281" y="376"/>
                </a:cubicBezTo>
                <a:close/>
              </a:path>
            </a:pathLst>
          </a:custGeom>
          <a:solidFill>
            <a:srgbClr val="4D00BD"/>
          </a:solidFill>
          <a:ln>
            <a:noFill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5A168-A6D6-7CB7-964C-1B04705AC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id="{7E94FBC0-E3E6-F9C7-E5F9-77926031F4C6}"/>
              </a:ext>
            </a:extLst>
          </p:cNvPr>
          <p:cNvSpPr/>
          <p:nvPr/>
        </p:nvSpPr>
        <p:spPr>
          <a:xfrm>
            <a:off x="433874" y="1811369"/>
            <a:ext cx="11304341" cy="4384730"/>
          </a:xfrm>
          <a:custGeom>
            <a:avLst/>
            <a:gdLst/>
            <a:ahLst/>
            <a:cxnLst/>
            <a:rect l="l" t="t" r="r" b="b"/>
            <a:pathLst>
              <a:path w="18641695" h="7230745">
                <a:moveTo>
                  <a:pt x="18641170" y="0"/>
                </a:moveTo>
                <a:lnTo>
                  <a:pt x="0" y="0"/>
                </a:lnTo>
                <a:lnTo>
                  <a:pt x="0" y="7230429"/>
                </a:lnTo>
                <a:lnTo>
                  <a:pt x="18641170" y="7230429"/>
                </a:lnTo>
                <a:lnTo>
                  <a:pt x="18641170" y="0"/>
                </a:lnTo>
                <a:close/>
              </a:path>
            </a:pathLst>
          </a:custGeom>
          <a:solidFill>
            <a:srgbClr val="F0E6F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0E023D-90DC-DAA8-0733-954CA8F8D67C}"/>
              </a:ext>
            </a:extLst>
          </p:cNvPr>
          <p:cNvSpPr/>
          <p:nvPr/>
        </p:nvSpPr>
        <p:spPr>
          <a:xfrm>
            <a:off x="1335058" y="3131550"/>
            <a:ext cx="9996407" cy="3212880"/>
          </a:xfrm>
          <a:prstGeom prst="rect">
            <a:avLst/>
          </a:prstGeom>
          <a:noFill/>
          <a:ln w="6361" cap="flat">
            <a:noFill/>
            <a:prstDash val="solid"/>
            <a:miter/>
          </a:ln>
        </p:spPr>
        <p:txBody>
          <a:bodyPr rtlCol="0" anchor="t"/>
          <a:lstStyle/>
          <a:p>
            <a:pPr lvl="3">
              <a:spcAft>
                <a:spcPts val="2400"/>
              </a:spcAft>
            </a:pPr>
            <a:r>
              <a:rPr lang="en-GB" sz="20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Relentless quotations follow up</a:t>
            </a:r>
          </a:p>
          <a:p>
            <a:pPr lvl="3">
              <a:spcAft>
                <a:spcPts val="2400"/>
              </a:spcAft>
            </a:pPr>
            <a:r>
              <a:rPr lang="en-GB" sz="20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Win/loss reviews</a:t>
            </a:r>
          </a:p>
          <a:p>
            <a:pPr lvl="3">
              <a:spcAft>
                <a:spcPts val="2400"/>
              </a:spcAft>
            </a:pPr>
            <a:r>
              <a:rPr lang="en-GB" sz="20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Regular communication with customers (avoid radio silence)</a:t>
            </a:r>
          </a:p>
          <a:p>
            <a:pPr lvl="3">
              <a:spcAft>
                <a:spcPts val="2400"/>
              </a:spcAft>
            </a:pPr>
            <a:r>
              <a:rPr lang="en-GB" sz="20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Regular meetings between sales people</a:t>
            </a:r>
          </a:p>
          <a:p>
            <a:pPr lvl="3">
              <a:spcAft>
                <a:spcPts val="2400"/>
              </a:spcAft>
            </a:pPr>
            <a:r>
              <a:rPr lang="en-GB" sz="20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For each team member - Re-cap week / objectives for upcoming week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372DA58-5C51-5793-08D6-CC7816A15079}"/>
              </a:ext>
            </a:extLst>
          </p:cNvPr>
          <p:cNvSpPr txBox="1"/>
          <p:nvPr/>
        </p:nvSpPr>
        <p:spPr>
          <a:xfrm>
            <a:off x="10819150" y="453804"/>
            <a:ext cx="844832" cy="91490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5882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10</a:t>
            </a:r>
            <a:endParaRPr sz="5882" dirty="0">
              <a:latin typeface="Diploma Plus Jakarta ExtraBold"/>
              <a:cs typeface="Diploma Plus Jakarta ExtraBold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5B09B1B8-504A-4970-6FC1-2F46A67E9520}"/>
              </a:ext>
            </a:extLst>
          </p:cNvPr>
          <p:cNvSpPr txBox="1"/>
          <p:nvPr/>
        </p:nvSpPr>
        <p:spPr>
          <a:xfrm>
            <a:off x="600905" y="0"/>
            <a:ext cx="5304650" cy="1239355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dirty="0">
              <a:latin typeface="Diploma Plus Jakarta ExtraBold"/>
              <a:cs typeface="Diploma Plus Jakarta ExtraBold"/>
            </a:endParaRPr>
          </a:p>
          <a:p>
            <a:pPr>
              <a:spcBef>
                <a:spcPts val="82"/>
              </a:spcBef>
            </a:pPr>
            <a:endParaRPr sz="1789" dirty="0">
              <a:latin typeface="Diploma Plus Jakarta ExtraBold"/>
              <a:cs typeface="Diploma Plus Jakarta ExtraBold"/>
            </a:endParaRPr>
          </a:p>
          <a:p>
            <a:pPr marL="227958"/>
            <a:r>
              <a:rPr lang="en-GB" sz="3200" spc="-12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Performance Routines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0CFC83FB-FDC8-8203-FCC2-B4A131F20DCA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A645E0BE-524C-BC34-850D-FED3B5F02153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E414275-F341-CE14-B0EA-3E579CEF13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5E01B-4E02-2A7C-1D31-C257A0717C38}"/>
              </a:ext>
            </a:extLst>
          </p:cNvPr>
          <p:cNvSpPr txBox="1"/>
          <p:nvPr/>
        </p:nvSpPr>
        <p:spPr>
          <a:xfrm>
            <a:off x="816990" y="2492298"/>
            <a:ext cx="5920448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dirty="0">
                <a:solidFill>
                  <a:schemeClr val="accent1"/>
                </a:solidFill>
                <a:latin typeface="+mj-lt"/>
              </a:rPr>
              <a:t>I</a:t>
            </a:r>
            <a:r>
              <a:rPr lang="en-GB" i="0" u="none" strike="noStrike" baseline="0" dirty="0">
                <a:solidFill>
                  <a:schemeClr val="accent1"/>
                </a:solidFill>
                <a:latin typeface="+mj-lt"/>
              </a:rPr>
              <a:t>deas</a:t>
            </a:r>
          </a:p>
        </p:txBody>
      </p:sp>
      <p:sp>
        <p:nvSpPr>
          <p:cNvPr id="34" name="object 6">
            <a:extLst>
              <a:ext uri="{FF2B5EF4-FFF2-40B4-BE49-F238E27FC236}">
                <a16:creationId xmlns:a16="http://schemas.microsoft.com/office/drawing/2014/main" id="{81BDDA6C-C06D-F67B-A8D8-D8A65715D39B}"/>
              </a:ext>
            </a:extLst>
          </p:cNvPr>
          <p:cNvSpPr txBox="1"/>
          <p:nvPr/>
        </p:nvSpPr>
        <p:spPr>
          <a:xfrm>
            <a:off x="816990" y="2072746"/>
            <a:ext cx="8987410" cy="40944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l">
              <a:spcBef>
                <a:spcPts val="73"/>
              </a:spcBef>
            </a:pPr>
            <a:r>
              <a:rPr lang="en-GB" sz="2600" b="1" spc="-33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Performance Routines drive consistency</a:t>
            </a:r>
          </a:p>
        </p:txBody>
      </p:sp>
      <p:grpSp>
        <p:nvGrpSpPr>
          <p:cNvPr id="36" name="object 9">
            <a:extLst>
              <a:ext uri="{FF2B5EF4-FFF2-40B4-BE49-F238E27FC236}">
                <a16:creationId xmlns:a16="http://schemas.microsoft.com/office/drawing/2014/main" id="{D34414D8-C496-EA10-D4AC-3C177F17DE14}"/>
              </a:ext>
            </a:extLst>
          </p:cNvPr>
          <p:cNvGrpSpPr/>
          <p:nvPr/>
        </p:nvGrpSpPr>
        <p:grpSpPr>
          <a:xfrm>
            <a:off x="816989" y="3149520"/>
            <a:ext cx="377043" cy="409442"/>
            <a:chOff x="18216706" y="1672530"/>
            <a:chExt cx="1101090" cy="1195705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5CC2AE90-4153-2383-760B-BB170817B873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42F39F3A-7523-8733-6DAF-8950F98A95FD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2">
              <a:extLst>
                <a:ext uri="{FF2B5EF4-FFF2-40B4-BE49-F238E27FC236}">
                  <a16:creationId xmlns:a16="http://schemas.microsoft.com/office/drawing/2014/main" id="{5B2FE47A-EDF9-1477-D6AB-1AB42B46013F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9">
            <a:extLst>
              <a:ext uri="{FF2B5EF4-FFF2-40B4-BE49-F238E27FC236}">
                <a16:creationId xmlns:a16="http://schemas.microsoft.com/office/drawing/2014/main" id="{6853174D-3ED7-684C-01D7-E8F2777BE146}"/>
              </a:ext>
            </a:extLst>
          </p:cNvPr>
          <p:cNvGrpSpPr/>
          <p:nvPr/>
        </p:nvGrpSpPr>
        <p:grpSpPr>
          <a:xfrm>
            <a:off x="816989" y="3634765"/>
            <a:ext cx="377043" cy="409442"/>
            <a:chOff x="18216706" y="1672530"/>
            <a:chExt cx="1101090" cy="1195705"/>
          </a:xfrm>
        </p:grpSpPr>
        <p:sp>
          <p:nvSpPr>
            <p:cNvPr id="41" name="object 10">
              <a:extLst>
                <a:ext uri="{FF2B5EF4-FFF2-40B4-BE49-F238E27FC236}">
                  <a16:creationId xmlns:a16="http://schemas.microsoft.com/office/drawing/2014/main" id="{C27A812D-CDF5-3D5D-6125-D20150BD5EAE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1">
              <a:extLst>
                <a:ext uri="{FF2B5EF4-FFF2-40B4-BE49-F238E27FC236}">
                  <a16:creationId xmlns:a16="http://schemas.microsoft.com/office/drawing/2014/main" id="{10FCD5F1-FDA3-4011-7C4E-B0D4C1D5D55D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2">
              <a:extLst>
                <a:ext uri="{FF2B5EF4-FFF2-40B4-BE49-F238E27FC236}">
                  <a16:creationId xmlns:a16="http://schemas.microsoft.com/office/drawing/2014/main" id="{08BE9140-5C42-3C5E-447B-3AF94FC3892D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9">
            <a:extLst>
              <a:ext uri="{FF2B5EF4-FFF2-40B4-BE49-F238E27FC236}">
                <a16:creationId xmlns:a16="http://schemas.microsoft.com/office/drawing/2014/main" id="{B60EA463-9546-7994-890F-EF3A39D2DAB8}"/>
              </a:ext>
            </a:extLst>
          </p:cNvPr>
          <p:cNvGrpSpPr/>
          <p:nvPr/>
        </p:nvGrpSpPr>
        <p:grpSpPr>
          <a:xfrm>
            <a:off x="816989" y="4386231"/>
            <a:ext cx="377043" cy="409442"/>
            <a:chOff x="18216706" y="1672530"/>
            <a:chExt cx="1101090" cy="1195705"/>
          </a:xfrm>
        </p:grpSpPr>
        <p:sp>
          <p:nvSpPr>
            <p:cNvPr id="45" name="object 10">
              <a:extLst>
                <a:ext uri="{FF2B5EF4-FFF2-40B4-BE49-F238E27FC236}">
                  <a16:creationId xmlns:a16="http://schemas.microsoft.com/office/drawing/2014/main" id="{9B33EAC7-4680-ABD6-1039-FEBB7014B6EF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1">
              <a:extLst>
                <a:ext uri="{FF2B5EF4-FFF2-40B4-BE49-F238E27FC236}">
                  <a16:creationId xmlns:a16="http://schemas.microsoft.com/office/drawing/2014/main" id="{C5B8B6D2-0E0A-A290-7F67-980A01B8B983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2">
              <a:extLst>
                <a:ext uri="{FF2B5EF4-FFF2-40B4-BE49-F238E27FC236}">
                  <a16:creationId xmlns:a16="http://schemas.microsoft.com/office/drawing/2014/main" id="{3833039C-D57A-2CD7-1ECE-82A9E4B48F4B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9">
            <a:extLst>
              <a:ext uri="{FF2B5EF4-FFF2-40B4-BE49-F238E27FC236}">
                <a16:creationId xmlns:a16="http://schemas.microsoft.com/office/drawing/2014/main" id="{1E163FFC-7FEC-804B-A1D2-2966F741FD99}"/>
              </a:ext>
            </a:extLst>
          </p:cNvPr>
          <p:cNvGrpSpPr/>
          <p:nvPr/>
        </p:nvGrpSpPr>
        <p:grpSpPr>
          <a:xfrm>
            <a:off x="816989" y="4998804"/>
            <a:ext cx="377043" cy="409442"/>
            <a:chOff x="18216706" y="1672530"/>
            <a:chExt cx="1101090" cy="1195705"/>
          </a:xfrm>
        </p:grpSpPr>
        <p:sp>
          <p:nvSpPr>
            <p:cNvPr id="49" name="object 10">
              <a:extLst>
                <a:ext uri="{FF2B5EF4-FFF2-40B4-BE49-F238E27FC236}">
                  <a16:creationId xmlns:a16="http://schemas.microsoft.com/office/drawing/2014/main" id="{73F122B7-B309-5FA5-C049-77E3C4C09685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1">
              <a:extLst>
                <a:ext uri="{FF2B5EF4-FFF2-40B4-BE49-F238E27FC236}">
                  <a16:creationId xmlns:a16="http://schemas.microsoft.com/office/drawing/2014/main" id="{15A2CD3A-0FA0-B3A8-6DBE-0A788A61C6A9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2">
              <a:extLst>
                <a:ext uri="{FF2B5EF4-FFF2-40B4-BE49-F238E27FC236}">
                  <a16:creationId xmlns:a16="http://schemas.microsoft.com/office/drawing/2014/main" id="{B68D049D-80CC-26A2-5D14-7A4A7BFD5705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9">
            <a:extLst>
              <a:ext uri="{FF2B5EF4-FFF2-40B4-BE49-F238E27FC236}">
                <a16:creationId xmlns:a16="http://schemas.microsoft.com/office/drawing/2014/main" id="{35533719-64F3-8628-3371-E725C04E54CF}"/>
              </a:ext>
            </a:extLst>
          </p:cNvPr>
          <p:cNvGrpSpPr/>
          <p:nvPr/>
        </p:nvGrpSpPr>
        <p:grpSpPr>
          <a:xfrm>
            <a:off x="813057" y="5593270"/>
            <a:ext cx="377043" cy="409442"/>
            <a:chOff x="18216706" y="1672530"/>
            <a:chExt cx="1101090" cy="1195705"/>
          </a:xfrm>
        </p:grpSpPr>
        <p:sp>
          <p:nvSpPr>
            <p:cNvPr id="53" name="object 10">
              <a:extLst>
                <a:ext uri="{FF2B5EF4-FFF2-40B4-BE49-F238E27FC236}">
                  <a16:creationId xmlns:a16="http://schemas.microsoft.com/office/drawing/2014/main" id="{FDB8B624-5F17-8754-60CC-00FE52B57DE9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1">
              <a:extLst>
                <a:ext uri="{FF2B5EF4-FFF2-40B4-BE49-F238E27FC236}">
                  <a16:creationId xmlns:a16="http://schemas.microsoft.com/office/drawing/2014/main" id="{17841F76-C8BE-B53D-C859-02246AD58AF3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2">
              <a:extLst>
                <a:ext uri="{FF2B5EF4-FFF2-40B4-BE49-F238E27FC236}">
                  <a16:creationId xmlns:a16="http://schemas.microsoft.com/office/drawing/2014/main" id="{A22FB4A2-1B69-20BC-48CE-627192F510E4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04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D83815BB-A397-A512-E779-7100FE26EC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1708383" y="2517775"/>
            <a:ext cx="1820863" cy="1822450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E06B5C-05C1-A284-6EE5-769235527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40" y="4494179"/>
            <a:ext cx="5018889" cy="492443"/>
          </a:xfrm>
        </p:spPr>
        <p:txBody>
          <a:bodyPr/>
          <a:lstStyle/>
          <a:p>
            <a:r>
              <a:rPr lang="en-GB" sz="1600" dirty="0"/>
              <a:t>Richard Hall</a:t>
            </a:r>
          </a:p>
          <a:p>
            <a:pPr lvl="1"/>
            <a:r>
              <a:rPr lang="en-GB" sz="1600" dirty="0"/>
              <a:t>Sales Director</a:t>
            </a:r>
            <a:r>
              <a:rPr lang="en-GB" dirty="0"/>
              <a:t>, </a:t>
            </a:r>
            <a:r>
              <a:rPr lang="en-GB" dirty="0" err="1"/>
              <a:t>Rayfast</a:t>
            </a:r>
            <a:endParaRPr lang="en-GB" sz="1600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8039389" cy="2215991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en-GB" dirty="0"/>
              <a:t>Execution case study</a:t>
            </a:r>
            <a:br>
              <a:rPr lang="en-GB" dirty="0"/>
            </a:br>
            <a:r>
              <a:rPr lang="en-GB" dirty="0"/>
              <a:t>Interconnect Solutions Group: </a:t>
            </a:r>
            <a:r>
              <a:rPr lang="en-GB" dirty="0" err="1"/>
              <a:t>Rayfast</a:t>
            </a:r>
            <a:br>
              <a:rPr lang="en-GB" dirty="0"/>
            </a:b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F835F36-9476-E617-EA06-969C84031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extLst>
              <a:ext uri="{FF2B5EF4-FFF2-40B4-BE49-F238E27FC236}">
                <a16:creationId xmlns:a16="http://schemas.microsoft.com/office/drawing/2014/main" id="{8B293572-2634-2B7E-473A-287796441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7" y="-9236"/>
            <a:ext cx="12265891" cy="6899564"/>
          </a:xfrm>
          <a:custGeom>
            <a:avLst/>
            <a:gdLst>
              <a:gd name="connsiteX0" fmla="*/ 209 w 12208256"/>
              <a:gd name="connsiteY0" fmla="*/ 119 h 6811264"/>
              <a:gd name="connsiteX1" fmla="*/ 12208465 w 12208256"/>
              <a:gd name="connsiteY1" fmla="*/ 119 h 6811264"/>
              <a:gd name="connsiteX2" fmla="*/ 12208465 w 12208256"/>
              <a:gd name="connsiteY2" fmla="*/ 6811383 h 6811264"/>
              <a:gd name="connsiteX3" fmla="*/ 209 w 12208256"/>
              <a:gd name="connsiteY3" fmla="*/ 6811383 h 681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8256" h="6811264">
                <a:moveTo>
                  <a:pt x="209" y="119"/>
                </a:moveTo>
                <a:lnTo>
                  <a:pt x="12208465" y="119"/>
                </a:lnTo>
                <a:lnTo>
                  <a:pt x="12208465" y="6811383"/>
                </a:lnTo>
                <a:lnTo>
                  <a:pt x="209" y="6811383"/>
                </a:lnTo>
                <a:close/>
              </a:path>
            </a:pathLst>
          </a:cu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4AF93-ABAA-53EF-F7F8-469C26E36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Grow: Sales Excellence </a:t>
            </a:r>
            <a:r>
              <a:rPr lang="en-GB" b="0" dirty="0">
                <a:solidFill>
                  <a:schemeClr val="bg1"/>
                </a:solidFill>
              </a:rPr>
              <a:t>| Leadership for Growth 2025</a:t>
            </a:r>
          </a:p>
        </p:txBody>
      </p:sp>
    </p:spTree>
    <p:extLst>
      <p:ext uri="{BB962C8B-B14F-4D97-AF65-F5344CB8AC3E}">
        <p14:creationId xmlns:p14="http://schemas.microsoft.com/office/powerpoint/2010/main" val="20770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34926FE-D7AB-98B4-C611-264D01719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2">
            <a:extLst>
              <a:ext uri="{FF2B5EF4-FFF2-40B4-BE49-F238E27FC236}">
                <a16:creationId xmlns:a16="http://schemas.microsoft.com/office/drawing/2014/main" id="{A0575FEB-61DD-3469-5B4D-F8118FEC3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13" y="663575"/>
            <a:ext cx="10678477" cy="5441442"/>
          </a:xfrm>
          <a:custGeom>
            <a:avLst/>
            <a:gdLst>
              <a:gd name="connsiteX0" fmla="*/ 202 w 10678477"/>
              <a:gd name="connsiteY0" fmla="*/ 147 h 5441442"/>
              <a:gd name="connsiteX1" fmla="*/ 10678680 w 10678477"/>
              <a:gd name="connsiteY1" fmla="*/ 147 h 5441442"/>
              <a:gd name="connsiteX2" fmla="*/ 10678680 w 10678477"/>
              <a:gd name="connsiteY2" fmla="*/ 5441589 h 5441442"/>
              <a:gd name="connsiteX3" fmla="*/ 202 w 10678477"/>
              <a:gd name="connsiteY3" fmla="*/ 5441589 h 544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78477" h="5441442">
                <a:moveTo>
                  <a:pt x="202" y="147"/>
                </a:moveTo>
                <a:lnTo>
                  <a:pt x="10678680" y="147"/>
                </a:lnTo>
                <a:lnTo>
                  <a:pt x="10678680" y="5441589"/>
                </a:lnTo>
                <a:lnTo>
                  <a:pt x="202" y="5441589"/>
                </a:lnTo>
                <a:close/>
              </a:path>
            </a:pathLst>
          </a:cu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FD00D5-81FE-E4D8-61EE-85D02FCF8F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</p:spTree>
    <p:extLst>
      <p:ext uri="{BB962C8B-B14F-4D97-AF65-F5344CB8AC3E}">
        <p14:creationId xmlns:p14="http://schemas.microsoft.com/office/powerpoint/2010/main" val="25666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26B09F-A34D-ABC2-0EF0-B058B4172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292E5BF3-40C6-DB28-8083-E0443C56AB11}"/>
              </a:ext>
            </a:extLst>
          </p:cNvPr>
          <p:cNvSpPr/>
          <p:nvPr/>
        </p:nvSpPr>
        <p:spPr>
          <a:xfrm>
            <a:off x="1314005" y="683132"/>
            <a:ext cx="9551352" cy="5491734"/>
          </a:xfrm>
          <a:custGeom>
            <a:avLst/>
            <a:gdLst>
              <a:gd name="connsiteX0" fmla="*/ 9519602 w 9551352"/>
              <a:gd name="connsiteY0" fmla="*/ 0 h 5491734"/>
              <a:gd name="connsiteX1" fmla="*/ 9551352 w 9551352"/>
              <a:gd name="connsiteY1" fmla="*/ 31750 h 5491734"/>
              <a:gd name="connsiteX2" fmla="*/ 9551352 w 9551352"/>
              <a:gd name="connsiteY2" fmla="*/ 5459984 h 5491734"/>
              <a:gd name="connsiteX3" fmla="*/ 9519602 w 9551352"/>
              <a:gd name="connsiteY3" fmla="*/ 5491734 h 5491734"/>
              <a:gd name="connsiteX4" fmla="*/ 31750 w 9551352"/>
              <a:gd name="connsiteY4" fmla="*/ 5491734 h 5491734"/>
              <a:gd name="connsiteX5" fmla="*/ 0 w 9551352"/>
              <a:gd name="connsiteY5" fmla="*/ 5459984 h 5491734"/>
              <a:gd name="connsiteX6" fmla="*/ 0 w 9551352"/>
              <a:gd name="connsiteY6" fmla="*/ 31750 h 5491734"/>
              <a:gd name="connsiteX7" fmla="*/ 31750 w 9551352"/>
              <a:gd name="connsiteY7" fmla="*/ 0 h 549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51352" h="5491734">
                <a:moveTo>
                  <a:pt x="9519602" y="0"/>
                </a:moveTo>
                <a:cubicBezTo>
                  <a:pt x="9537138" y="0"/>
                  <a:pt x="9551352" y="14215"/>
                  <a:pt x="9551352" y="31750"/>
                </a:cubicBezTo>
                <a:lnTo>
                  <a:pt x="9551352" y="5459984"/>
                </a:lnTo>
                <a:cubicBezTo>
                  <a:pt x="9551352" y="5477519"/>
                  <a:pt x="9537138" y="5491734"/>
                  <a:pt x="9519602" y="5491734"/>
                </a:cubicBezTo>
                <a:lnTo>
                  <a:pt x="31750" y="5491734"/>
                </a:lnTo>
                <a:cubicBezTo>
                  <a:pt x="14215" y="5491734"/>
                  <a:pt x="0" y="5477519"/>
                  <a:pt x="0" y="5459984"/>
                </a:cubicBezTo>
                <a:lnTo>
                  <a:pt x="0" y="31750"/>
                </a:lnTo>
                <a:cubicBezTo>
                  <a:pt x="0" y="14215"/>
                  <a:pt x="14215" y="0"/>
                  <a:pt x="31750" y="0"/>
                </a:cubicBez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51F726-80E0-E5F9-904E-62AE7AD0B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168" y="960818"/>
            <a:ext cx="8968231" cy="4995354"/>
          </a:xfrm>
          <a:custGeom>
            <a:avLst/>
            <a:gdLst>
              <a:gd name="connsiteX0" fmla="*/ 231 w 8968231"/>
              <a:gd name="connsiteY0" fmla="*/ 139 h 4995354"/>
              <a:gd name="connsiteX1" fmla="*/ 8968463 w 8968231"/>
              <a:gd name="connsiteY1" fmla="*/ 139 h 4995354"/>
              <a:gd name="connsiteX2" fmla="*/ 8968463 w 8968231"/>
              <a:gd name="connsiteY2" fmla="*/ 4995494 h 4995354"/>
              <a:gd name="connsiteX3" fmla="*/ 231 w 8968231"/>
              <a:gd name="connsiteY3" fmla="*/ 4995494 h 499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8231" h="4995354">
                <a:moveTo>
                  <a:pt x="231" y="139"/>
                </a:moveTo>
                <a:lnTo>
                  <a:pt x="8968463" y="139"/>
                </a:lnTo>
                <a:lnTo>
                  <a:pt x="8968463" y="4995494"/>
                </a:lnTo>
                <a:lnTo>
                  <a:pt x="231" y="4995494"/>
                </a:lnTo>
                <a:close/>
              </a:path>
            </a:pathLst>
          </a:cu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051F555-1BDA-03EB-B2C3-FB369551E1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Grow: Sales Excellence </a:t>
            </a:r>
            <a:r>
              <a:rPr lang="en-GB" b="0" dirty="0">
                <a:solidFill>
                  <a:schemeClr val="bg1"/>
                </a:solidFill>
              </a:rPr>
              <a:t>| Leadership for Growth 2025</a:t>
            </a:r>
          </a:p>
        </p:txBody>
      </p:sp>
    </p:spTree>
    <p:extLst>
      <p:ext uri="{BB962C8B-B14F-4D97-AF65-F5344CB8AC3E}">
        <p14:creationId xmlns:p14="http://schemas.microsoft.com/office/powerpoint/2010/main" val="25776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009DFA2-24C1-BD63-DF43-2BACA97A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0">
            <a:extLst>
              <a:ext uri="{FF2B5EF4-FFF2-40B4-BE49-F238E27FC236}">
                <a16:creationId xmlns:a16="http://schemas.microsoft.com/office/drawing/2014/main" id="{6AF9AD3B-844C-F343-3375-882715A6B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54" r="1"/>
          <a:stretch/>
        </p:blipFill>
        <p:spPr>
          <a:xfrm>
            <a:off x="0" y="0"/>
            <a:ext cx="12192000" cy="6867236"/>
          </a:xfrm>
          <a:custGeom>
            <a:avLst/>
            <a:gdLst>
              <a:gd name="connsiteX0" fmla="*/ 532 w 12207421"/>
              <a:gd name="connsiteY0" fmla="*/ 230 h 5157060"/>
              <a:gd name="connsiteX1" fmla="*/ 12207953 w 12207421"/>
              <a:gd name="connsiteY1" fmla="*/ 230 h 5157060"/>
              <a:gd name="connsiteX2" fmla="*/ 12207953 w 12207421"/>
              <a:gd name="connsiteY2" fmla="*/ 5157291 h 5157060"/>
              <a:gd name="connsiteX3" fmla="*/ 532 w 12207421"/>
              <a:gd name="connsiteY3" fmla="*/ 5157291 h 515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7421" h="5157060">
                <a:moveTo>
                  <a:pt x="532" y="230"/>
                </a:moveTo>
                <a:lnTo>
                  <a:pt x="12207953" y="230"/>
                </a:lnTo>
                <a:lnTo>
                  <a:pt x="12207953" y="5157291"/>
                </a:lnTo>
                <a:lnTo>
                  <a:pt x="532" y="5157291"/>
                </a:lnTo>
                <a:close/>
              </a:path>
            </a:pathLst>
          </a:custGeom>
        </p:spPr>
      </p:pic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D9223EE7-31AC-ACC3-A630-75B7431CB92A}"/>
              </a:ext>
            </a:extLst>
          </p:cNvPr>
          <p:cNvSpPr/>
          <p:nvPr/>
        </p:nvSpPr>
        <p:spPr>
          <a:xfrm>
            <a:off x="8414448" y="5372031"/>
            <a:ext cx="3777552" cy="1485969"/>
          </a:xfrm>
          <a:custGeom>
            <a:avLst/>
            <a:gdLst>
              <a:gd name="connsiteX0" fmla="*/ 2141237 w 3777552"/>
              <a:gd name="connsiteY0" fmla="*/ 0 h 1485969"/>
              <a:gd name="connsiteX1" fmla="*/ 3777552 w 3777552"/>
              <a:gd name="connsiteY1" fmla="*/ 511068 h 1485969"/>
              <a:gd name="connsiteX2" fmla="*/ 3777552 w 3777552"/>
              <a:gd name="connsiteY2" fmla="*/ 1485969 h 1485969"/>
              <a:gd name="connsiteX3" fmla="*/ 0 w 3777552"/>
              <a:gd name="connsiteY3" fmla="*/ 1485969 h 148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7552" h="1485969">
                <a:moveTo>
                  <a:pt x="2141237" y="0"/>
                </a:moveTo>
                <a:lnTo>
                  <a:pt x="3777552" y="511068"/>
                </a:lnTo>
                <a:lnTo>
                  <a:pt x="3777552" y="1485969"/>
                </a:lnTo>
                <a:lnTo>
                  <a:pt x="0" y="1485969"/>
                </a:lnTo>
                <a:close/>
              </a:path>
            </a:pathLst>
          </a:custGeom>
          <a:solidFill>
            <a:srgbClr val="15E0A7"/>
          </a:solidFill>
          <a:ln w="633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BBEEB7CE-7066-E0E1-FCF5-A3CD096316D8}"/>
              </a:ext>
            </a:extLst>
          </p:cNvPr>
          <p:cNvSpPr/>
          <p:nvPr/>
        </p:nvSpPr>
        <p:spPr>
          <a:xfrm>
            <a:off x="-1" y="5804913"/>
            <a:ext cx="828279" cy="1053087"/>
          </a:xfrm>
          <a:custGeom>
            <a:avLst/>
            <a:gdLst>
              <a:gd name="connsiteX0" fmla="*/ 0 w 828279"/>
              <a:gd name="connsiteY0" fmla="*/ 0 h 1053087"/>
              <a:gd name="connsiteX1" fmla="*/ 828279 w 828279"/>
              <a:gd name="connsiteY1" fmla="*/ 1053087 h 1053087"/>
              <a:gd name="connsiteX2" fmla="*/ 0 w 828279"/>
              <a:gd name="connsiteY2" fmla="*/ 1053087 h 1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8279" h="1053087">
                <a:moveTo>
                  <a:pt x="0" y="0"/>
                </a:moveTo>
                <a:lnTo>
                  <a:pt x="828279" y="1053087"/>
                </a:lnTo>
                <a:lnTo>
                  <a:pt x="0" y="1053087"/>
                </a:lnTo>
                <a:close/>
              </a:path>
            </a:pathLst>
          </a:custGeom>
          <a:solidFill>
            <a:srgbClr val="6B0DD5"/>
          </a:solidFill>
          <a:ln w="633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D95821C-AAEE-2ABF-19A2-242177B862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Grow: Sales Excellence </a:t>
            </a:r>
            <a:r>
              <a:rPr lang="en-GB" b="0" dirty="0">
                <a:solidFill>
                  <a:schemeClr val="bg1"/>
                </a:solidFill>
              </a:rPr>
              <a:t>| Leadership for Growth 2025</a:t>
            </a:r>
          </a:p>
        </p:txBody>
      </p:sp>
    </p:spTree>
    <p:extLst>
      <p:ext uri="{BB962C8B-B14F-4D97-AF65-F5344CB8AC3E}">
        <p14:creationId xmlns:p14="http://schemas.microsoft.com/office/powerpoint/2010/main" val="29802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0FE00-3B22-D3C4-11C2-73AB754B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4001C-4EF0-5641-F33F-037BE019ED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BB60765-C905-1873-FC31-23ABED329539}"/>
              </a:ext>
            </a:extLst>
          </p:cNvPr>
          <p:cNvSpPr txBox="1"/>
          <p:nvPr/>
        </p:nvSpPr>
        <p:spPr>
          <a:xfrm>
            <a:off x="600905" y="0"/>
            <a:ext cx="5304650" cy="1014293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108000" rIns="0" bIns="72000" rtlCol="0">
            <a:spAutoFit/>
          </a:bodyPr>
          <a:lstStyle/>
          <a:p>
            <a:pPr marL="257608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lang="en-GB" b="1" spc="-6" dirty="0">
              <a:solidFill>
                <a:srgbClr val="6A0DD4"/>
              </a:solidFill>
              <a:latin typeface="Diploma Plus Jakarta ExtraBold"/>
              <a:cs typeface="Diploma Plus Jakarta ExtraBold"/>
            </a:endParaRPr>
          </a:p>
          <a:p>
            <a:pPr marL="257608">
              <a:spcBef>
                <a:spcPts val="910"/>
              </a:spcBef>
            </a:pPr>
            <a:endParaRPr lang="en-GB" sz="300" dirty="0">
              <a:latin typeface="Diploma Plus Jakarta ExtraBold"/>
              <a:cs typeface="Diploma Plus Jakarta ExtraBold"/>
            </a:endParaRPr>
          </a:p>
          <a:p>
            <a:pPr marL="227958">
              <a:lnSpc>
                <a:spcPct val="80000"/>
              </a:lnSpc>
            </a:pPr>
            <a:r>
              <a:rPr lang="en-GB" sz="3200" dirty="0">
                <a:solidFill>
                  <a:srgbClr val="6A0DD4"/>
                </a:solidFill>
                <a:latin typeface="Diploma Plus Jakarta Medium"/>
                <a:cs typeface="Diploma Plus Jakarta Medium"/>
              </a:rPr>
              <a:t>Conclusion</a:t>
            </a:r>
            <a:endParaRPr lang="en-GB" sz="3200" dirty="0">
              <a:latin typeface="Diploma Plus Jakarta Medium"/>
              <a:cs typeface="Diploma Plus Jakarta Medium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C21306B-BF09-DED1-0CA8-40E38B31137A}"/>
              </a:ext>
            </a:extLst>
          </p:cNvPr>
          <p:cNvSpPr txBox="1"/>
          <p:nvPr/>
        </p:nvSpPr>
        <p:spPr>
          <a:xfrm>
            <a:off x="5958469" y="0"/>
            <a:ext cx="1725474" cy="45709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A536139-FD96-A136-7C79-348C1DAB3982}"/>
              </a:ext>
            </a:extLst>
          </p:cNvPr>
          <p:cNvSpPr txBox="1"/>
          <p:nvPr/>
        </p:nvSpPr>
        <p:spPr>
          <a:xfrm>
            <a:off x="7736858" y="0"/>
            <a:ext cx="1725474" cy="45709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>
              <a:spcBef>
                <a:spcPts val="910"/>
              </a:spcBef>
            </a:pPr>
            <a:r>
              <a:rPr b="1" spc="-6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dirty="0">
              <a:latin typeface="Diploma Plus Jakarta ExtraBold"/>
              <a:cs typeface="Diploma Plus Jakarta ExtraBold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736F67B5-01BA-8F9D-2257-1722A6D61356}"/>
              </a:ext>
            </a:extLst>
          </p:cNvPr>
          <p:cNvSpPr txBox="1">
            <a:spLocks/>
          </p:cNvSpPr>
          <p:nvPr/>
        </p:nvSpPr>
        <p:spPr>
          <a:xfrm>
            <a:off x="1383573" y="1594813"/>
            <a:ext cx="6493330" cy="894950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9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Pipeline/funnel management to drive outcomes</a:t>
            </a:r>
          </a:p>
        </p:txBody>
      </p:sp>
      <p:grpSp>
        <p:nvGrpSpPr>
          <p:cNvPr id="14" name="object 9">
            <a:extLst>
              <a:ext uri="{FF2B5EF4-FFF2-40B4-BE49-F238E27FC236}">
                <a16:creationId xmlns:a16="http://schemas.microsoft.com/office/drawing/2014/main" id="{BA992395-6ECF-BA68-1205-79FA1C1A8B02}"/>
              </a:ext>
            </a:extLst>
          </p:cNvPr>
          <p:cNvGrpSpPr/>
          <p:nvPr/>
        </p:nvGrpSpPr>
        <p:grpSpPr>
          <a:xfrm>
            <a:off x="607546" y="1668524"/>
            <a:ext cx="492279" cy="534580"/>
            <a:chOff x="18216706" y="1672530"/>
            <a:chExt cx="1101090" cy="1195705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9970F15D-B3AA-0694-3937-A333F177815C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E3467017-E732-1096-623A-1A2FEA7C6D7B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28AFA9B5-1DA0-2915-887C-DA32A8B257D5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9">
            <a:extLst>
              <a:ext uri="{FF2B5EF4-FFF2-40B4-BE49-F238E27FC236}">
                <a16:creationId xmlns:a16="http://schemas.microsoft.com/office/drawing/2014/main" id="{AC93CF38-D7E4-EE36-A9F6-D86EC3F6CCD8}"/>
              </a:ext>
            </a:extLst>
          </p:cNvPr>
          <p:cNvGrpSpPr/>
          <p:nvPr/>
        </p:nvGrpSpPr>
        <p:grpSpPr>
          <a:xfrm>
            <a:off x="597280" y="2799955"/>
            <a:ext cx="492279" cy="534580"/>
            <a:chOff x="18216706" y="1672530"/>
            <a:chExt cx="1101090" cy="1195705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000230D3-8FF3-BD08-3CC0-82783D50DE73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219F9CE8-A05C-89A6-EF28-4AA06BA1E377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1344F95E-74BF-AD89-EE3E-20C8CA951E06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6">
            <a:extLst>
              <a:ext uri="{FF2B5EF4-FFF2-40B4-BE49-F238E27FC236}">
                <a16:creationId xmlns:a16="http://schemas.microsoft.com/office/drawing/2014/main" id="{2EC64AC0-6E91-BBC9-67E2-B0CA8EC52039}"/>
              </a:ext>
            </a:extLst>
          </p:cNvPr>
          <p:cNvSpPr txBox="1">
            <a:spLocks/>
          </p:cNvSpPr>
          <p:nvPr/>
        </p:nvSpPr>
        <p:spPr>
          <a:xfrm>
            <a:off x="1335676" y="2699438"/>
            <a:ext cx="6493330" cy="894950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9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Sales dashboard focused on leading indicators</a:t>
            </a:r>
          </a:p>
        </p:txBody>
      </p:sp>
      <p:grpSp>
        <p:nvGrpSpPr>
          <p:cNvPr id="23" name="object 9">
            <a:extLst>
              <a:ext uri="{FF2B5EF4-FFF2-40B4-BE49-F238E27FC236}">
                <a16:creationId xmlns:a16="http://schemas.microsoft.com/office/drawing/2014/main" id="{F19B2C8D-217B-5259-C66D-E2C50803A521}"/>
              </a:ext>
            </a:extLst>
          </p:cNvPr>
          <p:cNvGrpSpPr/>
          <p:nvPr/>
        </p:nvGrpSpPr>
        <p:grpSpPr>
          <a:xfrm>
            <a:off x="602413" y="3964059"/>
            <a:ext cx="492279" cy="534580"/>
            <a:chOff x="18216706" y="1672530"/>
            <a:chExt cx="1101090" cy="1195705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C3CD454C-E71D-3A0A-30F2-9CEAE6243BF1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42796054-1C4C-3CE8-558A-28F95ED186A5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69C83C44-A8E4-2FD8-1671-DDAD50B21EAF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6">
            <a:extLst>
              <a:ext uri="{FF2B5EF4-FFF2-40B4-BE49-F238E27FC236}">
                <a16:creationId xmlns:a16="http://schemas.microsoft.com/office/drawing/2014/main" id="{4CCCD3E9-0E5D-6D24-94FB-78F56AF5F2EE}"/>
              </a:ext>
            </a:extLst>
          </p:cNvPr>
          <p:cNvSpPr txBox="1">
            <a:spLocks/>
          </p:cNvSpPr>
          <p:nvPr/>
        </p:nvSpPr>
        <p:spPr>
          <a:xfrm>
            <a:off x="1335676" y="3956456"/>
            <a:ext cx="6493330" cy="894950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9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Daily/weekly performance routines to ensure consistency</a:t>
            </a:r>
          </a:p>
        </p:txBody>
      </p:sp>
      <p:grpSp>
        <p:nvGrpSpPr>
          <p:cNvPr id="2" name="object 9">
            <a:extLst>
              <a:ext uri="{FF2B5EF4-FFF2-40B4-BE49-F238E27FC236}">
                <a16:creationId xmlns:a16="http://schemas.microsoft.com/office/drawing/2014/main" id="{A08BF468-E50F-E04C-E7A4-14DA8A987060}"/>
              </a:ext>
            </a:extLst>
          </p:cNvPr>
          <p:cNvGrpSpPr/>
          <p:nvPr/>
        </p:nvGrpSpPr>
        <p:grpSpPr>
          <a:xfrm>
            <a:off x="604088" y="5147415"/>
            <a:ext cx="492279" cy="534580"/>
            <a:chOff x="18216706" y="1672530"/>
            <a:chExt cx="1101090" cy="1195705"/>
          </a:xfrm>
        </p:grpSpPr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6802A30D-BDEE-8FB7-7BD2-5C030395D1FB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11">
              <a:extLst>
                <a:ext uri="{FF2B5EF4-FFF2-40B4-BE49-F238E27FC236}">
                  <a16:creationId xmlns:a16="http://schemas.microsoft.com/office/drawing/2014/main" id="{FEF807D9-3CB3-5960-034B-42EFB15F20BA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2">
              <a:extLst>
                <a:ext uri="{FF2B5EF4-FFF2-40B4-BE49-F238E27FC236}">
                  <a16:creationId xmlns:a16="http://schemas.microsoft.com/office/drawing/2014/main" id="{6ECF0009-639B-CECC-78A2-5F7248F751D7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6">
            <a:extLst>
              <a:ext uri="{FF2B5EF4-FFF2-40B4-BE49-F238E27FC236}">
                <a16:creationId xmlns:a16="http://schemas.microsoft.com/office/drawing/2014/main" id="{93DD7AA8-D890-2C5F-BBCD-6636589C2C7F}"/>
              </a:ext>
            </a:extLst>
          </p:cNvPr>
          <p:cNvSpPr txBox="1">
            <a:spLocks/>
          </p:cNvSpPr>
          <p:nvPr/>
        </p:nvSpPr>
        <p:spPr>
          <a:xfrm>
            <a:off x="1337350" y="5214167"/>
            <a:ext cx="6962587" cy="451752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ct val="90000"/>
              </a:lnSpc>
              <a:spcBef>
                <a:spcPts val="1179"/>
              </a:spcBef>
            </a:pPr>
            <a:r>
              <a:rPr lang="en-GB" sz="3200" dirty="0">
                <a:latin typeface="Diploma Plus Jakarta Medium" pitchFamily="2" charset="0"/>
                <a:cs typeface="Diploma Plus Jakarta Medium" pitchFamily="2" charset="0"/>
              </a:rPr>
              <a:t>Bold pricing for the value we add</a:t>
            </a:r>
          </a:p>
        </p:txBody>
      </p:sp>
    </p:spTree>
    <p:extLst>
      <p:ext uri="{BB962C8B-B14F-4D97-AF65-F5344CB8AC3E}">
        <p14:creationId xmlns:p14="http://schemas.microsoft.com/office/powerpoint/2010/main" val="19793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A939D-899F-D90A-0BA0-65EA91206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D9894-836B-CA9F-E2D0-8E226093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Action plan workshop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A8895-0DB8-F629-76CA-3A7356E6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4B4972D-684E-EF78-F802-39B6AB492B89}"/>
              </a:ext>
            </a:extLst>
          </p:cNvPr>
          <p:cNvSpPr txBox="1">
            <a:spLocks/>
          </p:cNvSpPr>
          <p:nvPr/>
        </p:nvSpPr>
        <p:spPr>
          <a:xfrm>
            <a:off x="1416041" y="1524815"/>
            <a:ext cx="9839180" cy="3394096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spcBef>
                <a:spcPts val="1179"/>
              </a:spcBef>
            </a:pPr>
            <a:r>
              <a:rPr lang="en-GB" sz="3600" dirty="0">
                <a:latin typeface="+mn-lt"/>
                <a:cs typeface="Diploma Plus Jakarta Medium" pitchFamily="2" charset="0"/>
              </a:rPr>
              <a:t>Present your action plan to the group</a:t>
            </a:r>
          </a:p>
          <a:p>
            <a:pPr marL="7701" marR="3081">
              <a:spcBef>
                <a:spcPts val="1179"/>
              </a:spcBef>
            </a:pPr>
            <a:endParaRPr lang="en-GB" sz="3600" dirty="0">
              <a:latin typeface="+mn-lt"/>
              <a:cs typeface="Diploma Plus Jakarta Medium" pitchFamily="2" charset="0"/>
            </a:endParaRPr>
          </a:p>
          <a:p>
            <a:pPr marL="7701" marR="3081">
              <a:spcBef>
                <a:spcPts val="1179"/>
              </a:spcBef>
            </a:pPr>
            <a:r>
              <a:rPr lang="en-GB" sz="3600" dirty="0">
                <a:latin typeface="+mn-lt"/>
                <a:cs typeface="Diploma Plus Jakarta Medium" pitchFamily="2" charset="0"/>
              </a:rPr>
              <a:t>Get feedback from the rest of the group </a:t>
            </a:r>
          </a:p>
          <a:p>
            <a:pPr marL="7701" marR="3081">
              <a:spcBef>
                <a:spcPts val="1179"/>
              </a:spcBef>
            </a:pPr>
            <a:endParaRPr lang="en-GB" sz="3600" dirty="0">
              <a:latin typeface="+mn-lt"/>
              <a:cs typeface="Diploma Plus Jakarta Medium" pitchFamily="2" charset="0"/>
            </a:endParaRPr>
          </a:p>
          <a:p>
            <a:pPr marL="7701" marR="3081">
              <a:spcBef>
                <a:spcPts val="1179"/>
              </a:spcBef>
            </a:pPr>
            <a:r>
              <a:rPr lang="en-GB" sz="3600" dirty="0">
                <a:latin typeface="+mn-lt"/>
                <a:cs typeface="Diploma Plus Jakarta Medium" pitchFamily="2" charset="0"/>
              </a:rPr>
              <a:t>Refine your action plan and commit to it!</a:t>
            </a:r>
          </a:p>
        </p:txBody>
      </p:sp>
      <p:grpSp>
        <p:nvGrpSpPr>
          <p:cNvPr id="8" name="object 9">
            <a:extLst>
              <a:ext uri="{FF2B5EF4-FFF2-40B4-BE49-F238E27FC236}">
                <a16:creationId xmlns:a16="http://schemas.microsoft.com/office/drawing/2014/main" id="{A7B4023E-E692-AF99-5D40-B3EFF8F8FD0B}"/>
              </a:ext>
            </a:extLst>
          </p:cNvPr>
          <p:cNvGrpSpPr/>
          <p:nvPr/>
        </p:nvGrpSpPr>
        <p:grpSpPr>
          <a:xfrm>
            <a:off x="587376" y="1464839"/>
            <a:ext cx="714682" cy="776094"/>
            <a:chOff x="18216706" y="1672530"/>
            <a:chExt cx="1101090" cy="1195705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18C9F75C-9382-53C9-28D8-1FD2534BF2D3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C38C16A8-AE06-79E7-3E76-DE7B78F27F26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D78BCB50-3B60-4E72-B716-CB5E94E1E7B1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9">
            <a:extLst>
              <a:ext uri="{FF2B5EF4-FFF2-40B4-BE49-F238E27FC236}">
                <a16:creationId xmlns:a16="http://schemas.microsoft.com/office/drawing/2014/main" id="{F4C2DA01-A2C8-2593-4BAE-A0B158DE58E7}"/>
              </a:ext>
            </a:extLst>
          </p:cNvPr>
          <p:cNvGrpSpPr/>
          <p:nvPr/>
        </p:nvGrpSpPr>
        <p:grpSpPr>
          <a:xfrm>
            <a:off x="587376" y="2844036"/>
            <a:ext cx="714682" cy="776094"/>
            <a:chOff x="18216706" y="1672530"/>
            <a:chExt cx="1101090" cy="1195705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699325B2-E493-B670-8D15-E976A56CC77E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FA77BF44-EDA4-AFDA-6907-292C79E49D95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9EA4A580-EDDD-092D-2C23-1C4963E54F26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9">
            <a:extLst>
              <a:ext uri="{FF2B5EF4-FFF2-40B4-BE49-F238E27FC236}">
                <a16:creationId xmlns:a16="http://schemas.microsoft.com/office/drawing/2014/main" id="{82933396-0EB2-EDB6-7AE8-F4D175B11C67}"/>
              </a:ext>
            </a:extLst>
          </p:cNvPr>
          <p:cNvGrpSpPr/>
          <p:nvPr/>
        </p:nvGrpSpPr>
        <p:grpSpPr>
          <a:xfrm>
            <a:off x="587376" y="4223232"/>
            <a:ext cx="714682" cy="776094"/>
            <a:chOff x="18216706" y="1672530"/>
            <a:chExt cx="1101090" cy="1195705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82ECCE13-BDE9-E99A-9789-D436A3CCB5F1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5C1C69AD-C568-325A-FC91-0AF6BEFC47E0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5723C356-EBF3-C5F6-031B-428001846B48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820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B9974-6493-FD2B-A19B-877B2CEA2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D054752C-D58F-2CD0-C6CF-6133C8F3F2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7216775" cy="2031325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en-GB" dirty="0"/>
              <a:t>Action plan workshop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891C13B-54D0-54AD-7045-CA185182A0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6DF9D641-4474-F942-6371-044924A98966}"/>
              </a:ext>
            </a:extLst>
          </p:cNvPr>
          <p:cNvSpPr txBox="1">
            <a:spLocks/>
          </p:cNvSpPr>
          <p:nvPr/>
        </p:nvSpPr>
        <p:spPr>
          <a:xfrm>
            <a:off x="597976" y="2885495"/>
            <a:ext cx="3901440" cy="1239660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spcBef>
                <a:spcPts val="1179"/>
              </a:spcBef>
            </a:pPr>
            <a:r>
              <a:rPr lang="en-GB" sz="4000" dirty="0">
                <a:latin typeface="Diploma Plus Jakarta Medium" pitchFamily="2" charset="0"/>
                <a:cs typeface="Diploma Plus Jakarta Medium" pitchFamily="2" charset="0"/>
              </a:rPr>
              <a:t>Make your way to 15</a:t>
            </a:r>
            <a:r>
              <a:rPr lang="en-GB" sz="4000" baseline="30000" dirty="0">
                <a:latin typeface="Diploma Plus Jakarta Medium" pitchFamily="2" charset="0"/>
                <a:cs typeface="Diploma Plus Jakarta Medium" pitchFamily="2" charset="0"/>
              </a:rPr>
              <a:t>th</a:t>
            </a:r>
            <a:r>
              <a:rPr lang="en-GB" sz="4000" dirty="0">
                <a:latin typeface="Diploma Plus Jakarta Medium" pitchFamily="2" charset="0"/>
                <a:cs typeface="Diploma Plus Jakarta Medium" pitchFamily="2" charset="0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7453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E27D1-FF69-08D5-5FA6-08DE2A7B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E03147-DD07-621E-7A02-D52F0514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7" y="3094970"/>
            <a:ext cx="8273143" cy="127727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0000" dirty="0"/>
              <a:t>What’s next?</a:t>
            </a:r>
          </a:p>
        </p:txBody>
      </p:sp>
      <p:pic>
        <p:nvPicPr>
          <p:cNvPr id="8" name="Picture Placeholder 28">
            <a:extLst>
              <a:ext uri="{FF2B5EF4-FFF2-40B4-BE49-F238E27FC236}">
                <a16:creationId xmlns:a16="http://schemas.microsoft.com/office/drawing/2014/main" id="{83FF6EB5-4D5B-0A18-6ED2-1A834E5D8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9868" r="41343" b="34997"/>
          <a:stretch/>
        </p:blipFill>
        <p:spPr>
          <a:xfrm>
            <a:off x="523038" y="2205792"/>
            <a:ext cx="1820863" cy="1822450"/>
          </a:xfrm>
          <a:prstGeom prst="ellipse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62F8E803-416D-6C2F-758A-6E78B0E80FFB}"/>
              </a:ext>
            </a:extLst>
          </p:cNvPr>
          <p:cNvSpPr txBox="1">
            <a:spLocks/>
          </p:cNvSpPr>
          <p:nvPr/>
        </p:nvSpPr>
        <p:spPr>
          <a:xfrm>
            <a:off x="122830" y="4252357"/>
            <a:ext cx="2621278" cy="4994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Diploma Plus Jakarta ExtraBold" pitchFamily="2" charset="0"/>
                <a:ea typeface="+mn-ea"/>
                <a:cs typeface="Diploma Plus Jakarta ExtraBold" pitchFamily="2" charset="0"/>
              </a:defRPr>
            </a:lvl1pPr>
            <a:lvl2pPr marL="0" lvl="1" indent="0" algn="ctr"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40242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  <a:ea typeface="+mn-ea"/>
                <a:cs typeface="+mn-cs"/>
              </a:defRPr>
            </a:lvl3pPr>
            <a:lvl4pPr marL="1117488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4pPr>
            <a:lvl5pPr marL="1394734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Jill Tennant </a:t>
            </a:r>
          </a:p>
          <a:p>
            <a:r>
              <a:rPr lang="en-GB" dirty="0">
                <a:solidFill>
                  <a:schemeClr val="accent1"/>
                </a:solidFill>
                <a:latin typeface="+mn-lt"/>
              </a:rPr>
              <a:t>Group Strategy Director</a:t>
            </a:r>
          </a:p>
        </p:txBody>
      </p:sp>
    </p:spTree>
    <p:extLst>
      <p:ext uri="{BB962C8B-B14F-4D97-AF65-F5344CB8AC3E}">
        <p14:creationId xmlns:p14="http://schemas.microsoft.com/office/powerpoint/2010/main" val="7982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10515600" cy="560996"/>
          </a:xfrm>
        </p:spPr>
        <p:txBody>
          <a:bodyPr vert="horz" wrap="square" lIns="0" tIns="6932" rIns="0" bIns="0" rtlCol="0" anchor="t">
            <a:spAutoFit/>
          </a:bodyPr>
          <a:lstStyle/>
          <a:p>
            <a:r>
              <a:rPr lang="en-GB" dirty="0"/>
              <a:t>Celebrate: </a:t>
            </a:r>
            <a:r>
              <a:rPr lang="en-GB" dirty="0">
                <a:solidFill>
                  <a:srgbClr val="02F0B6"/>
                </a:solidFill>
                <a:latin typeface="Diploma Plus Jakarta "/>
              </a:rPr>
              <a:t>your brilliant leadership</a:t>
            </a:r>
            <a:endParaRPr lang="en-GB" dirty="0">
              <a:solidFill>
                <a:srgbClr val="02F0B6"/>
              </a:solidFill>
            </a:endParaRPr>
          </a:p>
        </p:txBody>
      </p:sp>
      <p:sp>
        <p:nvSpPr>
          <p:cNvPr id="108" name="Footer Placeholder 107">
            <a:extLst>
              <a:ext uri="{FF2B5EF4-FFF2-40B4-BE49-F238E27FC236}">
                <a16:creationId xmlns:a16="http://schemas.microsoft.com/office/drawing/2014/main" id="{02D660C8-D2D1-2D26-B239-97CF68E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1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Grow: Sales Excellence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/>
                <a:cs typeface="Diploma Plus Jakarta" pitchFamily="2" charset="0"/>
              </a:rPr>
              <a:t>| </a:t>
            </a:r>
            <a:r>
              <a:rPr kumimoji="0" lang="en-GB" sz="10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Leadership for Growth 2025</a:t>
            </a:r>
            <a:endParaRPr kumimoji="0" lang="en-GB" sz="100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ploma Plus Jakarta" pitchFamily="2" charset="0"/>
              <a:cs typeface="Diploma Plus Jakarta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799C64-A0B7-D4A1-5C77-C32CBDAF6474}"/>
              </a:ext>
            </a:extLst>
          </p:cNvPr>
          <p:cNvSpPr txBox="1"/>
          <p:nvPr/>
        </p:nvSpPr>
        <p:spPr>
          <a:xfrm>
            <a:off x="5321454" y="2965871"/>
            <a:ext cx="442191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Looked after your customers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B50986-205C-E74F-C110-AE14D6007734}"/>
              </a:ext>
            </a:extLst>
          </p:cNvPr>
          <p:cNvSpPr txBox="1"/>
          <p:nvPr/>
        </p:nvSpPr>
        <p:spPr>
          <a:xfrm>
            <a:off x="5321446" y="3660108"/>
            <a:ext cx="472216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Grown your businesses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D5E8102-64A7-9EC8-F178-C597B8B5DEBD}"/>
              </a:ext>
            </a:extLst>
          </p:cNvPr>
          <p:cNvSpPr txBox="1"/>
          <p:nvPr/>
        </p:nvSpPr>
        <p:spPr>
          <a:xfrm>
            <a:off x="5270646" y="2254047"/>
            <a:ext cx="59188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Developing capability / Engaging your colleagues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D54A64-7E99-8E7E-4E5E-48032C81F6E6}"/>
              </a:ext>
            </a:extLst>
          </p:cNvPr>
          <p:cNvSpPr txBox="1"/>
          <p:nvPr/>
        </p:nvSpPr>
        <p:spPr>
          <a:xfrm>
            <a:off x="5326893" y="4394534"/>
            <a:ext cx="46129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Developing your business models </a:t>
            </a:r>
          </a:p>
        </p:txBody>
      </p:sp>
      <p:pic>
        <p:nvPicPr>
          <p:cNvPr id="55" name="Picture 54" descr="A close up of hands&#10;&#10;AI-generated content may be incorrect.">
            <a:extLst>
              <a:ext uri="{FF2B5EF4-FFF2-40B4-BE49-F238E27FC236}">
                <a16:creationId xmlns:a16="http://schemas.microsoft.com/office/drawing/2014/main" id="{F29C77B5-9EC2-FEB1-65A1-EA5EBF9BA7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5" y="2444577"/>
            <a:ext cx="2837419" cy="2837419"/>
          </a:xfrm>
          <a:prstGeom prst="rect">
            <a:avLst/>
          </a:prstGeom>
        </p:spPr>
      </p:pic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A4D67F38-D5D1-3DB6-35EA-C3E733DBB487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3435401" y="1736945"/>
            <a:ext cx="1277383" cy="2126350"/>
          </a:xfrm>
          <a:prstGeom prst="bentConnector3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8072A645-34BC-F7C0-7B63-61DC41254134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3435401" y="2445956"/>
            <a:ext cx="1277383" cy="1417339"/>
          </a:xfrm>
          <a:prstGeom prst="bentConnector3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BB45C1C9-C731-DD71-E9AA-01B6CE12C68D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3435401" y="3154970"/>
            <a:ext cx="1277383" cy="708327"/>
          </a:xfrm>
          <a:prstGeom prst="bentConnector3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C8CE4CBC-95E5-BA28-13DE-6B59865534E8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435401" y="3863294"/>
            <a:ext cx="1277383" cy="684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2934A79-2413-376D-C12B-379FEC8C512E}"/>
              </a:ext>
            </a:extLst>
          </p:cNvPr>
          <p:cNvSpPr txBox="1"/>
          <p:nvPr/>
        </p:nvSpPr>
        <p:spPr>
          <a:xfrm>
            <a:off x="5326896" y="5109062"/>
            <a:ext cx="49678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Welcomed exciting new businesses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604D6E1-3A95-80FD-1089-D7DE1699C8E7}"/>
              </a:ext>
            </a:extLst>
          </p:cNvPr>
          <p:cNvSpPr txBox="1"/>
          <p:nvPr/>
        </p:nvSpPr>
        <p:spPr>
          <a:xfrm>
            <a:off x="5326893" y="1539811"/>
            <a:ext cx="46129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Driving the Health &amp; Safety culture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085DAD2-0F84-3408-84AB-14CBBFE2A067}"/>
              </a:ext>
            </a:extLst>
          </p:cNvPr>
          <p:cNvSpPr txBox="1"/>
          <p:nvPr/>
        </p:nvSpPr>
        <p:spPr>
          <a:xfrm>
            <a:off x="5326896" y="5799452"/>
            <a:ext cx="49678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iploma Plus Jakarta" pitchFamily="2" charset="0"/>
                <a:cs typeface="Diploma Plus Jakarta" pitchFamily="2" charset="0"/>
              </a:rPr>
              <a:t>Delivered excellent financial performance </a:t>
            </a:r>
          </a:p>
        </p:txBody>
      </p: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9182114A-FA8E-CDB9-B918-AB471FE66D50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435401" y="3863296"/>
            <a:ext cx="1277383" cy="709698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7F853467-648B-74B3-E197-24F1AFF23717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435401" y="3863294"/>
            <a:ext cx="1277383" cy="1418709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C92D23BF-39F3-251A-6C02-3F0FF7B2D819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435401" y="3863291"/>
            <a:ext cx="1277383" cy="2127724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object 9">
            <a:extLst>
              <a:ext uri="{FF2B5EF4-FFF2-40B4-BE49-F238E27FC236}">
                <a16:creationId xmlns:a16="http://schemas.microsoft.com/office/drawing/2014/main" id="{69348587-BE99-FBC6-F6E2-98796973A106}"/>
              </a:ext>
            </a:extLst>
          </p:cNvPr>
          <p:cNvGrpSpPr/>
          <p:nvPr/>
        </p:nvGrpSpPr>
        <p:grpSpPr>
          <a:xfrm>
            <a:off x="4712787" y="1460464"/>
            <a:ext cx="492279" cy="534580"/>
            <a:chOff x="18216706" y="1672530"/>
            <a:chExt cx="1101090" cy="1195705"/>
          </a:xfrm>
        </p:grpSpPr>
        <p:sp>
          <p:nvSpPr>
            <p:cNvPr id="74" name="object 10">
              <a:extLst>
                <a:ext uri="{FF2B5EF4-FFF2-40B4-BE49-F238E27FC236}">
                  <a16:creationId xmlns:a16="http://schemas.microsoft.com/office/drawing/2014/main" id="{415DC970-F107-8D1A-CD30-012AA02884B0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object 11">
              <a:extLst>
                <a:ext uri="{FF2B5EF4-FFF2-40B4-BE49-F238E27FC236}">
                  <a16:creationId xmlns:a16="http://schemas.microsoft.com/office/drawing/2014/main" id="{8EAC0434-E5D1-4C60-893E-486AF99D4C31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object 12">
              <a:extLst>
                <a:ext uri="{FF2B5EF4-FFF2-40B4-BE49-F238E27FC236}">
                  <a16:creationId xmlns:a16="http://schemas.microsoft.com/office/drawing/2014/main" id="{023C031E-7BD0-C469-1A5D-3B7B5F908E52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object 9">
            <a:extLst>
              <a:ext uri="{FF2B5EF4-FFF2-40B4-BE49-F238E27FC236}">
                <a16:creationId xmlns:a16="http://schemas.microsoft.com/office/drawing/2014/main" id="{20C5325D-FEDC-6F35-D24B-044B5A5D8062}"/>
              </a:ext>
            </a:extLst>
          </p:cNvPr>
          <p:cNvGrpSpPr/>
          <p:nvPr/>
        </p:nvGrpSpPr>
        <p:grpSpPr>
          <a:xfrm>
            <a:off x="4712787" y="2172514"/>
            <a:ext cx="492279" cy="534580"/>
            <a:chOff x="18216706" y="1672530"/>
            <a:chExt cx="1101090" cy="1195705"/>
          </a:xfrm>
        </p:grpSpPr>
        <p:sp>
          <p:nvSpPr>
            <p:cNvPr id="78" name="object 10">
              <a:extLst>
                <a:ext uri="{FF2B5EF4-FFF2-40B4-BE49-F238E27FC236}">
                  <a16:creationId xmlns:a16="http://schemas.microsoft.com/office/drawing/2014/main" id="{0CE2AB98-6AF4-4493-A1BE-D5EC75E4EE96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object 11">
              <a:extLst>
                <a:ext uri="{FF2B5EF4-FFF2-40B4-BE49-F238E27FC236}">
                  <a16:creationId xmlns:a16="http://schemas.microsoft.com/office/drawing/2014/main" id="{FBCDDFD7-E375-0775-AC16-B67601240187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object 12">
              <a:extLst>
                <a:ext uri="{FF2B5EF4-FFF2-40B4-BE49-F238E27FC236}">
                  <a16:creationId xmlns:a16="http://schemas.microsoft.com/office/drawing/2014/main" id="{C27C3254-53FA-6D2E-A198-AD7D0ACF7035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1" name="object 9">
            <a:extLst>
              <a:ext uri="{FF2B5EF4-FFF2-40B4-BE49-F238E27FC236}">
                <a16:creationId xmlns:a16="http://schemas.microsoft.com/office/drawing/2014/main" id="{019DF6A6-FA2A-FC67-6DFC-5A2E372519A3}"/>
              </a:ext>
            </a:extLst>
          </p:cNvPr>
          <p:cNvGrpSpPr/>
          <p:nvPr/>
        </p:nvGrpSpPr>
        <p:grpSpPr>
          <a:xfrm>
            <a:off x="4712787" y="2884563"/>
            <a:ext cx="492279" cy="534580"/>
            <a:chOff x="18216706" y="1672530"/>
            <a:chExt cx="1101090" cy="1195705"/>
          </a:xfrm>
        </p:grpSpPr>
        <p:sp>
          <p:nvSpPr>
            <p:cNvPr id="82" name="object 10">
              <a:extLst>
                <a:ext uri="{FF2B5EF4-FFF2-40B4-BE49-F238E27FC236}">
                  <a16:creationId xmlns:a16="http://schemas.microsoft.com/office/drawing/2014/main" id="{EF508C6F-BE72-CDCE-6A21-A12F9B7D773E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object 11">
              <a:extLst>
                <a:ext uri="{FF2B5EF4-FFF2-40B4-BE49-F238E27FC236}">
                  <a16:creationId xmlns:a16="http://schemas.microsoft.com/office/drawing/2014/main" id="{E42D7EC8-99BA-2E56-F0CE-2442ED43D89D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object 12">
              <a:extLst>
                <a:ext uri="{FF2B5EF4-FFF2-40B4-BE49-F238E27FC236}">
                  <a16:creationId xmlns:a16="http://schemas.microsoft.com/office/drawing/2014/main" id="{DD891DB1-EFF7-D449-313E-621C924D36B2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5" name="object 9">
            <a:extLst>
              <a:ext uri="{FF2B5EF4-FFF2-40B4-BE49-F238E27FC236}">
                <a16:creationId xmlns:a16="http://schemas.microsoft.com/office/drawing/2014/main" id="{889AAAB9-B22D-82C9-80E7-E3A66316DC6B}"/>
              </a:ext>
            </a:extLst>
          </p:cNvPr>
          <p:cNvGrpSpPr/>
          <p:nvPr/>
        </p:nvGrpSpPr>
        <p:grpSpPr>
          <a:xfrm>
            <a:off x="4712787" y="3596611"/>
            <a:ext cx="492279" cy="534580"/>
            <a:chOff x="18216706" y="1672530"/>
            <a:chExt cx="1101090" cy="1195705"/>
          </a:xfrm>
        </p:grpSpPr>
        <p:sp>
          <p:nvSpPr>
            <p:cNvPr id="86" name="object 10">
              <a:extLst>
                <a:ext uri="{FF2B5EF4-FFF2-40B4-BE49-F238E27FC236}">
                  <a16:creationId xmlns:a16="http://schemas.microsoft.com/office/drawing/2014/main" id="{419944E5-BD85-3399-8EE3-C3B20B8FBA43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bject 11">
              <a:extLst>
                <a:ext uri="{FF2B5EF4-FFF2-40B4-BE49-F238E27FC236}">
                  <a16:creationId xmlns:a16="http://schemas.microsoft.com/office/drawing/2014/main" id="{C3188274-8187-3B6E-2A51-04AACC805E80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bject 12">
              <a:extLst>
                <a:ext uri="{FF2B5EF4-FFF2-40B4-BE49-F238E27FC236}">
                  <a16:creationId xmlns:a16="http://schemas.microsoft.com/office/drawing/2014/main" id="{7680095E-5259-B0D3-62F5-A6E7F9CBEFF5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9" name="object 9">
            <a:extLst>
              <a:ext uri="{FF2B5EF4-FFF2-40B4-BE49-F238E27FC236}">
                <a16:creationId xmlns:a16="http://schemas.microsoft.com/office/drawing/2014/main" id="{9C5AB65F-D815-2A73-FD46-C75F220777F4}"/>
              </a:ext>
            </a:extLst>
          </p:cNvPr>
          <p:cNvGrpSpPr/>
          <p:nvPr/>
        </p:nvGrpSpPr>
        <p:grpSpPr>
          <a:xfrm>
            <a:off x="4712787" y="4308659"/>
            <a:ext cx="492279" cy="534580"/>
            <a:chOff x="18216706" y="1672530"/>
            <a:chExt cx="1101090" cy="1195705"/>
          </a:xfrm>
        </p:grpSpPr>
        <p:sp>
          <p:nvSpPr>
            <p:cNvPr id="90" name="object 10">
              <a:extLst>
                <a:ext uri="{FF2B5EF4-FFF2-40B4-BE49-F238E27FC236}">
                  <a16:creationId xmlns:a16="http://schemas.microsoft.com/office/drawing/2014/main" id="{6826B174-3E65-7935-972E-52B61E488F23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object 11">
              <a:extLst>
                <a:ext uri="{FF2B5EF4-FFF2-40B4-BE49-F238E27FC236}">
                  <a16:creationId xmlns:a16="http://schemas.microsoft.com/office/drawing/2014/main" id="{1B136492-0624-FA6B-7753-6CDD6B9F6F2F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object 12">
              <a:extLst>
                <a:ext uri="{FF2B5EF4-FFF2-40B4-BE49-F238E27FC236}">
                  <a16:creationId xmlns:a16="http://schemas.microsoft.com/office/drawing/2014/main" id="{E4DA57A4-61E1-64DA-0186-F39EA13E3BC6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object 9">
            <a:extLst>
              <a:ext uri="{FF2B5EF4-FFF2-40B4-BE49-F238E27FC236}">
                <a16:creationId xmlns:a16="http://schemas.microsoft.com/office/drawing/2014/main" id="{FA3B937F-6313-2F26-1416-03FB127823FB}"/>
              </a:ext>
            </a:extLst>
          </p:cNvPr>
          <p:cNvGrpSpPr/>
          <p:nvPr/>
        </p:nvGrpSpPr>
        <p:grpSpPr>
          <a:xfrm>
            <a:off x="4712787" y="5020709"/>
            <a:ext cx="492279" cy="534580"/>
            <a:chOff x="18216706" y="1672530"/>
            <a:chExt cx="1101090" cy="1195705"/>
          </a:xfrm>
        </p:grpSpPr>
        <p:sp>
          <p:nvSpPr>
            <p:cNvPr id="94" name="object 10">
              <a:extLst>
                <a:ext uri="{FF2B5EF4-FFF2-40B4-BE49-F238E27FC236}">
                  <a16:creationId xmlns:a16="http://schemas.microsoft.com/office/drawing/2014/main" id="{ED1281AF-E54F-1B96-9E46-D6BF8D2BCEFE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object 11">
              <a:extLst>
                <a:ext uri="{FF2B5EF4-FFF2-40B4-BE49-F238E27FC236}">
                  <a16:creationId xmlns:a16="http://schemas.microsoft.com/office/drawing/2014/main" id="{4DDD86B9-9342-9379-C3B2-8CAD529A1A39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object 12">
              <a:extLst>
                <a:ext uri="{FF2B5EF4-FFF2-40B4-BE49-F238E27FC236}">
                  <a16:creationId xmlns:a16="http://schemas.microsoft.com/office/drawing/2014/main" id="{06B650A5-352C-4B15-9D1D-FE540B8C48BE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7" name="object 9">
            <a:extLst>
              <a:ext uri="{FF2B5EF4-FFF2-40B4-BE49-F238E27FC236}">
                <a16:creationId xmlns:a16="http://schemas.microsoft.com/office/drawing/2014/main" id="{434D488A-9380-E139-DF60-A0059C40E28A}"/>
              </a:ext>
            </a:extLst>
          </p:cNvPr>
          <p:cNvGrpSpPr/>
          <p:nvPr/>
        </p:nvGrpSpPr>
        <p:grpSpPr>
          <a:xfrm>
            <a:off x="4712787" y="5732759"/>
            <a:ext cx="492279" cy="534580"/>
            <a:chOff x="18216706" y="1672530"/>
            <a:chExt cx="1101090" cy="1195705"/>
          </a:xfrm>
        </p:grpSpPr>
        <p:sp>
          <p:nvSpPr>
            <p:cNvPr id="98" name="object 10">
              <a:extLst>
                <a:ext uri="{FF2B5EF4-FFF2-40B4-BE49-F238E27FC236}">
                  <a16:creationId xmlns:a16="http://schemas.microsoft.com/office/drawing/2014/main" id="{D7735C4F-0605-25E6-C789-F9498AAE0353}"/>
                </a:ext>
              </a:extLst>
            </p:cNvPr>
            <p:cNvSpPr/>
            <p:nvPr/>
          </p:nvSpPr>
          <p:spPr>
            <a:xfrm>
              <a:off x="18216709" y="1672530"/>
              <a:ext cx="1101090" cy="528320"/>
            </a:xfrm>
            <a:custGeom>
              <a:avLst/>
              <a:gdLst/>
              <a:ahLst/>
              <a:cxnLst/>
              <a:rect l="l" t="t" r="r" b="b"/>
              <a:pathLst>
                <a:path w="1101090" h="528319">
                  <a:moveTo>
                    <a:pt x="545313" y="0"/>
                  </a:moveTo>
                  <a:lnTo>
                    <a:pt x="0" y="265719"/>
                  </a:lnTo>
                  <a:lnTo>
                    <a:pt x="540768" y="528318"/>
                  </a:lnTo>
                  <a:lnTo>
                    <a:pt x="1100573" y="264159"/>
                  </a:lnTo>
                  <a:lnTo>
                    <a:pt x="545313" y="0"/>
                  </a:lnTo>
                  <a:close/>
                </a:path>
              </a:pathLst>
            </a:custGeom>
            <a:solidFill>
              <a:srgbClr val="14DFA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object 11">
              <a:extLst>
                <a:ext uri="{FF2B5EF4-FFF2-40B4-BE49-F238E27FC236}">
                  <a16:creationId xmlns:a16="http://schemas.microsoft.com/office/drawing/2014/main" id="{A5F0678F-882D-679E-275C-73D636E0841C}"/>
                </a:ext>
              </a:extLst>
            </p:cNvPr>
            <p:cNvSpPr/>
            <p:nvPr/>
          </p:nvSpPr>
          <p:spPr>
            <a:xfrm>
              <a:off x="18216706" y="1937469"/>
              <a:ext cx="541020" cy="930275"/>
            </a:xfrm>
            <a:custGeom>
              <a:avLst/>
              <a:gdLst/>
              <a:ahLst/>
              <a:cxnLst/>
              <a:rect l="l" t="t" r="r" b="b"/>
              <a:pathLst>
                <a:path w="541019" h="930275">
                  <a:moveTo>
                    <a:pt x="0" y="0"/>
                  </a:moveTo>
                  <a:lnTo>
                    <a:pt x="5999" y="661236"/>
                  </a:lnTo>
                  <a:lnTo>
                    <a:pt x="539062" y="929940"/>
                  </a:lnTo>
                  <a:lnTo>
                    <a:pt x="540768" y="262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0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object 12">
              <a:extLst>
                <a:ext uri="{FF2B5EF4-FFF2-40B4-BE49-F238E27FC236}">
                  <a16:creationId xmlns:a16="http://schemas.microsoft.com/office/drawing/2014/main" id="{58A23A3C-BD16-3971-16EC-AE4D23F59C7F}"/>
                </a:ext>
              </a:extLst>
            </p:cNvPr>
            <p:cNvSpPr/>
            <p:nvPr/>
          </p:nvSpPr>
          <p:spPr>
            <a:xfrm>
              <a:off x="18755771" y="1936691"/>
              <a:ext cx="561975" cy="931544"/>
            </a:xfrm>
            <a:custGeom>
              <a:avLst/>
              <a:gdLst/>
              <a:ahLst/>
              <a:cxnLst/>
              <a:rect l="l" t="t" r="r" b="b"/>
              <a:pathLst>
                <a:path w="561975" h="931544">
                  <a:moveTo>
                    <a:pt x="561511" y="0"/>
                  </a:moveTo>
                  <a:lnTo>
                    <a:pt x="1706" y="264159"/>
                  </a:lnTo>
                  <a:lnTo>
                    <a:pt x="0" y="931500"/>
                  </a:lnTo>
                  <a:lnTo>
                    <a:pt x="561511" y="662796"/>
                  </a:lnTo>
                  <a:lnTo>
                    <a:pt x="56151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D7D9855-B3AA-5440-5A20-25E39DFEF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56B8-1D71-25FD-A258-83284F73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Delivering bold ambitions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2FD49-6FF0-7DA9-3D82-AFCAAB39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A3BD90-55A4-08F3-A0C6-FFFA7BCC1597}"/>
              </a:ext>
            </a:extLst>
          </p:cNvPr>
          <p:cNvGrpSpPr/>
          <p:nvPr/>
        </p:nvGrpSpPr>
        <p:grpSpPr>
          <a:xfrm>
            <a:off x="2693877" y="4263181"/>
            <a:ext cx="1057657" cy="1337018"/>
            <a:chOff x="2693877" y="4263181"/>
            <a:chExt cx="1057657" cy="1337018"/>
          </a:xfrm>
        </p:grpSpPr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E16FF5B8-0C77-6069-04B1-2FE5D92E8783}"/>
                </a:ext>
              </a:extLst>
            </p:cNvPr>
            <p:cNvSpPr/>
            <p:nvPr/>
          </p:nvSpPr>
          <p:spPr>
            <a:xfrm>
              <a:off x="2693877" y="4570729"/>
              <a:ext cx="529311" cy="1029470"/>
            </a:xfrm>
            <a:custGeom>
              <a:avLst/>
              <a:gdLst>
                <a:gd name="connsiteX0" fmla="*/ 0 w 529311"/>
                <a:gd name="connsiteY0" fmla="*/ 0 h 1029470"/>
                <a:gd name="connsiteX1" fmla="*/ 0 w 529311"/>
                <a:gd name="connsiteY1" fmla="*/ 704161 h 1029470"/>
                <a:gd name="connsiteX2" fmla="*/ 529311 w 529311"/>
                <a:gd name="connsiteY2" fmla="*/ 1029470 h 1029470"/>
                <a:gd name="connsiteX3" fmla="*/ 529311 w 529311"/>
                <a:gd name="connsiteY3" fmla="*/ 333482 h 1029470"/>
                <a:gd name="connsiteX4" fmla="*/ 0 w 529311"/>
                <a:gd name="connsiteY4" fmla="*/ 0 h 102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311" h="1029470">
                  <a:moveTo>
                    <a:pt x="0" y="0"/>
                  </a:moveTo>
                  <a:lnTo>
                    <a:pt x="0" y="704161"/>
                  </a:lnTo>
                  <a:lnTo>
                    <a:pt x="529311" y="1029470"/>
                  </a:lnTo>
                  <a:lnTo>
                    <a:pt x="529311" y="333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CFFF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EBCA081C-CC8D-3546-D18B-307CF7CDEC19}"/>
                </a:ext>
              </a:extLst>
            </p:cNvPr>
            <p:cNvSpPr/>
            <p:nvPr/>
          </p:nvSpPr>
          <p:spPr>
            <a:xfrm>
              <a:off x="3223188" y="4570729"/>
              <a:ext cx="528346" cy="1029470"/>
            </a:xfrm>
            <a:custGeom>
              <a:avLst/>
              <a:gdLst>
                <a:gd name="connsiteX0" fmla="*/ 0 w 528346"/>
                <a:gd name="connsiteY0" fmla="*/ 1029470 h 1029470"/>
                <a:gd name="connsiteX1" fmla="*/ 0 w 528346"/>
                <a:gd name="connsiteY1" fmla="*/ 333482 h 1029470"/>
                <a:gd name="connsiteX2" fmla="*/ 528346 w 528346"/>
                <a:gd name="connsiteY2" fmla="*/ 0 h 1029470"/>
                <a:gd name="connsiteX3" fmla="*/ 528346 w 528346"/>
                <a:gd name="connsiteY3" fmla="*/ 688973 h 1029470"/>
                <a:gd name="connsiteX4" fmla="*/ 0 w 528346"/>
                <a:gd name="connsiteY4" fmla="*/ 1029470 h 102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346" h="1029470">
                  <a:moveTo>
                    <a:pt x="0" y="1029470"/>
                  </a:moveTo>
                  <a:lnTo>
                    <a:pt x="0" y="333482"/>
                  </a:lnTo>
                  <a:lnTo>
                    <a:pt x="528346" y="0"/>
                  </a:lnTo>
                  <a:lnTo>
                    <a:pt x="528346" y="688973"/>
                  </a:lnTo>
                  <a:lnTo>
                    <a:pt x="0" y="1029470"/>
                  </a:lnTo>
                  <a:close/>
                </a:path>
              </a:pathLst>
            </a:custGeom>
            <a:solidFill>
              <a:srgbClr val="6B0DD5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9F34AB46-45C7-6E4B-13D1-A2BE873D0FC1}"/>
                </a:ext>
              </a:extLst>
            </p:cNvPr>
            <p:cNvSpPr/>
            <p:nvPr/>
          </p:nvSpPr>
          <p:spPr>
            <a:xfrm>
              <a:off x="2693877" y="4263181"/>
              <a:ext cx="1057657" cy="641029"/>
            </a:xfrm>
            <a:custGeom>
              <a:avLst/>
              <a:gdLst>
                <a:gd name="connsiteX0" fmla="*/ 529311 w 1057657"/>
                <a:gd name="connsiteY0" fmla="*/ 641030 h 641029"/>
                <a:gd name="connsiteX1" fmla="*/ 1057657 w 1057657"/>
                <a:gd name="connsiteY1" fmla="*/ 307547 h 641029"/>
                <a:gd name="connsiteX2" fmla="*/ 529311 w 1057657"/>
                <a:gd name="connsiteY2" fmla="*/ 0 h 641029"/>
                <a:gd name="connsiteX3" fmla="*/ 0 w 1057657"/>
                <a:gd name="connsiteY3" fmla="*/ 307547 h 641029"/>
                <a:gd name="connsiteX4" fmla="*/ 529311 w 1057657"/>
                <a:gd name="connsiteY4" fmla="*/ 641030 h 64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657" h="641029">
                  <a:moveTo>
                    <a:pt x="529311" y="641030"/>
                  </a:moveTo>
                  <a:lnTo>
                    <a:pt x="1057657" y="307547"/>
                  </a:lnTo>
                  <a:lnTo>
                    <a:pt x="529311" y="0"/>
                  </a:lnTo>
                  <a:lnTo>
                    <a:pt x="0" y="307547"/>
                  </a:lnTo>
                  <a:lnTo>
                    <a:pt x="529311" y="641030"/>
                  </a:lnTo>
                  <a:close/>
                </a:path>
              </a:pathLst>
            </a:custGeom>
            <a:solidFill>
              <a:srgbClr val="FFEA03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34A90D-D091-8ED9-E2F2-68B173739821}"/>
              </a:ext>
            </a:extLst>
          </p:cNvPr>
          <p:cNvGrpSpPr/>
          <p:nvPr/>
        </p:nvGrpSpPr>
        <p:grpSpPr>
          <a:xfrm>
            <a:off x="5386768" y="2798357"/>
            <a:ext cx="1057657" cy="2801841"/>
            <a:chOff x="5386768" y="2798357"/>
            <a:chExt cx="1057657" cy="2801841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FBF4553-8DBE-9F13-4A1F-99C6521241B3}"/>
                </a:ext>
              </a:extLst>
            </p:cNvPr>
            <p:cNvSpPr/>
            <p:nvPr/>
          </p:nvSpPr>
          <p:spPr>
            <a:xfrm>
              <a:off x="5386768" y="3105968"/>
              <a:ext cx="529246" cy="2494230"/>
            </a:xfrm>
            <a:custGeom>
              <a:avLst/>
              <a:gdLst>
                <a:gd name="connsiteX0" fmla="*/ 0 w 529246"/>
                <a:gd name="connsiteY0" fmla="*/ 0 h 2494230"/>
                <a:gd name="connsiteX1" fmla="*/ 0 w 529246"/>
                <a:gd name="connsiteY1" fmla="*/ 2168921 h 2494230"/>
                <a:gd name="connsiteX2" fmla="*/ 529247 w 529246"/>
                <a:gd name="connsiteY2" fmla="*/ 2494231 h 2494230"/>
                <a:gd name="connsiteX3" fmla="*/ 529247 w 529246"/>
                <a:gd name="connsiteY3" fmla="*/ 333482 h 2494230"/>
                <a:gd name="connsiteX4" fmla="*/ 0 w 529246"/>
                <a:gd name="connsiteY4" fmla="*/ 0 h 24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246" h="2494230">
                  <a:moveTo>
                    <a:pt x="0" y="0"/>
                  </a:moveTo>
                  <a:lnTo>
                    <a:pt x="0" y="2168921"/>
                  </a:lnTo>
                  <a:lnTo>
                    <a:pt x="529247" y="2494231"/>
                  </a:lnTo>
                  <a:lnTo>
                    <a:pt x="529247" y="333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CFFF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D6435587-962D-0D8F-0B56-475F615F2F9D}"/>
                </a:ext>
              </a:extLst>
            </p:cNvPr>
            <p:cNvSpPr/>
            <p:nvPr/>
          </p:nvSpPr>
          <p:spPr>
            <a:xfrm>
              <a:off x="5916015" y="3105968"/>
              <a:ext cx="528410" cy="2494230"/>
            </a:xfrm>
            <a:custGeom>
              <a:avLst/>
              <a:gdLst>
                <a:gd name="connsiteX0" fmla="*/ 0 w 528410"/>
                <a:gd name="connsiteY0" fmla="*/ 2494231 h 2494230"/>
                <a:gd name="connsiteX1" fmla="*/ 0 w 528410"/>
                <a:gd name="connsiteY1" fmla="*/ 333482 h 2494230"/>
                <a:gd name="connsiteX2" fmla="*/ 528410 w 528410"/>
                <a:gd name="connsiteY2" fmla="*/ 0 h 2494230"/>
                <a:gd name="connsiteX3" fmla="*/ 528410 w 528410"/>
                <a:gd name="connsiteY3" fmla="*/ 2153734 h 2494230"/>
                <a:gd name="connsiteX4" fmla="*/ 0 w 528410"/>
                <a:gd name="connsiteY4" fmla="*/ 2494231 h 24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410" h="2494230">
                  <a:moveTo>
                    <a:pt x="0" y="2494231"/>
                  </a:moveTo>
                  <a:lnTo>
                    <a:pt x="0" y="333482"/>
                  </a:lnTo>
                  <a:lnTo>
                    <a:pt x="528410" y="0"/>
                  </a:lnTo>
                  <a:lnTo>
                    <a:pt x="528410" y="2153734"/>
                  </a:lnTo>
                  <a:lnTo>
                    <a:pt x="0" y="2494231"/>
                  </a:lnTo>
                  <a:close/>
                </a:path>
              </a:pathLst>
            </a:custGeom>
            <a:solidFill>
              <a:srgbClr val="6B0DD5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EE23C6A-5E0B-C14E-BA55-037B1C0F5233}"/>
                </a:ext>
              </a:extLst>
            </p:cNvPr>
            <p:cNvSpPr/>
            <p:nvPr/>
          </p:nvSpPr>
          <p:spPr>
            <a:xfrm>
              <a:off x="5386768" y="2798357"/>
              <a:ext cx="1057657" cy="641094"/>
            </a:xfrm>
            <a:custGeom>
              <a:avLst/>
              <a:gdLst>
                <a:gd name="connsiteX0" fmla="*/ 529247 w 1057657"/>
                <a:gd name="connsiteY0" fmla="*/ 641094 h 641094"/>
                <a:gd name="connsiteX1" fmla="*/ 1057657 w 1057657"/>
                <a:gd name="connsiteY1" fmla="*/ 307612 h 641094"/>
                <a:gd name="connsiteX2" fmla="*/ 529247 w 1057657"/>
                <a:gd name="connsiteY2" fmla="*/ 0 h 641094"/>
                <a:gd name="connsiteX3" fmla="*/ 0 w 1057657"/>
                <a:gd name="connsiteY3" fmla="*/ 307612 h 641094"/>
                <a:gd name="connsiteX4" fmla="*/ 529247 w 1057657"/>
                <a:gd name="connsiteY4" fmla="*/ 641094 h 64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657" h="641094">
                  <a:moveTo>
                    <a:pt x="529247" y="641094"/>
                  </a:moveTo>
                  <a:lnTo>
                    <a:pt x="1057657" y="307612"/>
                  </a:lnTo>
                  <a:lnTo>
                    <a:pt x="529247" y="0"/>
                  </a:lnTo>
                  <a:lnTo>
                    <a:pt x="0" y="307612"/>
                  </a:lnTo>
                  <a:lnTo>
                    <a:pt x="529247" y="641094"/>
                  </a:lnTo>
                  <a:close/>
                </a:path>
              </a:pathLst>
            </a:custGeom>
            <a:solidFill>
              <a:srgbClr val="FFEA03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904AAA-30D0-537F-41A8-BC5EABAD11BE}"/>
              </a:ext>
            </a:extLst>
          </p:cNvPr>
          <p:cNvGrpSpPr/>
          <p:nvPr/>
        </p:nvGrpSpPr>
        <p:grpSpPr>
          <a:xfrm>
            <a:off x="8177735" y="1246912"/>
            <a:ext cx="1057657" cy="4353286"/>
            <a:chOff x="8177735" y="1246912"/>
            <a:chExt cx="1057657" cy="4353286"/>
          </a:xfrm>
        </p:grpSpPr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73CCABE3-1562-DCF1-F8DA-08B91582EB86}"/>
                </a:ext>
              </a:extLst>
            </p:cNvPr>
            <p:cNvSpPr/>
            <p:nvPr/>
          </p:nvSpPr>
          <p:spPr>
            <a:xfrm>
              <a:off x="8177735" y="1554459"/>
              <a:ext cx="529311" cy="4045739"/>
            </a:xfrm>
            <a:custGeom>
              <a:avLst/>
              <a:gdLst>
                <a:gd name="connsiteX0" fmla="*/ 0 w 529311"/>
                <a:gd name="connsiteY0" fmla="*/ 0 h 4045739"/>
                <a:gd name="connsiteX1" fmla="*/ 0 w 529311"/>
                <a:gd name="connsiteY1" fmla="*/ 3720430 h 4045739"/>
                <a:gd name="connsiteX2" fmla="*/ 529311 w 529311"/>
                <a:gd name="connsiteY2" fmla="*/ 4045740 h 4045739"/>
                <a:gd name="connsiteX3" fmla="*/ 529311 w 529311"/>
                <a:gd name="connsiteY3" fmla="*/ 333482 h 4045739"/>
                <a:gd name="connsiteX4" fmla="*/ 0 w 529311"/>
                <a:gd name="connsiteY4" fmla="*/ 0 h 404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311" h="4045739">
                  <a:moveTo>
                    <a:pt x="0" y="0"/>
                  </a:moveTo>
                  <a:lnTo>
                    <a:pt x="0" y="3720430"/>
                  </a:lnTo>
                  <a:lnTo>
                    <a:pt x="529311" y="4045740"/>
                  </a:lnTo>
                  <a:lnTo>
                    <a:pt x="529311" y="333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CFFF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D1A21CF-4DB6-6808-943D-2796AF3FF7F7}"/>
                </a:ext>
              </a:extLst>
            </p:cNvPr>
            <p:cNvSpPr/>
            <p:nvPr/>
          </p:nvSpPr>
          <p:spPr>
            <a:xfrm>
              <a:off x="8707046" y="1554459"/>
              <a:ext cx="528345" cy="4045739"/>
            </a:xfrm>
            <a:custGeom>
              <a:avLst/>
              <a:gdLst>
                <a:gd name="connsiteX0" fmla="*/ 0 w 528345"/>
                <a:gd name="connsiteY0" fmla="*/ 4045740 h 4045739"/>
                <a:gd name="connsiteX1" fmla="*/ 0 w 528345"/>
                <a:gd name="connsiteY1" fmla="*/ 333482 h 4045739"/>
                <a:gd name="connsiteX2" fmla="*/ 528346 w 528345"/>
                <a:gd name="connsiteY2" fmla="*/ 0 h 4045739"/>
                <a:gd name="connsiteX3" fmla="*/ 528346 w 528345"/>
                <a:gd name="connsiteY3" fmla="*/ 3705243 h 4045739"/>
                <a:gd name="connsiteX4" fmla="*/ 0 w 528345"/>
                <a:gd name="connsiteY4" fmla="*/ 4045740 h 404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345" h="4045739">
                  <a:moveTo>
                    <a:pt x="0" y="4045740"/>
                  </a:moveTo>
                  <a:lnTo>
                    <a:pt x="0" y="333482"/>
                  </a:lnTo>
                  <a:lnTo>
                    <a:pt x="528346" y="0"/>
                  </a:lnTo>
                  <a:lnTo>
                    <a:pt x="528346" y="3705243"/>
                  </a:lnTo>
                  <a:lnTo>
                    <a:pt x="0" y="4045740"/>
                  </a:lnTo>
                  <a:close/>
                </a:path>
              </a:pathLst>
            </a:custGeom>
            <a:solidFill>
              <a:srgbClr val="6B0DD5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C5069C19-BF1C-84F3-116C-365ABA308EA5}"/>
                </a:ext>
              </a:extLst>
            </p:cNvPr>
            <p:cNvSpPr/>
            <p:nvPr/>
          </p:nvSpPr>
          <p:spPr>
            <a:xfrm>
              <a:off x="8177735" y="1246912"/>
              <a:ext cx="1057657" cy="641029"/>
            </a:xfrm>
            <a:custGeom>
              <a:avLst/>
              <a:gdLst>
                <a:gd name="connsiteX0" fmla="*/ 529311 w 1057657"/>
                <a:gd name="connsiteY0" fmla="*/ 641030 h 641029"/>
                <a:gd name="connsiteX1" fmla="*/ 1057657 w 1057657"/>
                <a:gd name="connsiteY1" fmla="*/ 307548 h 641029"/>
                <a:gd name="connsiteX2" fmla="*/ 529311 w 1057657"/>
                <a:gd name="connsiteY2" fmla="*/ 0 h 641029"/>
                <a:gd name="connsiteX3" fmla="*/ 0 w 1057657"/>
                <a:gd name="connsiteY3" fmla="*/ 307548 h 641029"/>
                <a:gd name="connsiteX4" fmla="*/ 529311 w 1057657"/>
                <a:gd name="connsiteY4" fmla="*/ 641030 h 64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657" h="641029">
                  <a:moveTo>
                    <a:pt x="529311" y="641030"/>
                  </a:moveTo>
                  <a:lnTo>
                    <a:pt x="1057657" y="307548"/>
                  </a:lnTo>
                  <a:lnTo>
                    <a:pt x="529311" y="0"/>
                  </a:lnTo>
                  <a:lnTo>
                    <a:pt x="0" y="307548"/>
                  </a:lnTo>
                  <a:lnTo>
                    <a:pt x="529311" y="641030"/>
                  </a:lnTo>
                  <a:close/>
                </a:path>
              </a:pathLst>
            </a:custGeom>
            <a:solidFill>
              <a:srgbClr val="FFEA03"/>
            </a:solidFill>
            <a:ln w="6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C0600A-1D65-BE38-D08E-1A0B1BDB17DD}"/>
              </a:ext>
            </a:extLst>
          </p:cNvPr>
          <p:cNvCxnSpPr/>
          <p:nvPr/>
        </p:nvCxnSpPr>
        <p:spPr>
          <a:xfrm flipV="1">
            <a:off x="3222222" y="1311568"/>
            <a:ext cx="5875596" cy="3269670"/>
          </a:xfrm>
          <a:prstGeom prst="line">
            <a:avLst/>
          </a:prstGeom>
          <a:ln w="69850">
            <a:solidFill>
              <a:srgbClr val="6B0DD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2CE4F3E3-A851-DBE7-E56F-2A78E23DBD7D}"/>
              </a:ext>
            </a:extLst>
          </p:cNvPr>
          <p:cNvSpPr txBox="1">
            <a:spLocks/>
          </p:cNvSpPr>
          <p:nvPr/>
        </p:nvSpPr>
        <p:spPr>
          <a:xfrm>
            <a:off x="6513719" y="4172000"/>
            <a:ext cx="996661" cy="600164"/>
          </a:xfrm>
          <a:prstGeom prst="rect">
            <a:avLst/>
          </a:prstGeom>
        </p:spPr>
        <p:txBody>
          <a:bodyPr vert="horz" wrap="square" lIns="0" tIns="0" rIns="0" bIns="4572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2x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AA8C513-1E2E-FF95-D5E6-F073181C2376}"/>
              </a:ext>
            </a:extLst>
          </p:cNvPr>
          <p:cNvSpPr txBox="1">
            <a:spLocks/>
          </p:cNvSpPr>
          <p:nvPr/>
        </p:nvSpPr>
        <p:spPr>
          <a:xfrm>
            <a:off x="9321788" y="3277246"/>
            <a:ext cx="996661" cy="600164"/>
          </a:xfrm>
          <a:prstGeom prst="rect">
            <a:avLst/>
          </a:prstGeom>
        </p:spPr>
        <p:txBody>
          <a:bodyPr vert="horz" wrap="square" lIns="0" tIns="0" rIns="0" bIns="4572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3x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DBCBF53-FD39-B977-E51E-D301845141BD}"/>
              </a:ext>
            </a:extLst>
          </p:cNvPr>
          <p:cNvSpPr txBox="1">
            <a:spLocks/>
          </p:cNvSpPr>
          <p:nvPr/>
        </p:nvSpPr>
        <p:spPr>
          <a:xfrm>
            <a:off x="2449718" y="5824209"/>
            <a:ext cx="1540390" cy="353943"/>
          </a:xfrm>
          <a:prstGeom prst="rect">
            <a:avLst/>
          </a:prstGeom>
        </p:spPr>
        <p:txBody>
          <a:bodyPr vert="horz" wrap="square" lIns="0" tIns="0" rIns="0" bIns="4572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/>
              <a:t>Today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0D835C-FC68-9FBE-7BD6-681F08833BC7}"/>
              </a:ext>
            </a:extLst>
          </p:cNvPr>
          <p:cNvCxnSpPr/>
          <p:nvPr/>
        </p:nvCxnSpPr>
        <p:spPr>
          <a:xfrm>
            <a:off x="2382983" y="5660676"/>
            <a:ext cx="768465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1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>
            <a:spAutoFit/>
          </a:bodyPr>
          <a:lstStyle/>
          <a:p>
            <a:r>
              <a:rPr lang="en-GB" dirty="0"/>
              <a:t>Conclusion</a:t>
            </a:r>
          </a:p>
        </p:txBody>
      </p:sp>
      <p:sp>
        <p:nvSpPr>
          <p:cNvPr id="4" name="object 4"/>
          <p:cNvSpPr/>
          <p:nvPr/>
        </p:nvSpPr>
        <p:spPr>
          <a:xfrm>
            <a:off x="457849" y="1970983"/>
            <a:ext cx="11337071" cy="4334286"/>
          </a:xfrm>
          <a:custGeom>
            <a:avLst/>
            <a:gdLst/>
            <a:ahLst/>
            <a:cxnLst/>
            <a:rect l="l" t="t" r="r" b="b"/>
            <a:pathLst>
              <a:path w="18695670" h="7147559">
                <a:moveTo>
                  <a:pt x="18695221" y="0"/>
                </a:moveTo>
                <a:lnTo>
                  <a:pt x="0" y="0"/>
                </a:lnTo>
                <a:lnTo>
                  <a:pt x="0" y="7147017"/>
                </a:lnTo>
                <a:lnTo>
                  <a:pt x="18695221" y="7147017"/>
                </a:lnTo>
                <a:lnTo>
                  <a:pt x="18695221" y="0"/>
                </a:lnTo>
                <a:close/>
              </a:path>
            </a:pathLst>
          </a:custGeom>
          <a:solidFill>
            <a:srgbClr val="E8E5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19A8FBF-686A-0EC4-6D50-96CDA10D7719}"/>
              </a:ext>
            </a:extLst>
          </p:cNvPr>
          <p:cNvGrpSpPr/>
          <p:nvPr/>
        </p:nvGrpSpPr>
        <p:grpSpPr>
          <a:xfrm>
            <a:off x="6189155" y="1192560"/>
            <a:ext cx="2308295" cy="2308093"/>
            <a:chOff x="6189155" y="1360304"/>
            <a:chExt cx="2308295" cy="2308093"/>
          </a:xfrm>
        </p:grpSpPr>
        <p:sp>
          <p:nvSpPr>
            <p:cNvPr id="5" name="object 5"/>
            <p:cNvSpPr/>
            <p:nvPr/>
          </p:nvSpPr>
          <p:spPr>
            <a:xfrm>
              <a:off x="6929467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19" h="2585720">
                  <a:moveTo>
                    <a:pt x="2585125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25" y="2585104"/>
                  </a:lnTo>
                  <a:lnTo>
                    <a:pt x="2585125" y="0"/>
                  </a:lnTo>
                  <a:close/>
                </a:path>
              </a:pathLst>
            </a:custGeom>
            <a:solidFill>
              <a:srgbClr val="52E2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89155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4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89160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57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57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7246E0-7893-D0FB-E47A-D57F06FCF5BF}"/>
              </a:ext>
            </a:extLst>
          </p:cNvPr>
          <p:cNvGrpSpPr/>
          <p:nvPr/>
        </p:nvGrpSpPr>
        <p:grpSpPr>
          <a:xfrm>
            <a:off x="3135366" y="1192560"/>
            <a:ext cx="2308298" cy="2308093"/>
            <a:chOff x="3135366" y="1360304"/>
            <a:chExt cx="2308298" cy="2308093"/>
          </a:xfrm>
        </p:grpSpPr>
        <p:sp>
          <p:nvSpPr>
            <p:cNvPr id="8" name="object 8"/>
            <p:cNvSpPr/>
            <p:nvPr/>
          </p:nvSpPr>
          <p:spPr>
            <a:xfrm>
              <a:off x="3875681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20" h="2585720">
                  <a:moveTo>
                    <a:pt x="2585125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25" y="2585104"/>
                  </a:lnTo>
                  <a:lnTo>
                    <a:pt x="2585125" y="0"/>
                  </a:lnTo>
                  <a:close/>
                </a:path>
              </a:pathLst>
            </a:custGeom>
            <a:solidFill>
              <a:srgbClr val="F9E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35366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4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35369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57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57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1C04DD-F1C8-E424-DFD4-6C0503625721}"/>
              </a:ext>
            </a:extLst>
          </p:cNvPr>
          <p:cNvGrpSpPr/>
          <p:nvPr/>
        </p:nvGrpSpPr>
        <p:grpSpPr>
          <a:xfrm>
            <a:off x="9129308" y="1192560"/>
            <a:ext cx="2308303" cy="2308093"/>
            <a:chOff x="9129308" y="1360304"/>
            <a:chExt cx="2308303" cy="2308093"/>
          </a:xfrm>
        </p:grpSpPr>
        <p:sp>
          <p:nvSpPr>
            <p:cNvPr id="11" name="object 11"/>
            <p:cNvSpPr/>
            <p:nvPr/>
          </p:nvSpPr>
          <p:spPr>
            <a:xfrm>
              <a:off x="9869628" y="1360310"/>
              <a:ext cx="1567983" cy="1567983"/>
            </a:xfrm>
            <a:custGeom>
              <a:avLst/>
              <a:gdLst/>
              <a:ahLst/>
              <a:cxnLst/>
              <a:rect l="l" t="t" r="r" b="b"/>
              <a:pathLst>
                <a:path w="2585719" h="2585720">
                  <a:moveTo>
                    <a:pt x="2585104" y="0"/>
                  </a:moveTo>
                  <a:lnTo>
                    <a:pt x="0" y="0"/>
                  </a:lnTo>
                  <a:lnTo>
                    <a:pt x="0" y="2585104"/>
                  </a:lnTo>
                  <a:lnTo>
                    <a:pt x="2585104" y="2585104"/>
                  </a:lnTo>
                  <a:lnTo>
                    <a:pt x="2585104" y="0"/>
                  </a:lnTo>
                  <a:close/>
                </a:path>
              </a:pathLst>
            </a:custGeom>
            <a:solidFill>
              <a:srgbClr val="4A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129308" y="1360304"/>
              <a:ext cx="740479" cy="2308077"/>
            </a:xfrm>
            <a:custGeom>
              <a:avLst/>
              <a:gdLst/>
              <a:ahLst/>
              <a:cxnLst/>
              <a:rect l="l" t="t" r="r" b="b"/>
              <a:pathLst>
                <a:path w="1221105" h="3806190">
                  <a:moveTo>
                    <a:pt x="1220831" y="0"/>
                  </a:moveTo>
                  <a:lnTo>
                    <a:pt x="0" y="1220831"/>
                  </a:lnTo>
                  <a:lnTo>
                    <a:pt x="0" y="3805936"/>
                  </a:lnTo>
                  <a:lnTo>
                    <a:pt x="1220831" y="2585104"/>
                  </a:lnTo>
                  <a:lnTo>
                    <a:pt x="1220831" y="0"/>
                  </a:lnTo>
                  <a:close/>
                </a:path>
              </a:pathLst>
            </a:custGeom>
            <a:solidFill>
              <a:srgbClr val="6A0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29308" y="2927918"/>
              <a:ext cx="2308077" cy="740479"/>
            </a:xfrm>
            <a:custGeom>
              <a:avLst/>
              <a:gdLst/>
              <a:ahLst/>
              <a:cxnLst/>
              <a:rect l="l" t="t" r="r" b="b"/>
              <a:pathLst>
                <a:path w="3806190" h="1221104">
                  <a:moveTo>
                    <a:pt x="3805936" y="0"/>
                  </a:moveTo>
                  <a:lnTo>
                    <a:pt x="1220831" y="0"/>
                  </a:lnTo>
                  <a:lnTo>
                    <a:pt x="0" y="1220831"/>
                  </a:lnTo>
                  <a:lnTo>
                    <a:pt x="2585125" y="1220831"/>
                  </a:lnTo>
                  <a:lnTo>
                    <a:pt x="3805936" y="0"/>
                  </a:lnTo>
                  <a:close/>
                </a:path>
              </a:pathLst>
            </a:custGeom>
            <a:solidFill>
              <a:srgbClr val="965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649856" y="3894793"/>
            <a:ext cx="1128624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Leader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75973" y="3819763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925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3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9856" y="4367217"/>
            <a:ext cx="836745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Structure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5973" y="4292189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4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35368" y="3819763"/>
            <a:ext cx="360000" cy="36000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R="13092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09244" y="3784636"/>
            <a:ext cx="1902186" cy="467437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 marR="3081">
              <a:spcBef>
                <a:spcPts val="285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Market &amp;</a:t>
            </a:r>
            <a:r>
              <a:rPr lang="en-GB"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</a:t>
            </a: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Customer </a:t>
            </a:r>
            <a:r>
              <a:rPr lang="en-GB"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segmentation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35368" y="4292189"/>
            <a:ext cx="360000" cy="360000"/>
          </a:xfrm>
          <a:prstGeom prst="rect">
            <a:avLst/>
          </a:prstGeom>
          <a:solidFill>
            <a:srgbClr val="F9EE00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2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49856" y="4839642"/>
            <a:ext cx="908752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Capability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75973" y="4764615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5017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5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49856" y="5312067"/>
            <a:ext cx="909908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Incentives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75973" y="5237040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385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6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49856" y="5784492"/>
            <a:ext cx="657690" cy="226678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Culture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75973" y="5709467"/>
            <a:ext cx="360000" cy="360000"/>
          </a:xfrm>
          <a:prstGeom prst="rect">
            <a:avLst/>
          </a:prstGeom>
          <a:solidFill>
            <a:srgbClr val="52E2A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6546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7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65933" y="1262380"/>
            <a:ext cx="1562215" cy="3478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Execution</a:t>
            </a:r>
            <a:endParaRPr sz="22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23864" y="1262380"/>
            <a:ext cx="1419253" cy="3478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People</a:t>
            </a:r>
            <a:endParaRPr sz="2200">
              <a:latin typeface="Diploma Plus Jakarta ExtraBold"/>
              <a:cs typeface="Diploma Plus Jakarta Extra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69824" y="1262380"/>
            <a:ext cx="1623361" cy="3478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200" b="1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Process</a:t>
            </a:r>
            <a:endParaRPr sz="2200" dirty="0">
              <a:latin typeface="Diploma Plus Jakarta ExtraBold"/>
              <a:cs typeface="Diploma Plus Jakarta Extra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33569" y="3819763"/>
            <a:ext cx="360000" cy="360000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5391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8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607447" y="3771573"/>
            <a:ext cx="1522930" cy="467437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 marR="3081">
              <a:spcBef>
                <a:spcPts val="285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Funnel</a:t>
            </a:r>
            <a:r>
              <a:rPr lang="en-GB"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&amp; Pipeline</a:t>
            </a: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 Management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33569" y="4292189"/>
            <a:ext cx="360000" cy="360000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385" algn="ctr">
              <a:spcBef>
                <a:spcPts val="682"/>
              </a:spcBef>
            </a:pPr>
            <a:r>
              <a:rPr sz="1304" b="1" spc="-30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9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07446" y="4733844"/>
            <a:ext cx="1920702" cy="438275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Performance Routines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133569" y="4764615"/>
            <a:ext cx="360000" cy="360000"/>
          </a:xfrm>
          <a:prstGeom prst="rect">
            <a:avLst/>
          </a:prstGeom>
          <a:solidFill>
            <a:srgbClr val="4ACEFF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05508">
              <a:spcBef>
                <a:spcPts val="682"/>
              </a:spcBef>
            </a:pPr>
            <a:r>
              <a:rPr sz="1304" b="1" spc="-15" dirty="0">
                <a:solidFill>
                  <a:srgbClr val="6A0DD4"/>
                </a:solidFill>
                <a:latin typeface="Diploma Plus Jakarta ExtraBold"/>
                <a:cs typeface="Diploma Plus Jakarta ExtraBold"/>
              </a:rPr>
              <a:t>10</a:t>
            </a:r>
            <a:endParaRPr sz="1304">
              <a:latin typeface="Diploma Plus Jakarta ExtraBold"/>
              <a:cs typeface="Diploma Plus Jakarta ExtraBold"/>
            </a:endParaRPr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id="{34D2ACCF-8AA7-DA8E-D7F0-42490104D9EE}"/>
              </a:ext>
            </a:extLst>
          </p:cNvPr>
          <p:cNvSpPr txBox="1"/>
          <p:nvPr/>
        </p:nvSpPr>
        <p:spPr>
          <a:xfrm>
            <a:off x="9607447" y="4328056"/>
            <a:ext cx="1522930" cy="255840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>
              <a:spcBef>
                <a:spcPts val="1301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KPIs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26934C51-310E-6212-69EF-825A7BF57C38}"/>
              </a:ext>
            </a:extLst>
          </p:cNvPr>
          <p:cNvSpPr txBox="1"/>
          <p:nvPr/>
        </p:nvSpPr>
        <p:spPr>
          <a:xfrm>
            <a:off x="3609244" y="4356009"/>
            <a:ext cx="1679267" cy="255840"/>
          </a:xfrm>
          <a:prstGeom prst="rect">
            <a:avLst/>
          </a:prstGeom>
        </p:spPr>
        <p:txBody>
          <a:bodyPr vert="horz" wrap="square" lIns="0" tIns="36196" rIns="0" bIns="0" rtlCol="0" anchor="ctr">
            <a:spAutoFit/>
          </a:bodyPr>
          <a:lstStyle/>
          <a:p>
            <a:pPr marL="7701">
              <a:spcBef>
                <a:spcPts val="1301"/>
              </a:spcBef>
            </a:pPr>
            <a:r>
              <a:rPr sz="1400" b="1" dirty="0">
                <a:solidFill>
                  <a:srgbClr val="6A0DD4"/>
                </a:solidFill>
                <a:latin typeface="Diploma Plus Jakarta SemiBold"/>
                <a:cs typeface="Diploma Plus Jakarta SemiBold"/>
              </a:rPr>
              <a:t>Sales Process</a:t>
            </a:r>
            <a:endParaRPr sz="1400" dirty="0">
              <a:latin typeface="Diploma Plus Jakarta SemiBold"/>
              <a:cs typeface="Diploma Plus Jakarta SemiBold"/>
            </a:endParaRP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52E9C769-7B52-3CCD-68E1-792ADF4BE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A9B56-CF6F-72BC-3C06-3511D16B5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8D4D192B-72ED-F10B-739E-6640151AC3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375" y="441325"/>
            <a:ext cx="7216775" cy="553998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en-GB" sz="3600" dirty="0"/>
              <a:t>What’s next?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E28A79-F368-D18C-4FBE-EE1C8988B5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Grow: Sales Excellence </a:t>
            </a:r>
            <a:r>
              <a:rPr lang="en-GB" b="0" dirty="0"/>
              <a:t>| Leadership for Growth 2025</a:t>
            </a: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632315AC-4B98-5E2A-531C-6CEF26F2A79F}"/>
              </a:ext>
            </a:extLst>
          </p:cNvPr>
          <p:cNvSpPr txBox="1">
            <a:spLocks/>
          </p:cNvSpPr>
          <p:nvPr/>
        </p:nvSpPr>
        <p:spPr>
          <a:xfrm>
            <a:off x="532782" y="1484313"/>
            <a:ext cx="5398117" cy="2963209"/>
          </a:xfrm>
          <a:prstGeom prst="rect">
            <a:avLst/>
          </a:prstGeom>
        </p:spPr>
        <p:txBody>
          <a:bodyPr vert="horz" wrap="square" lIns="0" tIns="8471" rIns="0" bIns="0" rtlCol="0" anchor="t">
            <a:spAutoFit/>
          </a:bodyPr>
          <a:lstStyle>
            <a:lvl1pPr>
              <a:defRPr sz="6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algn="l">
              <a:lnSpc>
                <a:spcPct val="80000"/>
              </a:lnSpc>
              <a:spcBef>
                <a:spcPts val="1179"/>
              </a:spcBef>
            </a:pPr>
            <a:r>
              <a:rPr lang="en-GB" sz="12000" dirty="0">
                <a:cs typeface="Diploma Plus Jakarta Medium" pitchFamily="2" charset="0"/>
              </a:rPr>
              <a:t>Over to you</a:t>
            </a:r>
          </a:p>
        </p:txBody>
      </p:sp>
    </p:spTree>
    <p:extLst>
      <p:ext uri="{BB962C8B-B14F-4D97-AF65-F5344CB8AC3E}">
        <p14:creationId xmlns:p14="http://schemas.microsoft.com/office/powerpoint/2010/main" val="146417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F494F-D39B-5BC1-AC15-20344EBA1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0259A3F1-F068-8A6E-A388-2D7C2616B091}"/>
              </a:ext>
            </a:extLst>
          </p:cNvPr>
          <p:cNvSpPr txBox="1">
            <a:spLocks/>
          </p:cNvSpPr>
          <p:nvPr/>
        </p:nvSpPr>
        <p:spPr>
          <a:xfrm>
            <a:off x="204716" y="4252357"/>
            <a:ext cx="2457506" cy="499441"/>
          </a:xfrm>
          <a:prstGeom prst="rect">
            <a:avLst/>
          </a:prstGeom>
        </p:spPr>
        <p:txBody>
          <a:bodyPr vert="horz" wrap="square" lIns="0" tIns="6931" rIns="0" bIns="0" rtlCol="0" anchor="ctr">
            <a:spAutoFit/>
          </a:bodyPr>
          <a:lstStyle>
            <a:lvl1pPr algn="ctr">
              <a:defRPr sz="7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rgbClr val="6A0DD4"/>
                </a:solidFill>
                <a:cs typeface="Diploma Plus Jakarta bold" pitchFamily="2" charset="0"/>
              </a:rPr>
              <a:t>Johnny Thomson</a:t>
            </a:r>
          </a:p>
          <a:p>
            <a:r>
              <a:rPr lang="en-GB" sz="1600" dirty="0">
                <a:solidFill>
                  <a:srgbClr val="6A0DD4"/>
                </a:solidFill>
                <a:latin typeface="+mn-lt"/>
                <a:cs typeface="Diploma Plus Jakarta bold" pitchFamily="2" charset="0"/>
              </a:rPr>
              <a:t>Group CEO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AEEE92-D70D-2B67-E60C-54A49161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560" y="2636283"/>
            <a:ext cx="9036961" cy="1585049"/>
          </a:xfrm>
        </p:spPr>
        <p:txBody>
          <a:bodyPr/>
          <a:lstStyle/>
          <a:p>
            <a:r>
              <a:rPr lang="en-GB" sz="10000" dirty="0"/>
              <a:t>Thank you!</a:t>
            </a:r>
          </a:p>
        </p:txBody>
      </p:sp>
      <p:pic>
        <p:nvPicPr>
          <p:cNvPr id="8" name="Picture Placeholder 28">
            <a:extLst>
              <a:ext uri="{FF2B5EF4-FFF2-40B4-BE49-F238E27FC236}">
                <a16:creationId xmlns:a16="http://schemas.microsoft.com/office/drawing/2014/main" id="{292E4969-6957-05D6-E820-1540CFD81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5" t="23126" r="15785" b="20784"/>
          <a:stretch/>
        </p:blipFill>
        <p:spPr>
          <a:xfrm rot="16200000">
            <a:off x="522245" y="2206585"/>
            <a:ext cx="1822450" cy="18208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49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DD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C6E894-134A-0CA2-43E3-7184B6CF2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5F25E-E992-DFCE-BAFE-45F7E8FC7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EBF468FE-0447-3D7B-7C51-91E8BBD3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069" y="1008994"/>
            <a:ext cx="8273143" cy="152349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2000" dirty="0">
                <a:solidFill>
                  <a:schemeClr val="bg1"/>
                </a:solidFill>
              </a:rPr>
              <a:t>Growth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BB59DD09-9068-2BC1-701B-7938CD784E8B}"/>
              </a:ext>
            </a:extLst>
          </p:cNvPr>
          <p:cNvSpPr txBox="1">
            <a:spLocks/>
          </p:cNvSpPr>
          <p:nvPr/>
        </p:nvSpPr>
        <p:spPr>
          <a:xfrm>
            <a:off x="1047068" y="2704447"/>
            <a:ext cx="8273143" cy="1523494"/>
          </a:xfrm>
          <a:prstGeom prst="rect">
            <a:avLst/>
          </a:prstGeom>
        </p:spPr>
        <p:txBody>
          <a:bodyPr vert="horz" lIns="0" tIns="0" rIns="0" bIns="4572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2000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44072FC5-A34E-4371-499B-6158AC23C34F}"/>
              </a:ext>
            </a:extLst>
          </p:cNvPr>
          <p:cNvSpPr txBox="1">
            <a:spLocks/>
          </p:cNvSpPr>
          <p:nvPr/>
        </p:nvSpPr>
        <p:spPr>
          <a:xfrm>
            <a:off x="1047067" y="4399900"/>
            <a:ext cx="8273143" cy="1523494"/>
          </a:xfrm>
          <a:prstGeom prst="rect">
            <a:avLst/>
          </a:prstGeom>
        </p:spPr>
        <p:txBody>
          <a:bodyPr vert="horz" lIns="0" tIns="0" rIns="0" bIns="45720" rtlCol="0" anchor="t">
            <a:spAutoFit/>
          </a:bodyPr>
          <a:lstStyle>
            <a:lvl1pPr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2000" dirty="0">
                <a:solidFill>
                  <a:schemeClr val="bg1"/>
                </a:solidFill>
              </a:rPr>
              <a:t>Bold</a:t>
            </a:r>
          </a:p>
        </p:txBody>
      </p:sp>
    </p:spTree>
    <p:extLst>
      <p:ext uri="{BB962C8B-B14F-4D97-AF65-F5344CB8AC3E}">
        <p14:creationId xmlns:p14="http://schemas.microsoft.com/office/powerpoint/2010/main" val="16289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Celebrate: </a:t>
            </a:r>
            <a:r>
              <a:rPr lang="en-GB" dirty="0">
                <a:solidFill>
                  <a:srgbClr val="02F0B6"/>
                </a:solidFill>
                <a:latin typeface="+mn-lt"/>
              </a:rPr>
              <a:t>exceptional track record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8CD4F-9634-AC6F-2469-9325412949A8}"/>
              </a:ext>
            </a:extLst>
          </p:cNvPr>
          <p:cNvSpPr txBox="1"/>
          <p:nvPr/>
        </p:nvSpPr>
        <p:spPr>
          <a:xfrm>
            <a:off x="573548" y="3785566"/>
            <a:ext cx="1888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"/>
              </a:rPr>
              <a:t>ROATCE 10-Year Trend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4D00BD"/>
              </a:solidFill>
              <a:effectLst/>
              <a:uLnTx/>
              <a:uFillTx/>
              <a:latin typeface="Diploma Plus Jakarta 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809F7-644E-4056-FC53-6796B12D9989}"/>
              </a:ext>
            </a:extLst>
          </p:cNvPr>
          <p:cNvSpPr txBox="1"/>
          <p:nvPr/>
        </p:nvSpPr>
        <p:spPr>
          <a:xfrm>
            <a:off x="571879" y="1016268"/>
            <a:ext cx="2444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"/>
              </a:rPr>
              <a:t>Organic Growth 10-Year Trend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4D00BD"/>
              </a:solidFill>
              <a:effectLst/>
              <a:uLnTx/>
              <a:uFillTx/>
              <a:latin typeface="Diploma Plus Jakarta 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ABFD8-834E-BDFB-E237-AFF058F4E8AB}"/>
              </a:ext>
            </a:extLst>
          </p:cNvPr>
          <p:cNvSpPr txBox="1"/>
          <p:nvPr/>
        </p:nvSpPr>
        <p:spPr>
          <a:xfrm>
            <a:off x="6572140" y="3787639"/>
            <a:ext cx="2816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D00BD"/>
                </a:solidFill>
                <a:effectLst/>
                <a:uLnTx/>
                <a:uFillTx/>
                <a:latin typeface="Diploma Plus Jakarta "/>
              </a:rPr>
              <a:t>Diploma 10-Year share price history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4D00BD"/>
              </a:solidFill>
              <a:effectLst/>
              <a:uLnTx/>
              <a:uFillTx/>
              <a:latin typeface="Diploma Plus Jakarta 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49CD6-CEFE-4AE7-051A-6BE77BBBACE2}"/>
              </a:ext>
            </a:extLst>
          </p:cNvPr>
          <p:cNvSpPr txBox="1"/>
          <p:nvPr/>
        </p:nvSpPr>
        <p:spPr>
          <a:xfrm>
            <a:off x="6647557" y="1084895"/>
            <a:ext cx="267701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900C1"/>
                </a:solidFill>
                <a:effectLst/>
                <a:uLnTx/>
                <a:uFillTx/>
                <a:latin typeface="Diploma Plus Jakarta "/>
                <a:cs typeface="Diploma Plus Jakarta Medium" pitchFamily="2" charset="0"/>
              </a:rPr>
              <a:t>Adjusted EPS 10-Year Trend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900C1"/>
                </a:solidFill>
                <a:effectLst/>
                <a:uLnTx/>
                <a:uFillTx/>
                <a:latin typeface="Diploma Plus Jakarta "/>
                <a:cs typeface="Diploma Plus Jakarta Light" pitchFamily="2" charset="0"/>
              </a:rPr>
              <a:t>(pence)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5900C1"/>
              </a:solidFill>
              <a:effectLst/>
              <a:uLnTx/>
              <a:uFillTx/>
              <a:latin typeface="Diploma Plus Jakarta "/>
              <a:cs typeface="Diploma Plus Jakarta Light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EC25E4-4CAD-C399-DAC4-2D6CB955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77" y="4034639"/>
            <a:ext cx="5698833" cy="2311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6EFA7-55D8-6B01-A8F7-46159361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712"/>
          <a:stretch/>
        </p:blipFill>
        <p:spPr>
          <a:xfrm>
            <a:off x="571877" y="1293267"/>
            <a:ext cx="5698833" cy="2465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1A07F-CC4C-48FE-8428-030282D79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3862" y="4054816"/>
            <a:ext cx="5513560" cy="229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DE39F7-5252-4761-7330-C17D86F79F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928"/>
          <a:stretch/>
        </p:blipFill>
        <p:spPr>
          <a:xfrm>
            <a:off x="6572140" y="1293267"/>
            <a:ext cx="5356335" cy="24651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81F9E-3610-1A93-6D12-22AA694817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>
                <a:latin typeface="+mn-lt"/>
              </a:rPr>
              <a:t>Grow: Sales Excellence </a:t>
            </a:r>
            <a:r>
              <a:rPr lang="en-GB" b="0">
                <a:latin typeface="+mn-lt"/>
              </a:rPr>
              <a:t>| </a:t>
            </a:r>
            <a:r>
              <a:rPr lang="en-GB" b="0"/>
              <a:t>Leadership for Growth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7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Diploma Manager's Toolkit">
      <a:dk1>
        <a:srgbClr val="000000"/>
      </a:dk1>
      <a:lt1>
        <a:srgbClr val="FFFFFF"/>
      </a:lt1>
      <a:dk2>
        <a:srgbClr val="000000"/>
      </a:dk2>
      <a:lt2>
        <a:srgbClr val="F3F0F1"/>
      </a:lt2>
      <a:accent1>
        <a:srgbClr val="6200C9"/>
      </a:accent1>
      <a:accent2>
        <a:srgbClr val="031FE5"/>
      </a:accent2>
      <a:accent3>
        <a:srgbClr val="00D37D"/>
      </a:accent3>
      <a:accent4>
        <a:srgbClr val="A72BEF"/>
      </a:accent4>
      <a:accent5>
        <a:srgbClr val="1FC3FC"/>
      </a:accent5>
      <a:accent6>
        <a:srgbClr val="FF7E6A"/>
      </a:accent6>
      <a:hlink>
        <a:srgbClr val="6200C9"/>
      </a:hlink>
      <a:folHlink>
        <a:srgbClr val="A72BEF"/>
      </a:folHlink>
    </a:clrScheme>
    <a:fontScheme name="Diploma">
      <a:majorFont>
        <a:latin typeface="Diploma Plus Jakarta ExtraBold"/>
        <a:ea typeface=""/>
        <a:cs typeface=""/>
      </a:majorFont>
      <a:minorFont>
        <a:latin typeface="Diploma Plus Jakar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2858</Words>
  <Application>Microsoft Office PowerPoint</Application>
  <PresentationFormat>Widescreen</PresentationFormat>
  <Paragraphs>945</Paragraphs>
  <Slides>84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5" baseType="lpstr">
      <vt:lpstr>Arial</vt:lpstr>
      <vt:lpstr>Diploma Plus Jakarta</vt:lpstr>
      <vt:lpstr>Diploma Plus Jakarta </vt:lpstr>
      <vt:lpstr>Diploma Plus Jakarta Bold</vt:lpstr>
      <vt:lpstr>Diploma Plus Jakarta ExtraBold</vt:lpstr>
      <vt:lpstr>Diploma Plus Jakarta Light</vt:lpstr>
      <vt:lpstr>Diploma Plus Jakarta Medium</vt:lpstr>
      <vt:lpstr>Diploma Plus Jakarta SemiBold</vt:lpstr>
      <vt:lpstr>Roboto</vt:lpstr>
      <vt:lpstr>Symbol</vt:lpstr>
      <vt:lpstr>Office Theme</vt:lpstr>
      <vt:lpstr>Grow: Sales Excellence</vt:lpstr>
      <vt:lpstr>Welcome</vt:lpstr>
      <vt:lpstr>This team </vt:lpstr>
      <vt:lpstr>Agenda</vt:lpstr>
      <vt:lpstr>Introduction</vt:lpstr>
      <vt:lpstr>Why are we here?</vt:lpstr>
      <vt:lpstr>Celebrate: great fundamentals </vt:lpstr>
      <vt:lpstr>Celebrate: your brilliant leadership</vt:lpstr>
      <vt:lpstr>Celebrate: exceptional track record</vt:lpstr>
      <vt:lpstr>Consistent key messages for future</vt:lpstr>
      <vt:lpstr>Building high quality scalable businesses for sustainable organic growth</vt:lpstr>
      <vt:lpstr>End markets (BUCKET 1)</vt:lpstr>
      <vt:lpstr>Signiﬁcant “white space” (BUCKETS 2&amp;3)</vt:lpstr>
      <vt:lpstr>Sales Excellence</vt:lpstr>
      <vt:lpstr>Acquisitions to accelerate organic growth</vt:lpstr>
      <vt:lpstr>Developing our differentiated value-add businesses</vt:lpstr>
      <vt:lpstr>Leadership in a bigger de-centralised Group</vt:lpstr>
      <vt:lpstr>Leadership for Growth </vt:lpstr>
      <vt:lpstr>Sustainable Quality Compounding</vt:lpstr>
      <vt:lpstr>Grow: Sales Excellence</vt:lpstr>
      <vt:lpstr>Sales Excellence</vt:lpstr>
      <vt:lpstr>Why do we need Sales Excellence? </vt:lpstr>
      <vt:lpstr>PowerPoint Presentation</vt:lpstr>
      <vt:lpstr>Delivering bold ambitions</vt:lpstr>
      <vt:lpstr>Ideas Inspiration Contacts</vt:lpstr>
      <vt:lpstr>Mindset matters</vt:lpstr>
      <vt:lpstr>Introduction to Sales Excellence</vt:lpstr>
      <vt:lpstr>Our customers win and we win</vt:lpstr>
      <vt:lpstr>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 &amp; Customer Targeting Panel</vt:lpstr>
      <vt:lpstr>PowerPoint Presentation</vt:lpstr>
      <vt:lpstr>You need Sales Process to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 what you want to sell to whom - market &amp; customer targeting</vt:lpstr>
      <vt:lpstr>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in Practice Life Sciences ANZ</vt:lpstr>
      <vt:lpstr>PowerPoint Presentation</vt:lpstr>
      <vt:lpstr>Workshop on culture</vt:lpstr>
      <vt:lpstr>Workshop on culture</vt:lpstr>
      <vt:lpstr>PowerPoint Presentation</vt:lpstr>
      <vt:lpstr>Fireside chat with Rich Galgano</vt:lpstr>
      <vt:lpstr>Day 1 wrap up</vt:lpstr>
      <vt:lpstr>Execution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Execution case study Interconnect Solutions Group: Rayfast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 plan workshop</vt:lpstr>
      <vt:lpstr>Action plan workshop</vt:lpstr>
      <vt:lpstr>What’s next?</vt:lpstr>
      <vt:lpstr>Delivering bold ambitions</vt:lpstr>
      <vt:lpstr>Conclusion</vt:lpstr>
      <vt:lpstr>What’s next?</vt:lpstr>
      <vt:lpstr>Thank you!</vt:lpstr>
      <vt:lpstr>Growth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01_Diploma Leadership 2025 Meeting Branding Stage 06_5_SalesExcellence_Deck_140325</dc:title>
  <dc:creator>Sarah Archer</dc:creator>
  <cp:lastModifiedBy>Sarah Archer</cp:lastModifiedBy>
  <cp:revision>79</cp:revision>
  <cp:lastPrinted>2025-03-26T09:18:37Z</cp:lastPrinted>
  <dcterms:created xsi:type="dcterms:W3CDTF">2025-03-13T16:08:32Z</dcterms:created>
  <dcterms:modified xsi:type="dcterms:W3CDTF">2025-04-24T10:10:26Z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2025-03-13T00:00:00Z</vt:filetime>
  </property>
  <property fmtid="{D5CDD505-2E9C-101B-9397-08002B2CF9AE}" pid="3" name="Creator">
    <vt:lpwstr>Adobe Illustrator 28.3 (Macintosh)</vt:lpwstr>
  </property>
  <property fmtid="{D5CDD505-2E9C-101B-9397-08002B2CF9AE}" pid="4" name="LastSaved">
    <vt:filetime>2025-03-13T00:00:00Z</vt:filetime>
  </property>
  <property fmtid="{D5CDD505-2E9C-101B-9397-08002B2CF9AE}" pid="5" name="Producer">
    <vt:lpwstr>Adobe PDF library 17.00</vt:lpwstr>
  </property>
</Properties>
</file>