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11670" r:id="rId3"/>
    <p:sldId id="11648" r:id="rId4"/>
    <p:sldId id="324" r:id="rId5"/>
    <p:sldId id="11639" r:id="rId6"/>
    <p:sldId id="11675" r:id="rId7"/>
    <p:sldId id="11678" r:id="rId8"/>
    <p:sldId id="11679" r:id="rId9"/>
    <p:sldId id="11680" r:id="rId10"/>
    <p:sldId id="11676" r:id="rId11"/>
    <p:sldId id="330" r:id="rId12"/>
    <p:sldId id="258" r:id="rId13"/>
    <p:sldId id="257" r:id="rId14"/>
    <p:sldId id="260" r:id="rId15"/>
  </p:sldIdLst>
  <p:sldSz cx="12192000" cy="6858000"/>
  <p:notesSz cx="6889750" cy="1002188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13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0DD4"/>
    <a:srgbClr val="F9EE00"/>
    <a:srgbClr val="FFFBAB"/>
    <a:srgbClr val="FFFA8F"/>
    <a:srgbClr val="D2F3FE"/>
    <a:srgbClr val="EAE8F5"/>
    <a:srgbClr val="F2EBFD"/>
    <a:srgbClr val="6B0DD5"/>
    <a:srgbClr val="EBFAFF"/>
    <a:srgbClr val="52E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72026" autoAdjust="0"/>
  </p:normalViewPr>
  <p:slideViewPr>
    <p:cSldViewPr snapToGrid="0">
      <p:cViewPr varScale="1">
        <p:scale>
          <a:sx n="52" d="100"/>
          <a:sy n="52" d="100"/>
        </p:scale>
        <p:origin x="48" y="206"/>
      </p:cViewPr>
      <p:guideLst>
        <p:guide orient="horz" pos="1729"/>
        <p:guide pos="13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5256" y="12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703" cy="502220"/>
          </a:xfrm>
          <a:prstGeom prst="rect">
            <a:avLst/>
          </a:prstGeom>
        </p:spPr>
        <p:txBody>
          <a:bodyPr vert="horz" lIns="49222" tIns="24611" rIns="49222" bIns="24611" rtlCol="0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415" y="0"/>
            <a:ext cx="2985703" cy="502220"/>
          </a:xfrm>
          <a:prstGeom prst="rect">
            <a:avLst/>
          </a:prstGeom>
        </p:spPr>
        <p:txBody>
          <a:bodyPr vert="horz" lIns="49222" tIns="24611" rIns="49222" bIns="24611" rtlCol="0"/>
          <a:lstStyle>
            <a:lvl1pPr algn="r">
              <a:defRPr sz="600"/>
            </a:lvl1pPr>
          </a:lstStyle>
          <a:p>
            <a:fld id="{6A6116A4-0F76-4EC1-99C2-401D4DC230E1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7100" cy="3379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9222" tIns="24611" rIns="49222" bIns="2461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758" y="4822436"/>
            <a:ext cx="5512235" cy="3947420"/>
          </a:xfrm>
          <a:prstGeom prst="rect">
            <a:avLst/>
          </a:prstGeom>
        </p:spPr>
        <p:txBody>
          <a:bodyPr vert="horz" lIns="49222" tIns="24611" rIns="49222" bIns="24611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669"/>
            <a:ext cx="2985703" cy="502220"/>
          </a:xfrm>
          <a:prstGeom prst="rect">
            <a:avLst/>
          </a:prstGeom>
        </p:spPr>
        <p:txBody>
          <a:bodyPr vert="horz" lIns="49222" tIns="24611" rIns="49222" bIns="24611" rtlCol="0" anchor="b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415" y="9519669"/>
            <a:ext cx="2985703" cy="502220"/>
          </a:xfrm>
          <a:prstGeom prst="rect">
            <a:avLst/>
          </a:prstGeom>
        </p:spPr>
        <p:txBody>
          <a:bodyPr vert="horz" lIns="49222" tIns="24611" rIns="49222" bIns="24611" rtlCol="0" anchor="b"/>
          <a:lstStyle>
            <a:lvl1pPr algn="r">
              <a:defRPr sz="600"/>
            </a:lvl1pPr>
          </a:lstStyle>
          <a:p>
            <a:fld id="{34792AB1-BB5F-486B-8881-27393AD5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84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sz="1400" kern="1200">
        <a:solidFill>
          <a:schemeClr val="tx1"/>
        </a:solidFill>
        <a:latin typeface="Diploma Plus Jakarta" pitchFamily="2" charset="0"/>
        <a:ea typeface="+mn-ea"/>
        <a:cs typeface="Diploma Plus Jakarta" pitchFamily="2" charset="0"/>
      </a:defRPr>
    </a:lvl1pPr>
    <a:lvl2pPr marL="277246" algn="l" defTabSz="554492" rtl="0" eaLnBrk="1" latinLnBrk="0" hangingPunct="1">
      <a:defRPr sz="1400" kern="1200">
        <a:solidFill>
          <a:schemeClr val="tx1"/>
        </a:solidFill>
        <a:latin typeface="Diploma Plus Jakarta" pitchFamily="2" charset="0"/>
        <a:ea typeface="+mn-ea"/>
        <a:cs typeface="Diploma Plus Jakarta" pitchFamily="2" charset="0"/>
      </a:defRPr>
    </a:lvl2pPr>
    <a:lvl3pPr marL="554492" algn="l" defTabSz="554492" rtl="0" eaLnBrk="1" latinLnBrk="0" hangingPunct="1">
      <a:defRPr sz="1400" kern="1200">
        <a:solidFill>
          <a:schemeClr val="tx1"/>
        </a:solidFill>
        <a:latin typeface="Diploma Plus Jakarta" pitchFamily="2" charset="0"/>
        <a:ea typeface="+mn-ea"/>
        <a:cs typeface="Diploma Plus Jakarta" pitchFamily="2" charset="0"/>
      </a:defRPr>
    </a:lvl3pPr>
    <a:lvl4pPr marL="831738" algn="l" defTabSz="554492" rtl="0" eaLnBrk="1" latinLnBrk="0" hangingPunct="1">
      <a:defRPr sz="1400" kern="1200">
        <a:solidFill>
          <a:schemeClr val="tx1"/>
        </a:solidFill>
        <a:latin typeface="Diploma Plus Jakarta" pitchFamily="2" charset="0"/>
        <a:ea typeface="+mn-ea"/>
        <a:cs typeface="Diploma Plus Jakarta" pitchFamily="2" charset="0"/>
      </a:defRPr>
    </a:lvl4pPr>
    <a:lvl5pPr marL="1108984" algn="l" defTabSz="554492" rtl="0" eaLnBrk="1" latinLnBrk="0" hangingPunct="1">
      <a:defRPr sz="1400" kern="1200">
        <a:solidFill>
          <a:schemeClr val="tx1"/>
        </a:solidFill>
        <a:latin typeface="Diploma Plus Jakarta" pitchFamily="2" charset="0"/>
        <a:ea typeface="+mn-ea"/>
        <a:cs typeface="Diploma Plus Jakarta" pitchFamily="2" charset="0"/>
      </a:defRPr>
    </a:lvl5pPr>
    <a:lvl6pPr marL="138623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92AB1-BB5F-486B-8881-27393AD5507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29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8F1E-70CD-B91B-29A5-6FE176D29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8BA13A-9DFC-1D08-2056-E7E1CB70B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3E68F0-351C-4AE0-6827-02A2E11F2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2007A-67FE-0560-B44D-5775EF710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92AB1-BB5F-486B-8881-27393AD5507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285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592CD-7A42-4DD2-9336-D4980A97481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59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92AB1-BB5F-486B-8881-27393AD5507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2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9F16A-49DD-DDC0-CAAA-2B64579B9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74F95-A477-E0DA-E435-079425B86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914F39-4318-82E0-64C7-8B2E5295A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D39B1-0590-4CD2-3AD7-1944E66FF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92AB1-BB5F-486B-8881-27393AD5507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95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Intro to Sales Excellence, connect to Winning Habit of Customer &amp; Market Segmentation.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Why understanding the customer and tailoring value propositions is a differentiator.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92AB1-BB5F-486B-8881-27393AD550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92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92AB1-BB5F-486B-8881-27393AD5507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3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EA756-DE59-69F5-F0E9-8D0C5193F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E7AD72-93F2-1E49-6A19-58E86798F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BA3596-7D2F-B731-1FB6-57579EEE4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7FAFF-573B-7102-7870-353EECB3F3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92AB1-BB5F-486B-8881-27393AD5507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059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202F0-241A-AC1B-7791-23C841CEA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4E61D3-9BFD-2A8D-A280-1C1AD57008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10E487-38CE-5B99-FEA2-AD8687E4D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72407-966D-C8B7-D062-9CED76A20B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92AB1-BB5F-486B-8881-27393AD5507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569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B82DA-6381-9BF3-09F2-DF5338CBB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93D51D-A310-4FC3-9417-E8BD86D9A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A24F9B-7B16-6837-90DA-74BB1228B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2016B-D1B2-2643-8DE1-A8C670880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92AB1-BB5F-486B-8881-27393AD5507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549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AC06E-531C-00C5-6891-398A04D98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79F65A-6FB4-CEC1-7B5E-E2911288C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27F2F7-2E02-EC8E-19A7-0AD2D3A60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697A7-37C7-CCC9-076A-ED744352B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92AB1-BB5F-486B-8881-27393AD5507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29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4">
            <a:extLst>
              <a:ext uri="{FF2B5EF4-FFF2-40B4-BE49-F238E27FC236}">
                <a16:creationId xmlns:a16="http://schemas.microsoft.com/office/drawing/2014/main" id="{91320BD9-FB1F-0854-0B27-EE0AD98BA7E6}"/>
              </a:ext>
            </a:extLst>
          </p:cNvPr>
          <p:cNvGrpSpPr/>
          <p:nvPr userDrawn="1"/>
        </p:nvGrpSpPr>
        <p:grpSpPr>
          <a:xfrm>
            <a:off x="428" y="432841"/>
            <a:ext cx="12191144" cy="6424802"/>
            <a:chOff x="0" y="713786"/>
            <a:chExt cx="20104100" cy="10594975"/>
          </a:xfrm>
        </p:grpSpPr>
        <p:pic>
          <p:nvPicPr>
            <p:cNvPr id="3" name="object 5">
              <a:extLst>
                <a:ext uri="{FF2B5EF4-FFF2-40B4-BE49-F238E27FC236}">
                  <a16:creationId xmlns:a16="http://schemas.microsoft.com/office/drawing/2014/main" id="{CF2BB61A-DE99-CD10-F3DC-CE40A04D700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85978"/>
              <a:ext cx="6197744" cy="6797071"/>
            </a:xfrm>
            <a:prstGeom prst="rect">
              <a:avLst/>
            </a:prstGeom>
          </p:spPr>
        </p:pic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3B0AA37E-F692-6630-69D6-875FA4AC02F6}"/>
                </a:ext>
              </a:extLst>
            </p:cNvPr>
            <p:cNvSpPr/>
            <p:nvPr/>
          </p:nvSpPr>
          <p:spPr>
            <a:xfrm>
              <a:off x="6828749" y="5649076"/>
              <a:ext cx="1495425" cy="2860675"/>
            </a:xfrm>
            <a:custGeom>
              <a:avLst/>
              <a:gdLst/>
              <a:ahLst/>
              <a:cxnLst/>
              <a:rect l="l" t="t" r="r" b="b"/>
              <a:pathLst>
                <a:path w="1495425" h="2860675">
                  <a:moveTo>
                    <a:pt x="1294368" y="0"/>
                  </a:moveTo>
                  <a:lnTo>
                    <a:pt x="0" y="1160833"/>
                  </a:lnTo>
                  <a:lnTo>
                    <a:pt x="200768" y="2860279"/>
                  </a:lnTo>
                  <a:lnTo>
                    <a:pt x="1495074" y="1698963"/>
                  </a:lnTo>
                  <a:lnTo>
                    <a:pt x="1294368" y="0"/>
                  </a:lnTo>
                  <a:close/>
                </a:path>
              </a:pathLst>
            </a:custGeom>
            <a:solidFill>
              <a:srgbClr val="965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E223E368-462A-CCE1-5768-C26BA14FEDD7}"/>
                </a:ext>
              </a:extLst>
            </p:cNvPr>
            <p:cNvSpPr/>
            <p:nvPr/>
          </p:nvSpPr>
          <p:spPr>
            <a:xfrm>
              <a:off x="5301959" y="5982353"/>
              <a:ext cx="1727835" cy="2527300"/>
            </a:xfrm>
            <a:custGeom>
              <a:avLst/>
              <a:gdLst/>
              <a:ahLst/>
              <a:cxnLst/>
              <a:rect l="l" t="t" r="r" b="b"/>
              <a:pathLst>
                <a:path w="1727834" h="2527300">
                  <a:moveTo>
                    <a:pt x="0" y="0"/>
                  </a:moveTo>
                  <a:lnTo>
                    <a:pt x="200821" y="1699916"/>
                  </a:lnTo>
                  <a:lnTo>
                    <a:pt x="1727559" y="2527001"/>
                  </a:lnTo>
                  <a:lnTo>
                    <a:pt x="1526791" y="827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AFBE0BC6-0D35-79B3-DC30-65DEA236D091}"/>
                </a:ext>
              </a:extLst>
            </p:cNvPr>
            <p:cNvSpPr/>
            <p:nvPr/>
          </p:nvSpPr>
          <p:spPr>
            <a:xfrm>
              <a:off x="5301963" y="4769854"/>
              <a:ext cx="2821305" cy="2040255"/>
            </a:xfrm>
            <a:custGeom>
              <a:avLst/>
              <a:gdLst/>
              <a:ahLst/>
              <a:cxnLst/>
              <a:rect l="l" t="t" r="r" b="b"/>
              <a:pathLst>
                <a:path w="2821304" h="2040254">
                  <a:moveTo>
                    <a:pt x="1285793" y="0"/>
                  </a:moveTo>
                  <a:lnTo>
                    <a:pt x="0" y="1212497"/>
                  </a:lnTo>
                  <a:lnTo>
                    <a:pt x="1526791" y="2040053"/>
                  </a:lnTo>
                  <a:lnTo>
                    <a:pt x="2821160" y="879219"/>
                  </a:lnTo>
                  <a:lnTo>
                    <a:pt x="1285793" y="0"/>
                  </a:lnTo>
                  <a:close/>
                </a:path>
              </a:pathLst>
            </a:custGeom>
            <a:solidFill>
              <a:srgbClr val="52E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BCC220CF-EE72-998D-7AF1-680B040BEF2D}"/>
                </a:ext>
              </a:extLst>
            </p:cNvPr>
            <p:cNvSpPr/>
            <p:nvPr/>
          </p:nvSpPr>
          <p:spPr>
            <a:xfrm>
              <a:off x="4722662" y="6307376"/>
              <a:ext cx="1165860" cy="1086485"/>
            </a:xfrm>
            <a:custGeom>
              <a:avLst/>
              <a:gdLst/>
              <a:ahLst/>
              <a:cxnLst/>
              <a:rect l="l" t="t" r="r" b="b"/>
              <a:pathLst>
                <a:path w="1165860" h="1086484">
                  <a:moveTo>
                    <a:pt x="0" y="0"/>
                  </a:moveTo>
                  <a:lnTo>
                    <a:pt x="110666" y="1085987"/>
                  </a:lnTo>
                  <a:lnTo>
                    <a:pt x="328670" y="1085093"/>
                  </a:lnTo>
                  <a:lnTo>
                    <a:pt x="385666" y="1084541"/>
                  </a:lnTo>
                  <a:lnTo>
                    <a:pt x="442792" y="1083677"/>
                  </a:lnTo>
                  <a:lnTo>
                    <a:pt x="499617" y="1082413"/>
                  </a:lnTo>
                  <a:lnTo>
                    <a:pt x="555706" y="1080658"/>
                  </a:lnTo>
                  <a:lnTo>
                    <a:pt x="610627" y="1078323"/>
                  </a:lnTo>
                  <a:lnTo>
                    <a:pt x="663946" y="1075318"/>
                  </a:lnTo>
                  <a:lnTo>
                    <a:pt x="715230" y="1071553"/>
                  </a:lnTo>
                  <a:lnTo>
                    <a:pt x="764046" y="1066940"/>
                  </a:lnTo>
                  <a:lnTo>
                    <a:pt x="809960" y="1061387"/>
                  </a:lnTo>
                  <a:lnTo>
                    <a:pt x="852540" y="1054806"/>
                  </a:lnTo>
                  <a:lnTo>
                    <a:pt x="891351" y="1047106"/>
                  </a:lnTo>
                  <a:lnTo>
                    <a:pt x="966171" y="1023300"/>
                  </a:lnTo>
                  <a:lnTo>
                    <a:pt x="1002399" y="1003740"/>
                  </a:lnTo>
                  <a:lnTo>
                    <a:pt x="1034735" y="979874"/>
                  </a:lnTo>
                  <a:lnTo>
                    <a:pt x="1063267" y="952058"/>
                  </a:lnTo>
                  <a:lnTo>
                    <a:pt x="1088086" y="920648"/>
                  </a:lnTo>
                  <a:lnTo>
                    <a:pt x="1109281" y="885998"/>
                  </a:lnTo>
                  <a:lnTo>
                    <a:pt x="1126940" y="848466"/>
                  </a:lnTo>
                  <a:lnTo>
                    <a:pt x="1141153" y="808405"/>
                  </a:lnTo>
                  <a:lnTo>
                    <a:pt x="1152009" y="766172"/>
                  </a:lnTo>
                  <a:lnTo>
                    <a:pt x="1159598" y="722123"/>
                  </a:lnTo>
                  <a:lnTo>
                    <a:pt x="1164008" y="676613"/>
                  </a:lnTo>
                  <a:lnTo>
                    <a:pt x="1165329" y="629997"/>
                  </a:lnTo>
                  <a:lnTo>
                    <a:pt x="1163651" y="582632"/>
                  </a:lnTo>
                  <a:lnTo>
                    <a:pt x="1159061" y="534872"/>
                  </a:lnTo>
                  <a:lnTo>
                    <a:pt x="1151651" y="487074"/>
                  </a:lnTo>
                  <a:lnTo>
                    <a:pt x="1141508" y="439593"/>
                  </a:lnTo>
                  <a:lnTo>
                    <a:pt x="1128722" y="392785"/>
                  </a:lnTo>
                  <a:lnTo>
                    <a:pt x="1113383" y="347004"/>
                  </a:lnTo>
                  <a:lnTo>
                    <a:pt x="1095579" y="302608"/>
                  </a:lnTo>
                  <a:lnTo>
                    <a:pt x="1054982" y="244751"/>
                  </a:lnTo>
                  <a:lnTo>
                    <a:pt x="1025358" y="218792"/>
                  </a:lnTo>
                  <a:lnTo>
                    <a:pt x="990283" y="194716"/>
                  </a:lnTo>
                  <a:lnTo>
                    <a:pt x="814476" y="92948"/>
                  </a:lnTo>
                  <a:lnTo>
                    <a:pt x="652719" y="38742"/>
                  </a:lnTo>
                  <a:lnTo>
                    <a:pt x="412173" y="13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A9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F9B408F4-A213-AE21-796D-B423963BA1C8}"/>
                </a:ext>
              </a:extLst>
            </p:cNvPr>
            <p:cNvSpPr/>
            <p:nvPr/>
          </p:nvSpPr>
          <p:spPr>
            <a:xfrm>
              <a:off x="5220595" y="6522465"/>
              <a:ext cx="780415" cy="787400"/>
            </a:xfrm>
            <a:custGeom>
              <a:avLst/>
              <a:gdLst/>
              <a:ahLst/>
              <a:cxnLst/>
              <a:rect l="l" t="t" r="r" b="b"/>
              <a:pathLst>
                <a:path w="780414" h="787400">
                  <a:moveTo>
                    <a:pt x="264524" y="0"/>
                  </a:moveTo>
                  <a:lnTo>
                    <a:pt x="213837" y="67"/>
                  </a:lnTo>
                  <a:lnTo>
                    <a:pt x="164516" y="4895"/>
                  </a:lnTo>
                  <a:lnTo>
                    <a:pt x="117246" y="15001"/>
                  </a:lnTo>
                  <a:lnTo>
                    <a:pt x="72714" y="30906"/>
                  </a:lnTo>
                  <a:lnTo>
                    <a:pt x="31603" y="53129"/>
                  </a:lnTo>
                  <a:lnTo>
                    <a:pt x="33311" y="362871"/>
                  </a:lnTo>
                  <a:lnTo>
                    <a:pt x="30700" y="532944"/>
                  </a:lnTo>
                  <a:lnTo>
                    <a:pt x="20907" y="623492"/>
                  </a:lnTo>
                  <a:lnTo>
                    <a:pt x="1070" y="694659"/>
                  </a:lnTo>
                  <a:lnTo>
                    <a:pt x="0" y="715027"/>
                  </a:lnTo>
                  <a:lnTo>
                    <a:pt x="29298" y="747759"/>
                  </a:lnTo>
                  <a:lnTo>
                    <a:pt x="92893" y="770318"/>
                  </a:lnTo>
                  <a:lnTo>
                    <a:pt x="134694" y="777971"/>
                  </a:lnTo>
                  <a:lnTo>
                    <a:pt x="181639" y="783306"/>
                  </a:lnTo>
                  <a:lnTo>
                    <a:pt x="232586" y="786398"/>
                  </a:lnTo>
                  <a:lnTo>
                    <a:pt x="286390" y="787322"/>
                  </a:lnTo>
                  <a:lnTo>
                    <a:pt x="341910" y="786154"/>
                  </a:lnTo>
                  <a:lnTo>
                    <a:pt x="398001" y="782967"/>
                  </a:lnTo>
                  <a:lnTo>
                    <a:pt x="453521" y="777839"/>
                  </a:lnTo>
                  <a:lnTo>
                    <a:pt x="507326" y="770842"/>
                  </a:lnTo>
                  <a:lnTo>
                    <a:pt x="558273" y="762054"/>
                  </a:lnTo>
                  <a:lnTo>
                    <a:pt x="605219" y="751547"/>
                  </a:lnTo>
                  <a:lnTo>
                    <a:pt x="644255" y="736432"/>
                  </a:lnTo>
                  <a:lnTo>
                    <a:pt x="677940" y="713090"/>
                  </a:lnTo>
                  <a:lnTo>
                    <a:pt x="706465" y="682637"/>
                  </a:lnTo>
                  <a:lnTo>
                    <a:pt x="730025" y="646187"/>
                  </a:lnTo>
                  <a:lnTo>
                    <a:pt x="748813" y="604856"/>
                  </a:lnTo>
                  <a:lnTo>
                    <a:pt x="763022" y="559757"/>
                  </a:lnTo>
                  <a:lnTo>
                    <a:pt x="772845" y="512006"/>
                  </a:lnTo>
                  <a:lnTo>
                    <a:pt x="778475" y="462717"/>
                  </a:lnTo>
                  <a:lnTo>
                    <a:pt x="780107" y="413005"/>
                  </a:lnTo>
                  <a:lnTo>
                    <a:pt x="777932" y="363984"/>
                  </a:lnTo>
                  <a:lnTo>
                    <a:pt x="772145" y="316769"/>
                  </a:lnTo>
                  <a:lnTo>
                    <a:pt x="762938" y="272475"/>
                  </a:lnTo>
                  <a:lnTo>
                    <a:pt x="750505" y="232217"/>
                  </a:lnTo>
                  <a:lnTo>
                    <a:pt x="735039" y="197109"/>
                  </a:lnTo>
                  <a:lnTo>
                    <a:pt x="695781" y="146801"/>
                  </a:lnTo>
                  <a:lnTo>
                    <a:pt x="636974" y="108458"/>
                  </a:lnTo>
                  <a:lnTo>
                    <a:pt x="600026" y="89152"/>
                  </a:lnTo>
                  <a:lnTo>
                    <a:pt x="558962" y="70450"/>
                  </a:lnTo>
                  <a:lnTo>
                    <a:pt x="514468" y="52870"/>
                  </a:lnTo>
                  <a:lnTo>
                    <a:pt x="467229" y="36933"/>
                  </a:lnTo>
                  <a:lnTo>
                    <a:pt x="417929" y="23158"/>
                  </a:lnTo>
                  <a:lnTo>
                    <a:pt x="367255" y="12065"/>
                  </a:lnTo>
                  <a:lnTo>
                    <a:pt x="315892" y="4172"/>
                  </a:lnTo>
                  <a:lnTo>
                    <a:pt x="264524" y="0"/>
                  </a:lnTo>
                  <a:close/>
                </a:path>
              </a:pathLst>
            </a:custGeom>
            <a:solidFill>
              <a:srgbClr val="FCE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37F62323-DD05-CDF5-546F-244789DD2406}"/>
                </a:ext>
              </a:extLst>
            </p:cNvPr>
            <p:cNvSpPr/>
            <p:nvPr/>
          </p:nvSpPr>
          <p:spPr>
            <a:xfrm>
              <a:off x="4700730" y="6285455"/>
              <a:ext cx="1034415" cy="239395"/>
            </a:xfrm>
            <a:custGeom>
              <a:avLst/>
              <a:gdLst/>
              <a:ahLst/>
              <a:cxnLst/>
              <a:rect l="l" t="t" r="r" b="b"/>
              <a:pathLst>
                <a:path w="1034414" h="239395">
                  <a:moveTo>
                    <a:pt x="22522" y="0"/>
                  </a:moveTo>
                  <a:lnTo>
                    <a:pt x="14029" y="1388"/>
                  </a:lnTo>
                  <a:lnTo>
                    <a:pt x="6934" y="5904"/>
                  </a:lnTo>
                  <a:lnTo>
                    <a:pt x="2002" y="12797"/>
                  </a:lnTo>
                  <a:lnTo>
                    <a:pt x="0" y="21318"/>
                  </a:lnTo>
                  <a:lnTo>
                    <a:pt x="1500" y="29896"/>
                  </a:lnTo>
                  <a:lnTo>
                    <a:pt x="6006" y="36991"/>
                  </a:lnTo>
                  <a:lnTo>
                    <a:pt x="12838" y="41874"/>
                  </a:lnTo>
                  <a:lnTo>
                    <a:pt x="21318" y="43820"/>
                  </a:lnTo>
                  <a:lnTo>
                    <a:pt x="67220" y="45738"/>
                  </a:lnTo>
                  <a:lnTo>
                    <a:pt x="99304" y="47450"/>
                  </a:lnTo>
                  <a:lnTo>
                    <a:pt x="138394" y="49859"/>
                  </a:lnTo>
                  <a:lnTo>
                    <a:pt x="183660" y="53061"/>
                  </a:lnTo>
                  <a:lnTo>
                    <a:pt x="234272" y="57154"/>
                  </a:lnTo>
                  <a:lnTo>
                    <a:pt x="289398" y="62234"/>
                  </a:lnTo>
                  <a:lnTo>
                    <a:pt x="348209" y="68396"/>
                  </a:lnTo>
                  <a:lnTo>
                    <a:pt x="409873" y="75739"/>
                  </a:lnTo>
                  <a:lnTo>
                    <a:pt x="473560" y="84359"/>
                  </a:lnTo>
                  <a:lnTo>
                    <a:pt x="538439" y="94351"/>
                  </a:lnTo>
                  <a:lnTo>
                    <a:pt x="603679" y="105814"/>
                  </a:lnTo>
                  <a:lnTo>
                    <a:pt x="668450" y="118842"/>
                  </a:lnTo>
                  <a:lnTo>
                    <a:pt x="731921" y="133533"/>
                  </a:lnTo>
                  <a:lnTo>
                    <a:pt x="793261" y="149984"/>
                  </a:lnTo>
                  <a:lnTo>
                    <a:pt x="851640" y="168290"/>
                  </a:lnTo>
                  <a:lnTo>
                    <a:pt x="906227" y="188550"/>
                  </a:lnTo>
                  <a:lnTo>
                    <a:pt x="956191" y="210858"/>
                  </a:lnTo>
                  <a:lnTo>
                    <a:pt x="1000702" y="235312"/>
                  </a:lnTo>
                  <a:lnTo>
                    <a:pt x="1005079" y="238013"/>
                  </a:lnTo>
                  <a:lnTo>
                    <a:pt x="1010021" y="238977"/>
                  </a:lnTo>
                  <a:lnTo>
                    <a:pt x="1014785" y="238411"/>
                  </a:lnTo>
                  <a:lnTo>
                    <a:pt x="1021204" y="237657"/>
                  </a:lnTo>
                  <a:lnTo>
                    <a:pt x="1027214" y="234076"/>
                  </a:lnTo>
                  <a:lnTo>
                    <a:pt x="1030858" y="228129"/>
                  </a:lnTo>
                  <a:lnTo>
                    <a:pt x="1033879" y="219962"/>
                  </a:lnTo>
                  <a:lnTo>
                    <a:pt x="1033535" y="211566"/>
                  </a:lnTo>
                  <a:lnTo>
                    <a:pt x="980154" y="173796"/>
                  </a:lnTo>
                  <a:lnTo>
                    <a:pt x="931850" y="151653"/>
                  </a:lnTo>
                  <a:lnTo>
                    <a:pt x="879490" y="131455"/>
                  </a:lnTo>
                  <a:lnTo>
                    <a:pt x="823756" y="113114"/>
                  </a:lnTo>
                  <a:lnTo>
                    <a:pt x="765333" y="96542"/>
                  </a:lnTo>
                  <a:lnTo>
                    <a:pt x="704903" y="81651"/>
                  </a:lnTo>
                  <a:lnTo>
                    <a:pt x="643151" y="68352"/>
                  </a:lnTo>
                  <a:lnTo>
                    <a:pt x="580760" y="56558"/>
                  </a:lnTo>
                  <a:lnTo>
                    <a:pt x="518413" y="46179"/>
                  </a:lnTo>
                  <a:lnTo>
                    <a:pt x="456794" y="37129"/>
                  </a:lnTo>
                  <a:lnTo>
                    <a:pt x="396586" y="29319"/>
                  </a:lnTo>
                  <a:lnTo>
                    <a:pt x="338474" y="22660"/>
                  </a:lnTo>
                  <a:lnTo>
                    <a:pt x="283140" y="17064"/>
                  </a:lnTo>
                  <a:lnTo>
                    <a:pt x="231268" y="12444"/>
                  </a:lnTo>
                  <a:lnTo>
                    <a:pt x="183542" y="8711"/>
                  </a:lnTo>
                  <a:lnTo>
                    <a:pt x="140645" y="5776"/>
                  </a:lnTo>
                  <a:lnTo>
                    <a:pt x="47765" y="884"/>
                  </a:lnTo>
                  <a:lnTo>
                    <a:pt x="22522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A35C298-EA74-AD39-95A4-6E8A9891455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6645" y="6242270"/>
              <a:ext cx="8110520" cy="5066286"/>
            </a:xfrm>
            <a:prstGeom prst="rect">
              <a:avLst/>
            </a:prstGeom>
          </p:spPr>
        </p:pic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DFFC170B-BB48-0191-41CA-A4B4DFBEF284}"/>
                </a:ext>
              </a:extLst>
            </p:cNvPr>
            <p:cNvSpPr/>
            <p:nvPr/>
          </p:nvSpPr>
          <p:spPr>
            <a:xfrm>
              <a:off x="8259668" y="8074647"/>
              <a:ext cx="1538605" cy="2935605"/>
            </a:xfrm>
            <a:custGeom>
              <a:avLst/>
              <a:gdLst/>
              <a:ahLst/>
              <a:cxnLst/>
              <a:rect l="l" t="t" r="r" b="b"/>
              <a:pathLst>
                <a:path w="1538604" h="2935604">
                  <a:moveTo>
                    <a:pt x="0" y="0"/>
                  </a:moveTo>
                  <a:lnTo>
                    <a:pt x="0" y="1851482"/>
                  </a:lnTo>
                  <a:lnTo>
                    <a:pt x="1538539" y="2935303"/>
                  </a:lnTo>
                  <a:lnTo>
                    <a:pt x="1538539" y="1083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A5A73396-26A8-466B-B4A8-4BAF47EC09F7}"/>
                </a:ext>
              </a:extLst>
            </p:cNvPr>
            <p:cNvSpPr/>
            <p:nvPr/>
          </p:nvSpPr>
          <p:spPr>
            <a:xfrm>
              <a:off x="9798207" y="8074646"/>
              <a:ext cx="1536065" cy="2935605"/>
            </a:xfrm>
            <a:custGeom>
              <a:avLst/>
              <a:gdLst/>
              <a:ahLst/>
              <a:cxnLst/>
              <a:rect l="l" t="t" r="r" b="b"/>
              <a:pathLst>
                <a:path w="1536065" h="2935604">
                  <a:moveTo>
                    <a:pt x="1535890" y="0"/>
                  </a:moveTo>
                  <a:lnTo>
                    <a:pt x="0" y="1083286"/>
                  </a:lnTo>
                  <a:lnTo>
                    <a:pt x="0" y="2935303"/>
                  </a:lnTo>
                  <a:lnTo>
                    <a:pt x="1535890" y="1852529"/>
                  </a:lnTo>
                  <a:lnTo>
                    <a:pt x="1535890" y="0"/>
                  </a:lnTo>
                  <a:close/>
                </a:path>
              </a:pathLst>
            </a:custGeom>
            <a:solidFill>
              <a:srgbClr val="965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E9BFC8A8-6CC2-D891-43FF-0673D28AC043}"/>
                </a:ext>
              </a:extLst>
            </p:cNvPr>
            <p:cNvSpPr/>
            <p:nvPr/>
          </p:nvSpPr>
          <p:spPr>
            <a:xfrm>
              <a:off x="8259668" y="6934735"/>
              <a:ext cx="3074670" cy="2223770"/>
            </a:xfrm>
            <a:custGeom>
              <a:avLst/>
              <a:gdLst/>
              <a:ahLst/>
              <a:cxnLst/>
              <a:rect l="l" t="t" r="r" b="b"/>
              <a:pathLst>
                <a:path w="3074670" h="2223770">
                  <a:moveTo>
                    <a:pt x="1538539" y="0"/>
                  </a:moveTo>
                  <a:lnTo>
                    <a:pt x="0" y="1139912"/>
                  </a:lnTo>
                  <a:lnTo>
                    <a:pt x="1538539" y="2223199"/>
                  </a:lnTo>
                  <a:lnTo>
                    <a:pt x="3074429" y="1139912"/>
                  </a:lnTo>
                  <a:lnTo>
                    <a:pt x="1538539" y="0"/>
                  </a:lnTo>
                  <a:close/>
                </a:path>
              </a:pathLst>
            </a:custGeom>
            <a:solidFill>
              <a:srgbClr val="00A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02846E37-B166-1D08-1AE8-03842F0FE5EF}"/>
                </a:ext>
              </a:extLst>
            </p:cNvPr>
            <p:cNvSpPr/>
            <p:nvPr/>
          </p:nvSpPr>
          <p:spPr>
            <a:xfrm>
              <a:off x="10557365" y="8178674"/>
              <a:ext cx="1367790" cy="1215390"/>
            </a:xfrm>
            <a:custGeom>
              <a:avLst/>
              <a:gdLst/>
              <a:ahLst/>
              <a:cxnLst/>
              <a:rect l="l" t="t" r="r" b="b"/>
              <a:pathLst>
                <a:path w="1367790" h="1215390">
                  <a:moveTo>
                    <a:pt x="663927" y="0"/>
                  </a:moveTo>
                  <a:lnTo>
                    <a:pt x="481562" y="28838"/>
                  </a:lnTo>
                  <a:lnTo>
                    <a:pt x="275666" y="105919"/>
                  </a:lnTo>
                  <a:lnTo>
                    <a:pt x="233914" y="125322"/>
                  </a:lnTo>
                  <a:lnTo>
                    <a:pt x="197640" y="147715"/>
                  </a:lnTo>
                  <a:lnTo>
                    <a:pt x="167449" y="173274"/>
                  </a:lnTo>
                  <a:lnTo>
                    <a:pt x="118271" y="244112"/>
                  </a:lnTo>
                  <a:lnTo>
                    <a:pt x="94742" y="287793"/>
                  </a:lnTo>
                  <a:lnTo>
                    <a:pt x="73491" y="332911"/>
                  </a:lnTo>
                  <a:lnTo>
                    <a:pt x="54656" y="379154"/>
                  </a:lnTo>
                  <a:lnTo>
                    <a:pt x="38372" y="426209"/>
                  </a:lnTo>
                  <a:lnTo>
                    <a:pt x="24777" y="473766"/>
                  </a:lnTo>
                  <a:lnTo>
                    <a:pt x="14005" y="521512"/>
                  </a:lnTo>
                  <a:lnTo>
                    <a:pt x="6194" y="569137"/>
                  </a:lnTo>
                  <a:lnTo>
                    <a:pt x="1480" y="616328"/>
                  </a:lnTo>
                  <a:lnTo>
                    <a:pt x="0" y="662774"/>
                  </a:lnTo>
                  <a:lnTo>
                    <a:pt x="1888" y="708163"/>
                  </a:lnTo>
                  <a:lnTo>
                    <a:pt x="7283" y="752183"/>
                  </a:lnTo>
                  <a:lnTo>
                    <a:pt x="16321" y="794523"/>
                  </a:lnTo>
                  <a:lnTo>
                    <a:pt x="29137" y="834872"/>
                  </a:lnTo>
                  <a:lnTo>
                    <a:pt x="45868" y="872917"/>
                  </a:lnTo>
                  <a:lnTo>
                    <a:pt x="66650" y="908346"/>
                  </a:lnTo>
                  <a:lnTo>
                    <a:pt x="91620" y="940850"/>
                  </a:lnTo>
                  <a:lnTo>
                    <a:pt x="120914" y="970114"/>
                  </a:lnTo>
                  <a:lnTo>
                    <a:pt x="154669" y="995829"/>
                  </a:lnTo>
                  <a:lnTo>
                    <a:pt x="193020" y="1017682"/>
                  </a:lnTo>
                  <a:lnTo>
                    <a:pt x="259124" y="1045252"/>
                  </a:lnTo>
                  <a:lnTo>
                    <a:pt x="297474" y="1058411"/>
                  </a:lnTo>
                  <a:lnTo>
                    <a:pt x="338908" y="1071171"/>
                  </a:lnTo>
                  <a:lnTo>
                    <a:pt x="383089" y="1083544"/>
                  </a:lnTo>
                  <a:lnTo>
                    <a:pt x="429682" y="1095543"/>
                  </a:lnTo>
                  <a:lnTo>
                    <a:pt x="478351" y="1107180"/>
                  </a:lnTo>
                  <a:lnTo>
                    <a:pt x="528760" y="1118468"/>
                  </a:lnTo>
                  <a:lnTo>
                    <a:pt x="580572" y="1129419"/>
                  </a:lnTo>
                  <a:lnTo>
                    <a:pt x="633452" y="1140047"/>
                  </a:lnTo>
                  <a:lnTo>
                    <a:pt x="687063" y="1150364"/>
                  </a:lnTo>
                  <a:lnTo>
                    <a:pt x="741070" y="1160383"/>
                  </a:lnTo>
                  <a:lnTo>
                    <a:pt x="795136" y="1170116"/>
                  </a:lnTo>
                  <a:lnTo>
                    <a:pt x="902102" y="1188777"/>
                  </a:lnTo>
                  <a:lnTo>
                    <a:pt x="1054596" y="1214943"/>
                  </a:lnTo>
                  <a:lnTo>
                    <a:pt x="1367508" y="75731"/>
                  </a:lnTo>
                  <a:lnTo>
                    <a:pt x="925122" y="16574"/>
                  </a:lnTo>
                  <a:lnTo>
                    <a:pt x="663927" y="0"/>
                  </a:lnTo>
                  <a:close/>
                </a:path>
              </a:pathLst>
            </a:custGeom>
            <a:solidFill>
              <a:srgbClr val="FFD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5B3800E9-8FBF-F755-0534-6CB9693FCBB3}"/>
                </a:ext>
              </a:extLst>
            </p:cNvPr>
            <p:cNvSpPr/>
            <p:nvPr/>
          </p:nvSpPr>
          <p:spPr>
            <a:xfrm>
              <a:off x="10438269" y="8341537"/>
              <a:ext cx="873760" cy="859790"/>
            </a:xfrm>
            <a:custGeom>
              <a:avLst/>
              <a:gdLst/>
              <a:ahLst/>
              <a:cxnLst/>
              <a:rect l="l" t="t" r="r" b="b"/>
              <a:pathLst>
                <a:path w="873759" h="859790">
                  <a:moveTo>
                    <a:pt x="547091" y="0"/>
                  </a:moveTo>
                  <a:lnTo>
                    <a:pt x="494351" y="1075"/>
                  </a:lnTo>
                  <a:lnTo>
                    <a:pt x="442116" y="5072"/>
                  </a:lnTo>
                  <a:lnTo>
                    <a:pt x="391065" y="11635"/>
                  </a:lnTo>
                  <a:lnTo>
                    <a:pt x="341878" y="20408"/>
                  </a:lnTo>
                  <a:lnTo>
                    <a:pt x="295233" y="31037"/>
                  </a:lnTo>
                  <a:lnTo>
                    <a:pt x="251809" y="43164"/>
                  </a:lnTo>
                  <a:lnTo>
                    <a:pt x="212288" y="56435"/>
                  </a:lnTo>
                  <a:lnTo>
                    <a:pt x="147666" y="84986"/>
                  </a:lnTo>
                  <a:lnTo>
                    <a:pt x="102084" y="124865"/>
                  </a:lnTo>
                  <a:lnTo>
                    <a:pt x="62245" y="188296"/>
                  </a:lnTo>
                  <a:lnTo>
                    <a:pt x="45191" y="226815"/>
                  </a:lnTo>
                  <a:lnTo>
                    <a:pt x="30429" y="268790"/>
                  </a:lnTo>
                  <a:lnTo>
                    <a:pt x="18243" y="313407"/>
                  </a:lnTo>
                  <a:lnTo>
                    <a:pt x="8920" y="359856"/>
                  </a:lnTo>
                  <a:lnTo>
                    <a:pt x="2743" y="407327"/>
                  </a:lnTo>
                  <a:lnTo>
                    <a:pt x="0" y="455007"/>
                  </a:lnTo>
                  <a:lnTo>
                    <a:pt x="973" y="502086"/>
                  </a:lnTo>
                  <a:lnTo>
                    <a:pt x="5950" y="547753"/>
                  </a:lnTo>
                  <a:lnTo>
                    <a:pt x="15216" y="591195"/>
                  </a:lnTo>
                  <a:lnTo>
                    <a:pt x="29055" y="631603"/>
                  </a:lnTo>
                  <a:lnTo>
                    <a:pt x="47753" y="668165"/>
                  </a:lnTo>
                  <a:lnTo>
                    <a:pt x="71596" y="700069"/>
                  </a:lnTo>
                  <a:lnTo>
                    <a:pt x="100868" y="726506"/>
                  </a:lnTo>
                  <a:lnTo>
                    <a:pt x="135855" y="746662"/>
                  </a:lnTo>
                  <a:lnTo>
                    <a:pt x="180913" y="765100"/>
                  </a:lnTo>
                  <a:lnTo>
                    <a:pt x="230062" y="782573"/>
                  </a:lnTo>
                  <a:lnTo>
                    <a:pt x="282307" y="798846"/>
                  </a:lnTo>
                  <a:lnTo>
                    <a:pt x="336654" y="813684"/>
                  </a:lnTo>
                  <a:lnTo>
                    <a:pt x="392108" y="826853"/>
                  </a:lnTo>
                  <a:lnTo>
                    <a:pt x="447676" y="838117"/>
                  </a:lnTo>
                  <a:lnTo>
                    <a:pt x="502363" y="847241"/>
                  </a:lnTo>
                  <a:lnTo>
                    <a:pt x="555174" y="853991"/>
                  </a:lnTo>
                  <a:lnTo>
                    <a:pt x="605116" y="858132"/>
                  </a:lnTo>
                  <a:lnTo>
                    <a:pt x="651194" y="859428"/>
                  </a:lnTo>
                  <a:lnTo>
                    <a:pt x="692414" y="857645"/>
                  </a:lnTo>
                  <a:lnTo>
                    <a:pt x="756301" y="843901"/>
                  </a:lnTo>
                  <a:lnTo>
                    <a:pt x="788825" y="815019"/>
                  </a:lnTo>
                  <a:lnTo>
                    <a:pt x="790840" y="794315"/>
                  </a:lnTo>
                  <a:lnTo>
                    <a:pt x="782440" y="714802"/>
                  </a:lnTo>
                  <a:lnTo>
                    <a:pt x="788233" y="616406"/>
                  </a:lnTo>
                  <a:lnTo>
                    <a:pt x="815951" y="434422"/>
                  </a:lnTo>
                  <a:lnTo>
                    <a:pt x="873329" y="104148"/>
                  </a:lnTo>
                  <a:lnTo>
                    <a:pt x="836080" y="74815"/>
                  </a:lnTo>
                  <a:lnTo>
                    <a:pt x="794580" y="50893"/>
                  </a:lnTo>
                  <a:lnTo>
                    <a:pt x="749508" y="32026"/>
                  </a:lnTo>
                  <a:lnTo>
                    <a:pt x="701543" y="17859"/>
                  </a:lnTo>
                  <a:lnTo>
                    <a:pt x="651366" y="8036"/>
                  </a:lnTo>
                  <a:lnTo>
                    <a:pt x="599656" y="2201"/>
                  </a:lnTo>
                  <a:lnTo>
                    <a:pt x="547091" y="0"/>
                  </a:lnTo>
                  <a:close/>
                </a:path>
              </a:pathLst>
            </a:custGeom>
            <a:solidFill>
              <a:srgbClr val="FDF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0146CCC0-988C-7B78-A4CA-ED1486370983}"/>
                </a:ext>
              </a:extLst>
            </p:cNvPr>
            <p:cNvSpPr/>
            <p:nvPr/>
          </p:nvSpPr>
          <p:spPr>
            <a:xfrm>
              <a:off x="10809321" y="8191030"/>
              <a:ext cx="1139190" cy="118110"/>
            </a:xfrm>
            <a:custGeom>
              <a:avLst/>
              <a:gdLst/>
              <a:ahLst/>
              <a:cxnLst/>
              <a:rect l="l" t="t" r="r" b="b"/>
              <a:pathLst>
                <a:path w="1139190" h="118109">
                  <a:moveTo>
                    <a:pt x="553413" y="0"/>
                  </a:moveTo>
                  <a:lnTo>
                    <a:pt x="487925" y="427"/>
                  </a:lnTo>
                  <a:lnTo>
                    <a:pt x="422399" y="2295"/>
                  </a:lnTo>
                  <a:lnTo>
                    <a:pt x="357455" y="5794"/>
                  </a:lnTo>
                  <a:lnTo>
                    <a:pt x="293714" y="11112"/>
                  </a:lnTo>
                  <a:lnTo>
                    <a:pt x="231797" y="18437"/>
                  </a:lnTo>
                  <a:lnTo>
                    <a:pt x="172325" y="27957"/>
                  </a:lnTo>
                  <a:lnTo>
                    <a:pt x="115918" y="39862"/>
                  </a:lnTo>
                  <a:lnTo>
                    <a:pt x="63197" y="54340"/>
                  </a:lnTo>
                  <a:lnTo>
                    <a:pt x="14783" y="71578"/>
                  </a:lnTo>
                  <a:lnTo>
                    <a:pt x="0" y="93223"/>
                  </a:lnTo>
                  <a:lnTo>
                    <a:pt x="1757" y="102478"/>
                  </a:lnTo>
                  <a:lnTo>
                    <a:pt x="4584" y="109483"/>
                  </a:lnTo>
                  <a:lnTo>
                    <a:pt x="10354" y="114383"/>
                  </a:lnTo>
                  <a:lnTo>
                    <a:pt x="17066" y="116341"/>
                  </a:lnTo>
                  <a:lnTo>
                    <a:pt x="22050" y="117797"/>
                  </a:lnTo>
                  <a:lnTo>
                    <a:pt x="27495" y="117650"/>
                  </a:lnTo>
                  <a:lnTo>
                    <a:pt x="32646" y="115556"/>
                  </a:lnTo>
                  <a:lnTo>
                    <a:pt x="79583" y="98949"/>
                  </a:lnTo>
                  <a:lnTo>
                    <a:pt x="131078" y="85063"/>
                  </a:lnTo>
                  <a:lnTo>
                    <a:pt x="186476" y="73707"/>
                  </a:lnTo>
                  <a:lnTo>
                    <a:pt x="245126" y="64692"/>
                  </a:lnTo>
                  <a:lnTo>
                    <a:pt x="306374" y="57828"/>
                  </a:lnTo>
                  <a:lnTo>
                    <a:pt x="369568" y="52927"/>
                  </a:lnTo>
                  <a:lnTo>
                    <a:pt x="434053" y="49799"/>
                  </a:lnTo>
                  <a:lnTo>
                    <a:pt x="499177" y="48255"/>
                  </a:lnTo>
                  <a:lnTo>
                    <a:pt x="564288" y="48104"/>
                  </a:lnTo>
                  <a:lnTo>
                    <a:pt x="628730" y="49159"/>
                  </a:lnTo>
                  <a:lnTo>
                    <a:pt x="691853" y="51229"/>
                  </a:lnTo>
                  <a:lnTo>
                    <a:pt x="753002" y="54126"/>
                  </a:lnTo>
                  <a:lnTo>
                    <a:pt x="811524" y="57659"/>
                  </a:lnTo>
                  <a:lnTo>
                    <a:pt x="866767" y="61639"/>
                  </a:lnTo>
                  <a:lnTo>
                    <a:pt x="918077" y="65878"/>
                  </a:lnTo>
                  <a:lnTo>
                    <a:pt x="964801" y="70185"/>
                  </a:lnTo>
                  <a:lnTo>
                    <a:pt x="1006286" y="74371"/>
                  </a:lnTo>
                  <a:lnTo>
                    <a:pt x="1070927" y="81625"/>
                  </a:lnTo>
                  <a:lnTo>
                    <a:pt x="1112268" y="86866"/>
                  </a:lnTo>
                  <a:lnTo>
                    <a:pt x="1121673" y="86307"/>
                  </a:lnTo>
                  <a:lnTo>
                    <a:pt x="1129845" y="82319"/>
                  </a:lnTo>
                  <a:lnTo>
                    <a:pt x="1135929" y="75554"/>
                  </a:lnTo>
                  <a:lnTo>
                    <a:pt x="1139073" y="66667"/>
                  </a:lnTo>
                  <a:lnTo>
                    <a:pt x="1138464" y="57209"/>
                  </a:lnTo>
                  <a:lnTo>
                    <a:pt x="1093727" y="36541"/>
                  </a:lnTo>
                  <a:lnTo>
                    <a:pt x="1038663" y="29928"/>
                  </a:lnTo>
                  <a:lnTo>
                    <a:pt x="958617" y="21543"/>
                  </a:lnTo>
                  <a:lnTo>
                    <a:pt x="910777" y="17156"/>
                  </a:lnTo>
                  <a:lnTo>
                    <a:pt x="858554" y="12892"/>
                  </a:lnTo>
                  <a:lnTo>
                    <a:pt x="802568" y="8938"/>
                  </a:lnTo>
                  <a:lnTo>
                    <a:pt x="743440" y="5483"/>
                  </a:lnTo>
                  <a:lnTo>
                    <a:pt x="681792" y="2716"/>
                  </a:lnTo>
                  <a:lnTo>
                    <a:pt x="618242" y="826"/>
                  </a:lnTo>
                  <a:lnTo>
                    <a:pt x="553413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19">
              <a:extLst>
                <a:ext uri="{FF2B5EF4-FFF2-40B4-BE49-F238E27FC236}">
                  <a16:creationId xmlns:a16="http://schemas.microsoft.com/office/drawing/2014/main" id="{E68CE602-106C-D3F9-77C4-ADC68C4EBE9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19872" y="713786"/>
              <a:ext cx="7184227" cy="7242140"/>
            </a:xfrm>
            <a:prstGeom prst="rect">
              <a:avLst/>
            </a:prstGeom>
          </p:spPr>
        </p:pic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2FA3C7E1-4D12-BC56-10A0-CB93A0DAF110}"/>
                </a:ext>
              </a:extLst>
            </p:cNvPr>
            <p:cNvSpPr/>
            <p:nvPr/>
          </p:nvSpPr>
          <p:spPr>
            <a:xfrm>
              <a:off x="10761754" y="2433886"/>
              <a:ext cx="1527810" cy="2921000"/>
            </a:xfrm>
            <a:custGeom>
              <a:avLst/>
              <a:gdLst/>
              <a:ahLst/>
              <a:cxnLst/>
              <a:rect l="l" t="t" r="r" b="b"/>
              <a:pathLst>
                <a:path w="1527809" h="2921000">
                  <a:moveTo>
                    <a:pt x="174832" y="0"/>
                  </a:moveTo>
                  <a:lnTo>
                    <a:pt x="0" y="1750690"/>
                  </a:lnTo>
                  <a:lnTo>
                    <a:pt x="1352430" y="2920780"/>
                  </a:lnTo>
                  <a:lnTo>
                    <a:pt x="1527314" y="1169597"/>
                  </a:lnTo>
                  <a:lnTo>
                    <a:pt x="174832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1C85A637-1214-C720-AC20-60B2514DEC39}"/>
                </a:ext>
              </a:extLst>
            </p:cNvPr>
            <p:cNvSpPr/>
            <p:nvPr/>
          </p:nvSpPr>
          <p:spPr>
            <a:xfrm>
              <a:off x="12114187" y="2724203"/>
              <a:ext cx="1729739" cy="2630805"/>
            </a:xfrm>
            <a:custGeom>
              <a:avLst/>
              <a:gdLst/>
              <a:ahLst/>
              <a:cxnLst/>
              <a:rect l="l" t="t" r="r" b="b"/>
              <a:pathLst>
                <a:path w="1729740" h="2630804">
                  <a:moveTo>
                    <a:pt x="1729444" y="0"/>
                  </a:moveTo>
                  <a:lnTo>
                    <a:pt x="174884" y="879282"/>
                  </a:lnTo>
                  <a:lnTo>
                    <a:pt x="0" y="2630464"/>
                  </a:lnTo>
                  <a:lnTo>
                    <a:pt x="1554518" y="1751674"/>
                  </a:lnTo>
                  <a:lnTo>
                    <a:pt x="1729444" y="0"/>
                  </a:lnTo>
                  <a:close/>
                </a:path>
              </a:pathLst>
            </a:custGeom>
            <a:solidFill>
              <a:srgbClr val="965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81A73CCC-E779-FB1D-749F-C35DDE7B79D6}"/>
                </a:ext>
              </a:extLst>
            </p:cNvPr>
            <p:cNvSpPr/>
            <p:nvPr/>
          </p:nvSpPr>
          <p:spPr>
            <a:xfrm>
              <a:off x="10936588" y="1501314"/>
              <a:ext cx="2907665" cy="2102485"/>
            </a:xfrm>
            <a:custGeom>
              <a:avLst/>
              <a:gdLst/>
              <a:ahLst/>
              <a:cxnLst/>
              <a:rect l="l" t="t" r="r" b="b"/>
              <a:pathLst>
                <a:path w="2907665" h="2102485">
                  <a:moveTo>
                    <a:pt x="1562413" y="0"/>
                  </a:moveTo>
                  <a:lnTo>
                    <a:pt x="0" y="932568"/>
                  </a:lnTo>
                  <a:lnTo>
                    <a:pt x="1352482" y="2102166"/>
                  </a:lnTo>
                  <a:lnTo>
                    <a:pt x="2907052" y="1222884"/>
                  </a:lnTo>
                  <a:lnTo>
                    <a:pt x="1562413" y="0"/>
                  </a:lnTo>
                  <a:close/>
                </a:path>
              </a:pathLst>
            </a:custGeom>
            <a:solidFill>
              <a:srgbClr val="F9E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384C187B-9FF0-12D3-224C-AA7A14528F10}"/>
                </a:ext>
              </a:extLst>
            </p:cNvPr>
            <p:cNvSpPr/>
            <p:nvPr/>
          </p:nvSpPr>
          <p:spPr>
            <a:xfrm>
              <a:off x="13258783" y="3047649"/>
              <a:ext cx="1186815" cy="1122680"/>
            </a:xfrm>
            <a:custGeom>
              <a:avLst/>
              <a:gdLst/>
              <a:ahLst/>
              <a:cxnLst/>
              <a:rect l="l" t="t" r="r" b="b"/>
              <a:pathLst>
                <a:path w="1186815" h="1122679">
                  <a:moveTo>
                    <a:pt x="1186548" y="0"/>
                  </a:moveTo>
                  <a:lnTo>
                    <a:pt x="762991" y="21886"/>
                  </a:lnTo>
                  <a:lnTo>
                    <a:pt x="516113" y="51952"/>
                  </a:lnTo>
                  <a:lnTo>
                    <a:pt x="350790" y="110692"/>
                  </a:lnTo>
                  <a:lnTo>
                    <a:pt x="171898" y="218600"/>
                  </a:lnTo>
                  <a:lnTo>
                    <a:pt x="136283" y="244008"/>
                  </a:lnTo>
                  <a:lnTo>
                    <a:pt x="106306" y="271252"/>
                  </a:lnTo>
                  <a:lnTo>
                    <a:pt x="65639" y="331497"/>
                  </a:lnTo>
                  <a:lnTo>
                    <a:pt x="48157" y="377480"/>
                  </a:lnTo>
                  <a:lnTo>
                    <a:pt x="33235" y="424839"/>
                  </a:lnTo>
                  <a:lnTo>
                    <a:pt x="20958" y="473207"/>
                  </a:lnTo>
                  <a:lnTo>
                    <a:pt x="11410" y="522218"/>
                  </a:lnTo>
                  <a:lnTo>
                    <a:pt x="4678" y="571505"/>
                  </a:lnTo>
                  <a:lnTo>
                    <a:pt x="846" y="620698"/>
                  </a:lnTo>
                  <a:lnTo>
                    <a:pt x="0" y="669433"/>
                  </a:lnTo>
                  <a:lnTo>
                    <a:pt x="2224" y="717341"/>
                  </a:lnTo>
                  <a:lnTo>
                    <a:pt x="7604" y="764054"/>
                  </a:lnTo>
                  <a:lnTo>
                    <a:pt x="16225" y="809207"/>
                  </a:lnTo>
                  <a:lnTo>
                    <a:pt x="28172" y="852430"/>
                  </a:lnTo>
                  <a:lnTo>
                    <a:pt x="43530" y="893358"/>
                  </a:lnTo>
                  <a:lnTo>
                    <a:pt x="62385" y="931623"/>
                  </a:lnTo>
                  <a:lnTo>
                    <a:pt x="84821" y="966858"/>
                  </a:lnTo>
                  <a:lnTo>
                    <a:pt x="110924" y="998695"/>
                  </a:lnTo>
                  <a:lnTo>
                    <a:pt x="140779" y="1026767"/>
                  </a:lnTo>
                  <a:lnTo>
                    <a:pt x="174471" y="1050706"/>
                  </a:lnTo>
                  <a:lnTo>
                    <a:pt x="212085" y="1070147"/>
                  </a:lnTo>
                  <a:lnTo>
                    <a:pt x="253707" y="1084720"/>
                  </a:lnTo>
                  <a:lnTo>
                    <a:pt x="324590" y="1099652"/>
                  </a:lnTo>
                  <a:lnTo>
                    <a:pt x="365407" y="1105440"/>
                  </a:lnTo>
                  <a:lnTo>
                    <a:pt x="409313" y="1110220"/>
                  </a:lnTo>
                  <a:lnTo>
                    <a:pt x="455940" y="1114077"/>
                  </a:lnTo>
                  <a:lnTo>
                    <a:pt x="504916" y="1117093"/>
                  </a:lnTo>
                  <a:lnTo>
                    <a:pt x="555872" y="1119353"/>
                  </a:lnTo>
                  <a:lnTo>
                    <a:pt x="608438" y="1120940"/>
                  </a:lnTo>
                  <a:lnTo>
                    <a:pt x="662243" y="1121938"/>
                  </a:lnTo>
                  <a:lnTo>
                    <a:pt x="716918" y="1122429"/>
                  </a:lnTo>
                  <a:lnTo>
                    <a:pt x="772094" y="1122499"/>
                  </a:lnTo>
                  <a:lnTo>
                    <a:pt x="827398" y="1122230"/>
                  </a:lnTo>
                  <a:lnTo>
                    <a:pt x="936917" y="1121010"/>
                  </a:lnTo>
                  <a:lnTo>
                    <a:pt x="1092917" y="1118730"/>
                  </a:lnTo>
                  <a:lnTo>
                    <a:pt x="1186548" y="0"/>
                  </a:lnTo>
                  <a:close/>
                </a:path>
              </a:pathLst>
            </a:custGeom>
            <a:solidFill>
              <a:srgbClr val="FFC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FF1CED77-6305-00DA-EF6D-431F77D72003}"/>
                </a:ext>
              </a:extLst>
            </p:cNvPr>
            <p:cNvSpPr/>
            <p:nvPr/>
          </p:nvSpPr>
          <p:spPr>
            <a:xfrm>
              <a:off x="13142928" y="3282102"/>
              <a:ext cx="807720" cy="810895"/>
            </a:xfrm>
            <a:custGeom>
              <a:avLst/>
              <a:gdLst/>
              <a:ahLst/>
              <a:cxnLst/>
              <a:rect l="l" t="t" r="r" b="b"/>
              <a:pathLst>
                <a:path w="807719" h="810895">
                  <a:moveTo>
                    <a:pt x="574522" y="0"/>
                  </a:moveTo>
                  <a:lnTo>
                    <a:pt x="522402" y="871"/>
                  </a:lnTo>
                  <a:lnTo>
                    <a:pt x="469661" y="6115"/>
                  </a:lnTo>
                  <a:lnTo>
                    <a:pt x="416993" y="15185"/>
                  </a:lnTo>
                  <a:lnTo>
                    <a:pt x="365094" y="27533"/>
                  </a:lnTo>
                  <a:lnTo>
                    <a:pt x="314658" y="42612"/>
                  </a:lnTo>
                  <a:lnTo>
                    <a:pt x="266380" y="59877"/>
                  </a:lnTo>
                  <a:lnTo>
                    <a:pt x="220955" y="78779"/>
                  </a:lnTo>
                  <a:lnTo>
                    <a:pt x="179078" y="98773"/>
                  </a:lnTo>
                  <a:lnTo>
                    <a:pt x="141444" y="119311"/>
                  </a:lnTo>
                  <a:lnTo>
                    <a:pt x="108747" y="139845"/>
                  </a:lnTo>
                  <a:lnTo>
                    <a:pt x="61704" y="180748"/>
                  </a:lnTo>
                  <a:lnTo>
                    <a:pt x="29463" y="241839"/>
                  </a:lnTo>
                  <a:lnTo>
                    <a:pt x="17497" y="280095"/>
                  </a:lnTo>
                  <a:lnTo>
                    <a:pt x="8499" y="322213"/>
                  </a:lnTo>
                  <a:lnTo>
                    <a:pt x="2617" y="367235"/>
                  </a:lnTo>
                  <a:lnTo>
                    <a:pt x="0" y="414202"/>
                  </a:lnTo>
                  <a:lnTo>
                    <a:pt x="795" y="462156"/>
                  </a:lnTo>
                  <a:lnTo>
                    <a:pt x="5153" y="510137"/>
                  </a:lnTo>
                  <a:lnTo>
                    <a:pt x="13220" y="557189"/>
                  </a:lnTo>
                  <a:lnTo>
                    <a:pt x="25145" y="602351"/>
                  </a:lnTo>
                  <a:lnTo>
                    <a:pt x="41078" y="644665"/>
                  </a:lnTo>
                  <a:lnTo>
                    <a:pt x="61165" y="683173"/>
                  </a:lnTo>
                  <a:lnTo>
                    <a:pt x="85557" y="716915"/>
                  </a:lnTo>
                  <a:lnTo>
                    <a:pt x="114400" y="744935"/>
                  </a:lnTo>
                  <a:lnTo>
                    <a:pt x="147844" y="766272"/>
                  </a:lnTo>
                  <a:lnTo>
                    <a:pt x="186036" y="779969"/>
                  </a:lnTo>
                  <a:lnTo>
                    <a:pt x="234504" y="789903"/>
                  </a:lnTo>
                  <a:lnTo>
                    <a:pt x="287054" y="797995"/>
                  </a:lnTo>
                  <a:lnTo>
                    <a:pt x="342509" y="804192"/>
                  </a:lnTo>
                  <a:lnTo>
                    <a:pt x="399692" y="808435"/>
                  </a:lnTo>
                  <a:lnTo>
                    <a:pt x="457428" y="810671"/>
                  </a:lnTo>
                  <a:lnTo>
                    <a:pt x="514537" y="810842"/>
                  </a:lnTo>
                  <a:lnTo>
                    <a:pt x="569844" y="808893"/>
                  </a:lnTo>
                  <a:lnTo>
                    <a:pt x="622172" y="804767"/>
                  </a:lnTo>
                  <a:lnTo>
                    <a:pt x="670344" y="798410"/>
                  </a:lnTo>
                  <a:lnTo>
                    <a:pt x="713182" y="789765"/>
                  </a:lnTo>
                  <a:lnTo>
                    <a:pt x="778152" y="765387"/>
                  </a:lnTo>
                  <a:lnTo>
                    <a:pt x="807666" y="731187"/>
                  </a:lnTo>
                  <a:lnTo>
                    <a:pt x="806185" y="710264"/>
                  </a:lnTo>
                  <a:lnTo>
                    <a:pt x="784476" y="637451"/>
                  </a:lnTo>
                  <a:lnTo>
                    <a:pt x="772729" y="544525"/>
                  </a:lnTo>
                  <a:lnTo>
                    <a:pt x="766886" y="369696"/>
                  </a:lnTo>
                  <a:lnTo>
                    <a:pt x="762888" y="51174"/>
                  </a:lnTo>
                  <a:lnTo>
                    <a:pt x="720203" y="29088"/>
                  </a:lnTo>
                  <a:lnTo>
                    <a:pt x="674117" y="13561"/>
                  </a:lnTo>
                  <a:lnTo>
                    <a:pt x="625325" y="4047"/>
                  </a:lnTo>
                  <a:lnTo>
                    <a:pt x="574522" y="0"/>
                  </a:lnTo>
                  <a:close/>
                </a:path>
              </a:pathLst>
            </a:custGeom>
            <a:solidFill>
              <a:srgbClr val="FCE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D4044E2F-3C65-66EE-9E52-E4393433922E}"/>
                </a:ext>
              </a:extLst>
            </p:cNvPr>
            <p:cNvSpPr/>
            <p:nvPr/>
          </p:nvSpPr>
          <p:spPr>
            <a:xfrm>
              <a:off x="13408471" y="3025127"/>
              <a:ext cx="1059815" cy="264160"/>
            </a:xfrm>
            <a:custGeom>
              <a:avLst/>
              <a:gdLst/>
              <a:ahLst/>
              <a:cxnLst/>
              <a:rect l="l" t="t" r="r" b="b"/>
              <a:pathLst>
                <a:path w="1059815" h="264160">
                  <a:moveTo>
                    <a:pt x="1035840" y="0"/>
                  </a:moveTo>
                  <a:lnTo>
                    <a:pt x="952887" y="5149"/>
                  </a:lnTo>
                  <a:lnTo>
                    <a:pt x="914488" y="8129"/>
                  </a:lnTo>
                  <a:lnTo>
                    <a:pt x="870434" y="11942"/>
                  </a:lnTo>
                  <a:lnTo>
                    <a:pt x="821429" y="16666"/>
                  </a:lnTo>
                  <a:lnTo>
                    <a:pt x="768178" y="22380"/>
                  </a:lnTo>
                  <a:lnTo>
                    <a:pt x="711385" y="29160"/>
                  </a:lnTo>
                  <a:lnTo>
                    <a:pt x="651755" y="37086"/>
                  </a:lnTo>
                  <a:lnTo>
                    <a:pt x="589992" y="46234"/>
                  </a:lnTo>
                  <a:lnTo>
                    <a:pt x="526801" y="56684"/>
                  </a:lnTo>
                  <a:lnTo>
                    <a:pt x="462885" y="68512"/>
                  </a:lnTo>
                  <a:lnTo>
                    <a:pt x="398950" y="81797"/>
                  </a:lnTo>
                  <a:lnTo>
                    <a:pt x="335701" y="96618"/>
                  </a:lnTo>
                  <a:lnTo>
                    <a:pt x="273840" y="113051"/>
                  </a:lnTo>
                  <a:lnTo>
                    <a:pt x="214074" y="131175"/>
                  </a:lnTo>
                  <a:lnTo>
                    <a:pt x="157106" y="151068"/>
                  </a:lnTo>
                  <a:lnTo>
                    <a:pt x="103642" y="172807"/>
                  </a:lnTo>
                  <a:lnTo>
                    <a:pt x="54384" y="196472"/>
                  </a:lnTo>
                  <a:lnTo>
                    <a:pt x="10039" y="222139"/>
                  </a:lnTo>
                  <a:lnTo>
                    <a:pt x="0" y="244946"/>
                  </a:lnTo>
                  <a:lnTo>
                    <a:pt x="3254" y="253290"/>
                  </a:lnTo>
                  <a:lnTo>
                    <a:pt x="7117" y="259342"/>
                  </a:lnTo>
                  <a:lnTo>
                    <a:pt x="13358" y="262902"/>
                  </a:lnTo>
                  <a:lnTo>
                    <a:pt x="19976" y="263562"/>
                  </a:lnTo>
                  <a:lnTo>
                    <a:pt x="24887" y="264054"/>
                  </a:lnTo>
                  <a:lnTo>
                    <a:pt x="29954" y="262965"/>
                  </a:lnTo>
                  <a:lnTo>
                    <a:pt x="34394" y="260117"/>
                  </a:lnTo>
                  <a:lnTo>
                    <a:pt x="77416" y="235334"/>
                  </a:lnTo>
                  <a:lnTo>
                    <a:pt x="125598" y="212463"/>
                  </a:lnTo>
                  <a:lnTo>
                    <a:pt x="178199" y="191433"/>
                  </a:lnTo>
                  <a:lnTo>
                    <a:pt x="234481" y="172171"/>
                  </a:lnTo>
                  <a:lnTo>
                    <a:pt x="293704" y="154605"/>
                  </a:lnTo>
                  <a:lnTo>
                    <a:pt x="355128" y="138661"/>
                  </a:lnTo>
                  <a:lnTo>
                    <a:pt x="418014" y="124269"/>
                  </a:lnTo>
                  <a:lnTo>
                    <a:pt x="481624" y="111355"/>
                  </a:lnTo>
                  <a:lnTo>
                    <a:pt x="545216" y="99847"/>
                  </a:lnTo>
                  <a:lnTo>
                    <a:pt x="608053" y="89672"/>
                  </a:lnTo>
                  <a:lnTo>
                    <a:pt x="669394" y="80759"/>
                  </a:lnTo>
                  <a:lnTo>
                    <a:pt x="728501" y="73033"/>
                  </a:lnTo>
                  <a:lnTo>
                    <a:pt x="784633" y="66424"/>
                  </a:lnTo>
                  <a:lnTo>
                    <a:pt x="837052" y="60859"/>
                  </a:lnTo>
                  <a:lnTo>
                    <a:pt x="885018" y="56264"/>
                  </a:lnTo>
                  <a:lnTo>
                    <a:pt x="927791" y="52569"/>
                  </a:lnTo>
                  <a:lnTo>
                    <a:pt x="994803" y="47583"/>
                  </a:lnTo>
                  <a:lnTo>
                    <a:pt x="1037892" y="45035"/>
                  </a:lnTo>
                  <a:lnTo>
                    <a:pt x="1046580" y="42872"/>
                  </a:lnTo>
                  <a:lnTo>
                    <a:pt x="1053515" y="37722"/>
                  </a:lnTo>
                  <a:lnTo>
                    <a:pt x="1058015" y="30344"/>
                  </a:lnTo>
                  <a:lnTo>
                    <a:pt x="1059400" y="21496"/>
                  </a:lnTo>
                  <a:lnTo>
                    <a:pt x="1057185" y="12770"/>
                  </a:lnTo>
                  <a:lnTo>
                    <a:pt x="1051986" y="5773"/>
                  </a:lnTo>
                  <a:lnTo>
                    <a:pt x="1044604" y="1263"/>
                  </a:lnTo>
                  <a:lnTo>
                    <a:pt x="1035840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AFE61C3-86BF-A5AB-16B6-943D4053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30" y="436753"/>
            <a:ext cx="6035655" cy="1708160"/>
          </a:xfrm>
        </p:spPr>
        <p:txBody>
          <a:bodyPr anchor="t"/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78190A9C-1BC2-B404-10D0-A77DF440F31F}"/>
              </a:ext>
            </a:extLst>
          </p:cNvPr>
          <p:cNvSpPr txBox="1"/>
          <p:nvPr userDrawn="1"/>
        </p:nvSpPr>
        <p:spPr>
          <a:xfrm>
            <a:off x="580963" y="6215440"/>
            <a:ext cx="3923578" cy="3159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en-GB" sz="2000" spc="-27" dirty="0">
                <a:solidFill>
                  <a:srgbClr val="6A0DD4"/>
                </a:solidFill>
                <a:latin typeface="Diploma Plus Jakarta"/>
                <a:cs typeface="Diploma Plus Jakarta"/>
              </a:rPr>
              <a:t>Sales Excellence</a:t>
            </a:r>
            <a:endParaRPr sz="2000" dirty="0">
              <a:latin typeface="Diploma Plus Jakarta"/>
              <a:cs typeface="Diploma Plus Jakarta"/>
            </a:endParaRPr>
          </a:p>
        </p:txBody>
      </p:sp>
    </p:spTree>
    <p:extLst>
      <p:ext uri="{BB962C8B-B14F-4D97-AF65-F5344CB8AC3E}">
        <p14:creationId xmlns:p14="http://schemas.microsoft.com/office/powerpoint/2010/main" val="148861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6A0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0DDFF3FC-C7B8-9AEC-DB9F-5D6037942EC2}"/>
              </a:ext>
            </a:extLst>
          </p:cNvPr>
          <p:cNvGrpSpPr/>
          <p:nvPr userDrawn="1"/>
        </p:nvGrpSpPr>
        <p:grpSpPr>
          <a:xfrm>
            <a:off x="428" y="0"/>
            <a:ext cx="12190374" cy="6857615"/>
            <a:chOff x="0" y="0"/>
            <a:chExt cx="20102830" cy="11308715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5019202A-AC1F-F915-6CB2-ED19C8F9CB6C}"/>
                </a:ext>
              </a:extLst>
            </p:cNvPr>
            <p:cNvSpPr/>
            <p:nvPr/>
          </p:nvSpPr>
          <p:spPr>
            <a:xfrm>
              <a:off x="0" y="0"/>
              <a:ext cx="18322925" cy="11308715"/>
            </a:xfrm>
            <a:custGeom>
              <a:avLst/>
              <a:gdLst/>
              <a:ahLst/>
              <a:cxnLst/>
              <a:rect l="l" t="t" r="r" b="b"/>
              <a:pathLst>
                <a:path w="18322925" h="11308715">
                  <a:moveTo>
                    <a:pt x="18322855" y="0"/>
                  </a:moveTo>
                  <a:lnTo>
                    <a:pt x="0" y="0"/>
                  </a:lnTo>
                  <a:lnTo>
                    <a:pt x="0" y="7017943"/>
                  </a:lnTo>
                  <a:lnTo>
                    <a:pt x="3346756" y="11308556"/>
                  </a:lnTo>
                  <a:lnTo>
                    <a:pt x="16887758" y="11308556"/>
                  </a:lnTo>
                  <a:lnTo>
                    <a:pt x="11811284" y="4602372"/>
                  </a:lnTo>
                  <a:lnTo>
                    <a:pt x="18322855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A2AFDBBA-CB76-A714-7FC8-F48851BB6AE6}"/>
                </a:ext>
              </a:extLst>
            </p:cNvPr>
            <p:cNvSpPr/>
            <p:nvPr/>
          </p:nvSpPr>
          <p:spPr>
            <a:xfrm>
              <a:off x="11811284" y="4602372"/>
              <a:ext cx="8291195" cy="6706234"/>
            </a:xfrm>
            <a:custGeom>
              <a:avLst/>
              <a:gdLst/>
              <a:ahLst/>
              <a:cxnLst/>
              <a:rect l="l" t="t" r="r" b="b"/>
              <a:pathLst>
                <a:path w="8291194" h="6706234">
                  <a:moveTo>
                    <a:pt x="0" y="0"/>
                  </a:moveTo>
                  <a:lnTo>
                    <a:pt x="5076473" y="6706183"/>
                  </a:lnTo>
                  <a:lnTo>
                    <a:pt x="8291129" y="6706183"/>
                  </a:lnTo>
                  <a:lnTo>
                    <a:pt x="8291129" y="2774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E5FBE19E-1E72-5B4D-C2B1-BD51A208B2FE}"/>
                </a:ext>
              </a:extLst>
            </p:cNvPr>
            <p:cNvSpPr/>
            <p:nvPr/>
          </p:nvSpPr>
          <p:spPr>
            <a:xfrm>
              <a:off x="11811291" y="0"/>
              <a:ext cx="8291195" cy="7377430"/>
            </a:xfrm>
            <a:custGeom>
              <a:avLst/>
              <a:gdLst/>
              <a:ahLst/>
              <a:cxnLst/>
              <a:rect l="l" t="t" r="r" b="b"/>
              <a:pathLst>
                <a:path w="8291194" h="7377430">
                  <a:moveTo>
                    <a:pt x="8291119" y="0"/>
                  </a:moveTo>
                  <a:lnTo>
                    <a:pt x="6511560" y="0"/>
                  </a:lnTo>
                  <a:lnTo>
                    <a:pt x="0" y="4602372"/>
                  </a:lnTo>
                  <a:lnTo>
                    <a:pt x="8291119" y="7377283"/>
                  </a:lnTo>
                  <a:lnTo>
                    <a:pt x="8291119" y="0"/>
                  </a:lnTo>
                  <a:close/>
                </a:path>
              </a:pathLst>
            </a:custGeom>
            <a:solidFill>
              <a:srgbClr val="4A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341024CA-39C3-D793-00CB-446F5E3F1687}"/>
                </a:ext>
              </a:extLst>
            </p:cNvPr>
            <p:cNvSpPr/>
            <p:nvPr/>
          </p:nvSpPr>
          <p:spPr>
            <a:xfrm>
              <a:off x="0" y="7047188"/>
              <a:ext cx="3333115" cy="4261485"/>
            </a:xfrm>
            <a:custGeom>
              <a:avLst/>
              <a:gdLst/>
              <a:ahLst/>
              <a:cxnLst/>
              <a:rect l="l" t="t" r="r" b="b"/>
              <a:pathLst>
                <a:path w="3333115" h="4261484">
                  <a:moveTo>
                    <a:pt x="0" y="0"/>
                  </a:moveTo>
                  <a:lnTo>
                    <a:pt x="0" y="4261367"/>
                  </a:lnTo>
                  <a:lnTo>
                    <a:pt x="3332704" y="4261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E39678F-1668-C67B-9B27-17ABD7C9C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426" y="2205792"/>
            <a:ext cx="1820863" cy="1822450"/>
          </a:xfrm>
          <a:prstGeom prst="ellipse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F9453606-D751-15A6-7B84-34AA98CA83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81785" y="2205792"/>
            <a:ext cx="1820863" cy="1822450"/>
          </a:xfrm>
          <a:prstGeom prst="ellipse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665631" y="4231182"/>
            <a:ext cx="2178453" cy="4924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Diploma Plus Jakarta ExtraBold" pitchFamily="2" charset="0"/>
                <a:cs typeface="Diploma Plus Jakarta ExtraBold" pitchFamily="2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en-GB" dirty="0"/>
              <a:t>Name</a:t>
            </a:r>
          </a:p>
          <a:p>
            <a:pPr lvl="1"/>
            <a:r>
              <a:rPr lang="en-GB" dirty="0"/>
              <a:t>Job title</a:t>
            </a:r>
            <a:endParaRPr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8C706C-282C-230D-B30A-40913E59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41325"/>
            <a:ext cx="4240347" cy="590349"/>
          </a:xfrm>
        </p:spPr>
        <p:txBody>
          <a:bodyPr bIns="36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F3BEABB-4923-41F3-0082-1140FB525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Grow: Sales Excellence | Leadership for Growth 2025</a:t>
            </a:r>
          </a:p>
        </p:txBody>
      </p:sp>
      <p:sp>
        <p:nvSpPr>
          <p:cNvPr id="23" name="Holder 3">
            <a:extLst>
              <a:ext uri="{FF2B5EF4-FFF2-40B4-BE49-F238E27FC236}">
                <a16:creationId xmlns:a16="http://schemas.microsoft.com/office/drawing/2014/main" id="{3A07B6BE-B1C9-3F3B-83DB-639D3148A2F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02990" y="4231182"/>
            <a:ext cx="2178453" cy="4924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Diploma Plus Jakarta ExtraBold" pitchFamily="2" charset="0"/>
                <a:cs typeface="Diploma Plus Jakarta ExtraBold" pitchFamily="2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en-GB" dirty="0"/>
              <a:t>Name</a:t>
            </a:r>
          </a:p>
          <a:p>
            <a:pPr lvl="1"/>
            <a:r>
              <a:rPr lang="en-GB" dirty="0"/>
              <a:t>Job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4275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C09CE7-3526-89C6-CE99-873C603B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grpSp>
        <p:nvGrpSpPr>
          <p:cNvPr id="9" name="object 4">
            <a:extLst>
              <a:ext uri="{FF2B5EF4-FFF2-40B4-BE49-F238E27FC236}">
                <a16:creationId xmlns:a16="http://schemas.microsoft.com/office/drawing/2014/main" id="{02C6B60C-6F8A-CD76-3474-A350DFF2021A}"/>
              </a:ext>
            </a:extLst>
          </p:cNvPr>
          <p:cNvGrpSpPr/>
          <p:nvPr userDrawn="1"/>
        </p:nvGrpSpPr>
        <p:grpSpPr>
          <a:xfrm>
            <a:off x="10857951" y="4533341"/>
            <a:ext cx="1333864" cy="2324250"/>
            <a:chOff x="17904860" y="7475816"/>
            <a:chExt cx="2199640" cy="3832860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3A78B990-2357-85CC-FC44-99A51C70B47B}"/>
                </a:ext>
              </a:extLst>
            </p:cNvPr>
            <p:cNvSpPr/>
            <p:nvPr/>
          </p:nvSpPr>
          <p:spPr>
            <a:xfrm>
              <a:off x="17904854" y="7475823"/>
              <a:ext cx="2199640" cy="2376805"/>
            </a:xfrm>
            <a:custGeom>
              <a:avLst/>
              <a:gdLst/>
              <a:ahLst/>
              <a:cxnLst/>
              <a:rect l="l" t="t" r="r" b="b"/>
              <a:pathLst>
                <a:path w="2199640" h="2376804">
                  <a:moveTo>
                    <a:pt x="1100772" y="2105774"/>
                  </a:moveTo>
                  <a:lnTo>
                    <a:pt x="556514" y="1837067"/>
                  </a:lnTo>
                  <a:lnTo>
                    <a:pt x="0" y="2102789"/>
                  </a:lnTo>
                  <a:lnTo>
                    <a:pt x="574344" y="2376576"/>
                  </a:lnTo>
                  <a:lnTo>
                    <a:pt x="1100772" y="2105774"/>
                  </a:lnTo>
                  <a:close/>
                </a:path>
                <a:path w="2199640" h="2376804">
                  <a:moveTo>
                    <a:pt x="2198776" y="2105774"/>
                  </a:moveTo>
                  <a:lnTo>
                    <a:pt x="1665706" y="1837055"/>
                  </a:lnTo>
                  <a:lnTo>
                    <a:pt x="1100772" y="2105774"/>
                  </a:lnTo>
                  <a:lnTo>
                    <a:pt x="1683550" y="2376576"/>
                  </a:lnTo>
                  <a:lnTo>
                    <a:pt x="2198776" y="2105774"/>
                  </a:lnTo>
                  <a:close/>
                </a:path>
                <a:path w="2199640" h="2376804">
                  <a:moveTo>
                    <a:pt x="2199233" y="926960"/>
                  </a:moveTo>
                  <a:lnTo>
                    <a:pt x="1637728" y="1195666"/>
                  </a:lnTo>
                  <a:lnTo>
                    <a:pt x="1104658" y="926960"/>
                  </a:lnTo>
                  <a:lnTo>
                    <a:pt x="559346" y="1198181"/>
                  </a:lnTo>
                  <a:lnTo>
                    <a:pt x="1100112" y="1455280"/>
                  </a:lnTo>
                  <a:lnTo>
                    <a:pt x="1637715" y="1195679"/>
                  </a:lnTo>
                  <a:lnTo>
                    <a:pt x="2199233" y="1469415"/>
                  </a:lnTo>
                  <a:lnTo>
                    <a:pt x="2199233" y="926960"/>
                  </a:lnTo>
                  <a:close/>
                </a:path>
                <a:path w="2199640" h="2376804">
                  <a:moveTo>
                    <a:pt x="2199233" y="264160"/>
                  </a:moveTo>
                  <a:lnTo>
                    <a:pt x="1643989" y="0"/>
                  </a:lnTo>
                  <a:lnTo>
                    <a:pt x="1098664" y="265722"/>
                  </a:lnTo>
                  <a:lnTo>
                    <a:pt x="1639443" y="528307"/>
                  </a:lnTo>
                  <a:lnTo>
                    <a:pt x="2199233" y="264160"/>
                  </a:lnTo>
                  <a:close/>
                </a:path>
              </a:pathLst>
            </a:custGeom>
            <a:solidFill>
              <a:srgbClr val="14D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66D6F09F-32B3-A49E-1856-95CA09C20EE1}"/>
                </a:ext>
              </a:extLst>
            </p:cNvPr>
            <p:cNvSpPr/>
            <p:nvPr/>
          </p:nvSpPr>
          <p:spPr>
            <a:xfrm>
              <a:off x="17904867" y="7740757"/>
              <a:ext cx="2199640" cy="3568065"/>
            </a:xfrm>
            <a:custGeom>
              <a:avLst/>
              <a:gdLst/>
              <a:ahLst/>
              <a:cxnLst/>
              <a:rect l="l" t="t" r="r" b="b"/>
              <a:pathLst>
                <a:path w="2199640" h="3568065">
                  <a:moveTo>
                    <a:pt x="1100759" y="3567798"/>
                  </a:moveTo>
                  <a:lnTo>
                    <a:pt x="572262" y="3316389"/>
                  </a:lnTo>
                  <a:lnTo>
                    <a:pt x="574332" y="2111654"/>
                  </a:lnTo>
                  <a:lnTo>
                    <a:pt x="0" y="1837855"/>
                  </a:lnTo>
                  <a:lnTo>
                    <a:pt x="0" y="3566744"/>
                  </a:lnTo>
                  <a:lnTo>
                    <a:pt x="541566" y="3566744"/>
                  </a:lnTo>
                  <a:lnTo>
                    <a:pt x="541566" y="3567798"/>
                  </a:lnTo>
                  <a:lnTo>
                    <a:pt x="1100759" y="3567798"/>
                  </a:lnTo>
                  <a:close/>
                </a:path>
                <a:path w="2199640" h="3568065">
                  <a:moveTo>
                    <a:pt x="1100759" y="1839582"/>
                  </a:moveTo>
                  <a:lnTo>
                    <a:pt x="1100099" y="1189088"/>
                  </a:lnTo>
                  <a:lnTo>
                    <a:pt x="559333" y="931989"/>
                  </a:lnTo>
                  <a:lnTo>
                    <a:pt x="556501" y="1570875"/>
                  </a:lnTo>
                  <a:lnTo>
                    <a:pt x="1100759" y="1839582"/>
                  </a:lnTo>
                  <a:close/>
                </a:path>
                <a:path w="2199640" h="3568065">
                  <a:moveTo>
                    <a:pt x="1640141" y="262597"/>
                  </a:moveTo>
                  <a:lnTo>
                    <a:pt x="1099375" y="0"/>
                  </a:lnTo>
                  <a:lnTo>
                    <a:pt x="1105369" y="661238"/>
                  </a:lnTo>
                  <a:lnTo>
                    <a:pt x="1638439" y="929944"/>
                  </a:lnTo>
                  <a:lnTo>
                    <a:pt x="1640141" y="262597"/>
                  </a:lnTo>
                  <a:close/>
                </a:path>
                <a:path w="2199640" h="3568065">
                  <a:moveTo>
                    <a:pt x="1683537" y="2111641"/>
                  </a:moveTo>
                  <a:lnTo>
                    <a:pt x="1100759" y="1840839"/>
                  </a:lnTo>
                  <a:lnTo>
                    <a:pt x="1100759" y="3038411"/>
                  </a:lnTo>
                  <a:lnTo>
                    <a:pt x="1683537" y="3284867"/>
                  </a:lnTo>
                  <a:lnTo>
                    <a:pt x="1683537" y="2111641"/>
                  </a:lnTo>
                  <a:close/>
                </a:path>
                <a:path w="2199640" h="3568065">
                  <a:moveTo>
                    <a:pt x="2199233" y="1204468"/>
                  </a:moveTo>
                  <a:lnTo>
                    <a:pt x="1637703" y="930732"/>
                  </a:lnTo>
                  <a:lnTo>
                    <a:pt x="1639417" y="1584680"/>
                  </a:lnTo>
                  <a:lnTo>
                    <a:pt x="2198763" y="1840839"/>
                  </a:lnTo>
                  <a:lnTo>
                    <a:pt x="2199233" y="1204468"/>
                  </a:lnTo>
                  <a:close/>
                </a:path>
              </a:pathLst>
            </a:custGeom>
            <a:solidFill>
              <a:srgbClr val="FFEE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F78C1A69-3382-388A-F5FB-B3626DEDAB7B}"/>
                </a:ext>
              </a:extLst>
            </p:cNvPr>
            <p:cNvSpPr/>
            <p:nvPr/>
          </p:nvSpPr>
          <p:spPr>
            <a:xfrm>
              <a:off x="18477142" y="7739983"/>
              <a:ext cx="1627505" cy="3568065"/>
            </a:xfrm>
            <a:custGeom>
              <a:avLst/>
              <a:gdLst/>
              <a:ahLst/>
              <a:cxnLst/>
              <a:rect l="l" t="t" r="r" b="b"/>
              <a:pathLst>
                <a:path w="1627505" h="3568065">
                  <a:moveTo>
                    <a:pt x="528485" y="1841614"/>
                  </a:moveTo>
                  <a:lnTo>
                    <a:pt x="2057" y="2112416"/>
                  </a:lnTo>
                  <a:lnTo>
                    <a:pt x="0" y="3317087"/>
                  </a:lnTo>
                  <a:lnTo>
                    <a:pt x="528485" y="3037573"/>
                  </a:lnTo>
                  <a:lnTo>
                    <a:pt x="528485" y="1841614"/>
                  </a:lnTo>
                  <a:close/>
                </a:path>
                <a:path w="1627505" h="3568065">
                  <a:moveTo>
                    <a:pt x="1067142" y="1585455"/>
                  </a:moveTo>
                  <a:lnTo>
                    <a:pt x="1065441" y="931506"/>
                  </a:lnTo>
                  <a:lnTo>
                    <a:pt x="527824" y="1191120"/>
                  </a:lnTo>
                  <a:lnTo>
                    <a:pt x="527824" y="1841614"/>
                  </a:lnTo>
                  <a:lnTo>
                    <a:pt x="1067142" y="1585455"/>
                  </a:lnTo>
                  <a:close/>
                </a:path>
                <a:path w="1627505" h="3568065">
                  <a:moveTo>
                    <a:pt x="1626958" y="3567506"/>
                  </a:moveTo>
                  <a:lnTo>
                    <a:pt x="1626489" y="1841614"/>
                  </a:lnTo>
                  <a:lnTo>
                    <a:pt x="1111262" y="2112429"/>
                  </a:lnTo>
                  <a:lnTo>
                    <a:pt x="1111262" y="3285642"/>
                  </a:lnTo>
                  <a:lnTo>
                    <a:pt x="526364" y="3567506"/>
                  </a:lnTo>
                  <a:lnTo>
                    <a:pt x="1626958" y="3567506"/>
                  </a:lnTo>
                  <a:close/>
                </a:path>
                <a:path w="1627505" h="3568065">
                  <a:moveTo>
                    <a:pt x="1626958" y="0"/>
                  </a:moveTo>
                  <a:lnTo>
                    <a:pt x="1067142" y="264147"/>
                  </a:lnTo>
                  <a:lnTo>
                    <a:pt x="1065428" y="931506"/>
                  </a:lnTo>
                  <a:lnTo>
                    <a:pt x="1626958" y="662800"/>
                  </a:lnTo>
                  <a:lnTo>
                    <a:pt x="1626958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DC4560F6-6D6B-F8A7-E3CF-9442F8281702}"/>
                </a:ext>
              </a:extLst>
            </p:cNvPr>
            <p:cNvSpPr/>
            <p:nvPr/>
          </p:nvSpPr>
          <p:spPr>
            <a:xfrm>
              <a:off x="18477135" y="10777553"/>
              <a:ext cx="1111885" cy="530225"/>
            </a:xfrm>
            <a:custGeom>
              <a:avLst/>
              <a:gdLst/>
              <a:ahLst/>
              <a:cxnLst/>
              <a:rect l="l" t="t" r="r" b="b"/>
              <a:pathLst>
                <a:path w="1111884" h="530225">
                  <a:moveTo>
                    <a:pt x="528496" y="0"/>
                  </a:moveTo>
                  <a:lnTo>
                    <a:pt x="0" y="279509"/>
                  </a:lnTo>
                  <a:lnTo>
                    <a:pt x="526381" y="529941"/>
                  </a:lnTo>
                  <a:lnTo>
                    <a:pt x="1111275" y="248076"/>
                  </a:lnTo>
                  <a:lnTo>
                    <a:pt x="528496" y="0"/>
                  </a:lnTo>
                  <a:close/>
                </a:path>
              </a:pathLst>
            </a:custGeom>
            <a:solidFill>
              <a:srgbClr val="14D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D561AC9B-C10C-A7A2-A274-DC7599092B82}"/>
              </a:ext>
            </a:extLst>
          </p:cNvPr>
          <p:cNvGrpSpPr/>
          <p:nvPr userDrawn="1"/>
        </p:nvGrpSpPr>
        <p:grpSpPr>
          <a:xfrm>
            <a:off x="11047055" y="1014224"/>
            <a:ext cx="667702" cy="725077"/>
            <a:chOff x="18216706" y="1672530"/>
            <a:chExt cx="1101090" cy="1195705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7B791D8E-1559-26F5-2C4D-CA0C40673347}"/>
                </a:ext>
              </a:extLst>
            </p:cNvPr>
            <p:cNvSpPr/>
            <p:nvPr/>
          </p:nvSpPr>
          <p:spPr>
            <a:xfrm>
              <a:off x="18216709" y="1672530"/>
              <a:ext cx="1101090" cy="528320"/>
            </a:xfrm>
            <a:custGeom>
              <a:avLst/>
              <a:gdLst/>
              <a:ahLst/>
              <a:cxnLst/>
              <a:rect l="l" t="t" r="r" b="b"/>
              <a:pathLst>
                <a:path w="1101090" h="528319">
                  <a:moveTo>
                    <a:pt x="545313" y="0"/>
                  </a:moveTo>
                  <a:lnTo>
                    <a:pt x="0" y="265719"/>
                  </a:lnTo>
                  <a:lnTo>
                    <a:pt x="540768" y="528318"/>
                  </a:lnTo>
                  <a:lnTo>
                    <a:pt x="1100573" y="264159"/>
                  </a:lnTo>
                  <a:lnTo>
                    <a:pt x="545313" y="0"/>
                  </a:lnTo>
                  <a:close/>
                </a:path>
              </a:pathLst>
            </a:custGeom>
            <a:solidFill>
              <a:srgbClr val="14D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8D25F84E-B534-EB52-AA4F-18B5890FF8C8}"/>
                </a:ext>
              </a:extLst>
            </p:cNvPr>
            <p:cNvSpPr/>
            <p:nvPr/>
          </p:nvSpPr>
          <p:spPr>
            <a:xfrm>
              <a:off x="18216706" y="1937469"/>
              <a:ext cx="541020" cy="930275"/>
            </a:xfrm>
            <a:custGeom>
              <a:avLst/>
              <a:gdLst/>
              <a:ahLst/>
              <a:cxnLst/>
              <a:rect l="l" t="t" r="r" b="b"/>
              <a:pathLst>
                <a:path w="541019" h="930275">
                  <a:moveTo>
                    <a:pt x="0" y="0"/>
                  </a:moveTo>
                  <a:lnTo>
                    <a:pt x="5999" y="661236"/>
                  </a:lnTo>
                  <a:lnTo>
                    <a:pt x="539062" y="929940"/>
                  </a:lnTo>
                  <a:lnTo>
                    <a:pt x="540768" y="262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E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90D9D560-9B2C-EC75-ABDC-457AF34832C0}"/>
                </a:ext>
              </a:extLst>
            </p:cNvPr>
            <p:cNvSpPr/>
            <p:nvPr/>
          </p:nvSpPr>
          <p:spPr>
            <a:xfrm>
              <a:off x="18755771" y="1936691"/>
              <a:ext cx="561975" cy="931544"/>
            </a:xfrm>
            <a:custGeom>
              <a:avLst/>
              <a:gdLst/>
              <a:ahLst/>
              <a:cxnLst/>
              <a:rect l="l" t="t" r="r" b="b"/>
              <a:pathLst>
                <a:path w="561975" h="931544">
                  <a:moveTo>
                    <a:pt x="561511" y="0"/>
                  </a:moveTo>
                  <a:lnTo>
                    <a:pt x="1706" y="264159"/>
                  </a:lnTo>
                  <a:lnTo>
                    <a:pt x="0" y="931500"/>
                  </a:lnTo>
                  <a:lnTo>
                    <a:pt x="561511" y="662796"/>
                  </a:lnTo>
                  <a:lnTo>
                    <a:pt x="561511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60EE9E9-7255-A1E9-6D7A-ED4A9347E6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7375" y="1484313"/>
            <a:ext cx="9598025" cy="1261884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E44EE0B-6B60-63D9-8DF8-9F69881A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Grow: Sales Excellence </a:t>
            </a:r>
            <a:r>
              <a:rPr lang="en-GB" b="0">
                <a:latin typeface="+mn-lt"/>
              </a:rPr>
              <a:t>| </a:t>
            </a:r>
            <a:r>
              <a:rPr lang="en-GB" b="0"/>
              <a:t>Leadership for Growth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CFF9DB-1711-D946-382E-CF079B65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1F52CD-6D3F-1119-BBCB-B3C7719288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Grow: Sales Excellence </a:t>
            </a:r>
            <a:r>
              <a:rPr lang="en-GB" b="0">
                <a:latin typeface="+mn-lt"/>
              </a:rPr>
              <a:t>| </a:t>
            </a:r>
            <a:r>
              <a:rPr lang="en-GB" b="0"/>
              <a:t>Leadership for Growth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/>
          <p:cNvGrpSpPr/>
          <p:nvPr userDrawn="1"/>
        </p:nvGrpSpPr>
        <p:grpSpPr>
          <a:xfrm>
            <a:off x="1809" y="0"/>
            <a:ext cx="12190460" cy="6857615"/>
            <a:chOff x="2983" y="0"/>
            <a:chExt cx="20101560" cy="11308715"/>
          </a:xfrm>
        </p:grpSpPr>
        <p:sp>
          <p:nvSpPr>
            <p:cNvPr id="7" name="object 3"/>
            <p:cNvSpPr/>
            <p:nvPr/>
          </p:nvSpPr>
          <p:spPr>
            <a:xfrm>
              <a:off x="8990622" y="3607947"/>
              <a:ext cx="11113770" cy="7700645"/>
            </a:xfrm>
            <a:custGeom>
              <a:avLst/>
              <a:gdLst/>
              <a:ahLst/>
              <a:cxnLst/>
              <a:rect l="l" t="t" r="r" b="b"/>
              <a:pathLst>
                <a:path w="11113769" h="7700645">
                  <a:moveTo>
                    <a:pt x="9191678" y="0"/>
                  </a:moveTo>
                  <a:lnTo>
                    <a:pt x="0" y="4962100"/>
                  </a:lnTo>
                  <a:lnTo>
                    <a:pt x="4653408" y="7700603"/>
                  </a:lnTo>
                  <a:lnTo>
                    <a:pt x="11113473" y="7700603"/>
                  </a:lnTo>
                  <a:lnTo>
                    <a:pt x="11113473" y="1081527"/>
                  </a:lnTo>
                  <a:lnTo>
                    <a:pt x="9191678" y="0"/>
                  </a:lnTo>
                  <a:close/>
                </a:path>
              </a:pathLst>
            </a:custGeom>
            <a:solidFill>
              <a:srgbClr val="F9E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8990622" y="8570052"/>
              <a:ext cx="4658995" cy="2738755"/>
            </a:xfrm>
            <a:custGeom>
              <a:avLst/>
              <a:gdLst/>
              <a:ahLst/>
              <a:cxnLst/>
              <a:rect l="l" t="t" r="r" b="b"/>
              <a:pathLst>
                <a:path w="4658994" h="2738754">
                  <a:moveTo>
                    <a:pt x="0" y="0"/>
                  </a:moveTo>
                  <a:lnTo>
                    <a:pt x="0" y="2738503"/>
                  </a:lnTo>
                  <a:lnTo>
                    <a:pt x="4658831" y="2738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E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11767111" y="0"/>
              <a:ext cx="6415405" cy="3608070"/>
            </a:xfrm>
            <a:custGeom>
              <a:avLst/>
              <a:gdLst/>
              <a:ahLst/>
              <a:cxnLst/>
              <a:rect l="l" t="t" r="r" b="b"/>
              <a:pathLst>
                <a:path w="6415405" h="3608070">
                  <a:moveTo>
                    <a:pt x="6415195" y="0"/>
                  </a:moveTo>
                  <a:lnTo>
                    <a:pt x="0" y="0"/>
                  </a:lnTo>
                  <a:lnTo>
                    <a:pt x="3501504" y="1986215"/>
                  </a:lnTo>
                  <a:lnTo>
                    <a:pt x="6415195" y="3607945"/>
                  </a:lnTo>
                  <a:lnTo>
                    <a:pt x="6415195" y="0"/>
                  </a:lnTo>
                  <a:close/>
                </a:path>
              </a:pathLst>
            </a:custGeom>
            <a:solidFill>
              <a:srgbClr val="4A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2983" y="0"/>
              <a:ext cx="18179415" cy="8570595"/>
            </a:xfrm>
            <a:custGeom>
              <a:avLst/>
              <a:gdLst/>
              <a:ahLst/>
              <a:cxnLst/>
              <a:rect l="l" t="t" r="r" b="b"/>
              <a:pathLst>
                <a:path w="18179415" h="8570595">
                  <a:moveTo>
                    <a:pt x="11812973" y="0"/>
                  </a:moveTo>
                  <a:lnTo>
                    <a:pt x="0" y="0"/>
                  </a:lnTo>
                  <a:lnTo>
                    <a:pt x="0" y="3858808"/>
                  </a:lnTo>
                  <a:lnTo>
                    <a:pt x="8987635" y="8570044"/>
                  </a:lnTo>
                  <a:lnTo>
                    <a:pt x="18179324" y="3607944"/>
                  </a:lnTo>
                  <a:lnTo>
                    <a:pt x="11812973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1853F3D6-82AF-21CE-61A9-BE8C6B58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41325"/>
            <a:ext cx="7301262" cy="152349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785B4DA-2931-B557-8BC0-76F423052A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Grow: Sales Excellence </a:t>
            </a:r>
            <a:r>
              <a:rPr lang="en-GB" b="0">
                <a:latin typeface="+mn-lt"/>
              </a:rPr>
              <a:t>| </a:t>
            </a:r>
            <a:r>
              <a:rPr lang="en-GB" b="0"/>
              <a:t>Leadership for Growth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076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5D4F1-CB12-36F7-1AA9-3B46DC5813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Grow: Sales Excellence </a:t>
            </a:r>
            <a:r>
              <a:rPr lang="en-GB" b="0">
                <a:latin typeface="+mn-lt"/>
              </a:rPr>
              <a:t>| </a:t>
            </a:r>
            <a:r>
              <a:rPr lang="en-GB" b="0"/>
              <a:t>Leadership for Growth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6A0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2"/>
          <p:cNvGrpSpPr/>
          <p:nvPr userDrawn="1"/>
        </p:nvGrpSpPr>
        <p:grpSpPr>
          <a:xfrm>
            <a:off x="-7520" y="10"/>
            <a:ext cx="12198343" cy="6857697"/>
            <a:chOff x="-13111" y="0"/>
            <a:chExt cx="20115970" cy="11308851"/>
          </a:xfrm>
        </p:grpSpPr>
        <p:sp>
          <p:nvSpPr>
            <p:cNvPr id="9" name="object 3"/>
            <p:cNvSpPr/>
            <p:nvPr/>
          </p:nvSpPr>
          <p:spPr>
            <a:xfrm>
              <a:off x="1759766" y="0"/>
              <a:ext cx="18329910" cy="11308715"/>
            </a:xfrm>
            <a:custGeom>
              <a:avLst/>
              <a:gdLst/>
              <a:ahLst/>
              <a:cxnLst/>
              <a:rect l="l" t="t" r="r" b="b"/>
              <a:pathLst>
                <a:path w="18329910" h="11308715">
                  <a:moveTo>
                    <a:pt x="14993585" y="0"/>
                  </a:moveTo>
                  <a:lnTo>
                    <a:pt x="1663184" y="0"/>
                  </a:lnTo>
                  <a:lnTo>
                    <a:pt x="4138230" y="6404736"/>
                  </a:lnTo>
                  <a:lnTo>
                    <a:pt x="0" y="11308556"/>
                  </a:lnTo>
                  <a:lnTo>
                    <a:pt x="18329630" y="11308556"/>
                  </a:lnTo>
                  <a:lnTo>
                    <a:pt x="18329630" y="4287199"/>
                  </a:lnTo>
                  <a:lnTo>
                    <a:pt x="14993585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-8532" y="0"/>
              <a:ext cx="5893434" cy="6405244"/>
            </a:xfrm>
            <a:custGeom>
              <a:avLst/>
              <a:gdLst/>
              <a:ahLst/>
              <a:cxnLst/>
              <a:rect l="l" t="t" r="r" b="b"/>
              <a:pathLst>
                <a:path w="5893435" h="6405245">
                  <a:moveTo>
                    <a:pt x="3418367" y="0"/>
                  </a:moveTo>
                  <a:lnTo>
                    <a:pt x="11025" y="0"/>
                  </a:lnTo>
                  <a:lnTo>
                    <a:pt x="0" y="4117476"/>
                  </a:lnTo>
                  <a:lnTo>
                    <a:pt x="5893412" y="6404736"/>
                  </a:lnTo>
                  <a:lnTo>
                    <a:pt x="3418367" y="0"/>
                  </a:lnTo>
                  <a:close/>
                </a:path>
              </a:pathLst>
            </a:custGeom>
            <a:solidFill>
              <a:srgbClr val="F9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/>
            <p:nvPr/>
          </p:nvSpPr>
          <p:spPr>
            <a:xfrm>
              <a:off x="-13111" y="4117476"/>
              <a:ext cx="5898515" cy="7191375"/>
            </a:xfrm>
            <a:custGeom>
              <a:avLst/>
              <a:gdLst/>
              <a:ahLst/>
              <a:cxnLst/>
              <a:rect l="l" t="t" r="r" b="b"/>
              <a:pathLst>
                <a:path w="5898515" h="7191375">
                  <a:moveTo>
                    <a:pt x="4586" y="0"/>
                  </a:moveTo>
                  <a:lnTo>
                    <a:pt x="0" y="1712837"/>
                  </a:lnTo>
                  <a:lnTo>
                    <a:pt x="0" y="7191079"/>
                  </a:lnTo>
                  <a:lnTo>
                    <a:pt x="1759768" y="7191079"/>
                  </a:lnTo>
                  <a:lnTo>
                    <a:pt x="5897998" y="2287260"/>
                  </a:lnTo>
                  <a:lnTo>
                    <a:pt x="4586" y="0"/>
                  </a:lnTo>
                  <a:close/>
                </a:path>
              </a:pathLst>
            </a:custGeom>
            <a:solidFill>
              <a:srgbClr val="4A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16780539" y="0"/>
              <a:ext cx="3322320" cy="4258310"/>
            </a:xfrm>
            <a:custGeom>
              <a:avLst/>
              <a:gdLst/>
              <a:ahLst/>
              <a:cxnLst/>
              <a:rect l="l" t="t" r="r" b="b"/>
              <a:pathLst>
                <a:path w="3322319" h="4258310">
                  <a:moveTo>
                    <a:pt x="3321972" y="0"/>
                  </a:moveTo>
                  <a:lnTo>
                    <a:pt x="0" y="0"/>
                  </a:lnTo>
                  <a:lnTo>
                    <a:pt x="3321972" y="4257891"/>
                  </a:lnTo>
                  <a:lnTo>
                    <a:pt x="3321972" y="0"/>
                  </a:lnTo>
                  <a:close/>
                </a:path>
              </a:pathLst>
            </a:custGeom>
            <a:solidFill>
              <a:srgbClr val="52E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AFE61C3-86BF-A5AB-16B6-943D4053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504" y="2297730"/>
            <a:ext cx="8646023" cy="2262158"/>
          </a:xfrm>
        </p:spPr>
        <p:txBody>
          <a:bodyPr anchor="ctr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576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C3EC4C-6D34-EC16-CADC-2EEA9E02A04B}"/>
              </a:ext>
            </a:extLst>
          </p:cNvPr>
          <p:cNvGrpSpPr/>
          <p:nvPr userDrawn="1"/>
        </p:nvGrpSpPr>
        <p:grpSpPr>
          <a:xfrm>
            <a:off x="-10633" y="1781175"/>
            <a:ext cx="1848135" cy="3293363"/>
            <a:chOff x="0" y="1781175"/>
            <a:chExt cx="1848135" cy="3293363"/>
          </a:xfrm>
        </p:grpSpPr>
        <p:sp>
          <p:nvSpPr>
            <p:cNvPr id="3" name="Free-form: Shape 2">
              <a:extLst>
                <a:ext uri="{FF2B5EF4-FFF2-40B4-BE49-F238E27FC236}">
                  <a16:creationId xmlns:a16="http://schemas.microsoft.com/office/drawing/2014/main" id="{0437F2E9-71F1-D9E3-B3B2-A484F80D23BD}"/>
                </a:ext>
              </a:extLst>
            </p:cNvPr>
            <p:cNvSpPr/>
            <p:nvPr/>
          </p:nvSpPr>
          <p:spPr>
            <a:xfrm>
              <a:off x="0" y="3207734"/>
              <a:ext cx="1848135" cy="1866804"/>
            </a:xfrm>
            <a:custGeom>
              <a:avLst/>
              <a:gdLst>
                <a:gd name="connsiteX0" fmla="*/ 1848136 w 1848135"/>
                <a:gd name="connsiteY0" fmla="*/ 0 h 1866804"/>
                <a:gd name="connsiteX1" fmla="*/ 439484 w 1848135"/>
                <a:gd name="connsiteY1" fmla="*/ 875824 h 1866804"/>
                <a:gd name="connsiteX2" fmla="*/ 216599 w 1848135"/>
                <a:gd name="connsiteY2" fmla="*/ 1387697 h 1866804"/>
                <a:gd name="connsiteX3" fmla="*/ 0 w 1848135"/>
                <a:gd name="connsiteY3" fmla="*/ 1866805 h 1866804"/>
                <a:gd name="connsiteX4" fmla="*/ 1463993 w 1848135"/>
                <a:gd name="connsiteY4" fmla="*/ 933640 h 1866804"/>
                <a:gd name="connsiteX5" fmla="*/ 1848136 w 1848135"/>
                <a:gd name="connsiteY5" fmla="*/ 0 h 1866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135" h="1866804">
                  <a:moveTo>
                    <a:pt x="1848136" y="0"/>
                  </a:moveTo>
                  <a:lnTo>
                    <a:pt x="439484" y="875824"/>
                  </a:lnTo>
                  <a:lnTo>
                    <a:pt x="216599" y="1387697"/>
                  </a:lnTo>
                  <a:lnTo>
                    <a:pt x="0" y="1866805"/>
                  </a:lnTo>
                  <a:lnTo>
                    <a:pt x="1463993" y="933640"/>
                  </a:lnTo>
                  <a:lnTo>
                    <a:pt x="1848136" y="0"/>
                  </a:lnTo>
                  <a:close/>
                </a:path>
              </a:pathLst>
            </a:custGeom>
            <a:solidFill>
              <a:srgbClr val="F6EB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" name="Free-form: Shape 3">
              <a:extLst>
                <a:ext uri="{FF2B5EF4-FFF2-40B4-BE49-F238E27FC236}">
                  <a16:creationId xmlns:a16="http://schemas.microsoft.com/office/drawing/2014/main" id="{E48E86B8-B37E-F227-BDCA-B118FF1AD326}"/>
                </a:ext>
              </a:extLst>
            </p:cNvPr>
            <p:cNvSpPr/>
            <p:nvPr/>
          </p:nvSpPr>
          <p:spPr>
            <a:xfrm>
              <a:off x="10096" y="1781175"/>
              <a:ext cx="1838039" cy="2302383"/>
            </a:xfrm>
            <a:custGeom>
              <a:avLst/>
              <a:gdLst>
                <a:gd name="connsiteX0" fmla="*/ 429387 w 1838039"/>
                <a:gd name="connsiteY0" fmla="*/ 2302383 h 2302383"/>
                <a:gd name="connsiteX1" fmla="*/ 0 w 1838039"/>
                <a:gd name="connsiteY1" fmla="*/ 1635347 h 2302383"/>
                <a:gd name="connsiteX2" fmla="*/ 0 w 1838039"/>
                <a:gd name="connsiteY2" fmla="*/ 442817 h 2302383"/>
                <a:gd name="connsiteX3" fmla="*/ 811911 w 1838039"/>
                <a:gd name="connsiteY3" fmla="*/ 0 h 2302383"/>
                <a:gd name="connsiteX4" fmla="*/ 1838039 w 1838039"/>
                <a:gd name="connsiteY4" fmla="*/ 1426559 h 2302383"/>
                <a:gd name="connsiteX5" fmla="*/ 429387 w 1838039"/>
                <a:gd name="connsiteY5" fmla="*/ 2302383 h 230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8039" h="2302383">
                  <a:moveTo>
                    <a:pt x="429387" y="2302383"/>
                  </a:moveTo>
                  <a:lnTo>
                    <a:pt x="0" y="1635347"/>
                  </a:lnTo>
                  <a:lnTo>
                    <a:pt x="0" y="442817"/>
                  </a:lnTo>
                  <a:lnTo>
                    <a:pt x="811911" y="0"/>
                  </a:lnTo>
                  <a:lnTo>
                    <a:pt x="1838039" y="1426559"/>
                  </a:lnTo>
                  <a:lnTo>
                    <a:pt x="429387" y="2302383"/>
                  </a:lnTo>
                  <a:close/>
                </a:path>
              </a:pathLst>
            </a:custGeom>
            <a:solidFill>
              <a:srgbClr val="6B0D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-form: Shape 4">
              <a:extLst>
                <a:ext uri="{FF2B5EF4-FFF2-40B4-BE49-F238E27FC236}">
                  <a16:creationId xmlns:a16="http://schemas.microsoft.com/office/drawing/2014/main" id="{0854AEB7-7613-A4C3-6274-1A9C7ED7A7F0}"/>
                </a:ext>
              </a:extLst>
            </p:cNvPr>
            <p:cNvSpPr/>
            <p:nvPr/>
          </p:nvSpPr>
          <p:spPr>
            <a:xfrm>
              <a:off x="10096" y="3416522"/>
              <a:ext cx="429386" cy="1653254"/>
            </a:xfrm>
            <a:custGeom>
              <a:avLst/>
              <a:gdLst>
                <a:gd name="connsiteX0" fmla="*/ 0 w 429386"/>
                <a:gd name="connsiteY0" fmla="*/ 1653254 h 1653254"/>
                <a:gd name="connsiteX1" fmla="*/ 429387 w 429386"/>
                <a:gd name="connsiteY1" fmla="*/ 667036 h 1653254"/>
                <a:gd name="connsiteX2" fmla="*/ 0 w 429386"/>
                <a:gd name="connsiteY2" fmla="*/ 0 h 1653254"/>
                <a:gd name="connsiteX3" fmla="*/ 0 w 429386"/>
                <a:gd name="connsiteY3" fmla="*/ 1171004 h 1653254"/>
                <a:gd name="connsiteX4" fmla="*/ 0 w 429386"/>
                <a:gd name="connsiteY4" fmla="*/ 1653254 h 165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386" h="1653254">
                  <a:moveTo>
                    <a:pt x="0" y="1653254"/>
                  </a:moveTo>
                  <a:lnTo>
                    <a:pt x="429387" y="667036"/>
                  </a:lnTo>
                  <a:lnTo>
                    <a:pt x="0" y="0"/>
                  </a:lnTo>
                  <a:lnTo>
                    <a:pt x="0" y="1171004"/>
                  </a:lnTo>
                  <a:lnTo>
                    <a:pt x="0" y="1653254"/>
                  </a:lnTo>
                  <a:close/>
                </a:path>
              </a:pathLst>
            </a:custGeom>
            <a:solidFill>
              <a:srgbClr val="4BC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B6B8E590-C632-AB6F-9885-76B4859EAFE3}"/>
              </a:ext>
            </a:extLst>
          </p:cNvPr>
          <p:cNvSpPr/>
          <p:nvPr userDrawn="1"/>
        </p:nvSpPr>
        <p:spPr>
          <a:xfrm>
            <a:off x="4049849" y="3621068"/>
            <a:ext cx="4972340" cy="3236468"/>
          </a:xfrm>
          <a:custGeom>
            <a:avLst/>
            <a:gdLst/>
            <a:ahLst/>
            <a:cxnLst/>
            <a:rect l="l" t="t" r="r" b="b"/>
            <a:pathLst>
              <a:path w="8199755" h="5337175">
                <a:moveTo>
                  <a:pt x="0" y="0"/>
                </a:moveTo>
                <a:lnTo>
                  <a:pt x="1438469" y="3681081"/>
                </a:lnTo>
                <a:lnTo>
                  <a:pt x="3977889" y="5337167"/>
                </a:lnTo>
                <a:lnTo>
                  <a:pt x="8199362" y="53371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A75D60-9C2B-1B48-3D73-56928EA984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49853" y="0"/>
            <a:ext cx="8142147" cy="6857529"/>
          </a:xfrm>
          <a:custGeom>
            <a:avLst/>
            <a:gdLst>
              <a:gd name="connsiteX0" fmla="*/ 2406126 w 8142147"/>
              <a:gd name="connsiteY0" fmla="*/ 0 h 6857529"/>
              <a:gd name="connsiteX1" fmla="*/ 8142147 w 8142147"/>
              <a:gd name="connsiteY1" fmla="*/ 0 h 6857529"/>
              <a:gd name="connsiteX2" fmla="*/ 8142147 w 8142147"/>
              <a:gd name="connsiteY2" fmla="*/ 1860331 h 6857529"/>
              <a:gd name="connsiteX3" fmla="*/ 8141723 w 8142147"/>
              <a:gd name="connsiteY3" fmla="*/ 1860331 h 6857529"/>
              <a:gd name="connsiteX4" fmla="*/ 8141723 w 8142147"/>
              <a:gd name="connsiteY4" fmla="*/ 6857529 h 6857529"/>
              <a:gd name="connsiteX5" fmla="*/ 4985193 w 8142147"/>
              <a:gd name="connsiteY5" fmla="*/ 6857529 h 6857529"/>
              <a:gd name="connsiteX6" fmla="*/ 0 w 8142147"/>
              <a:gd name="connsiteY6" fmla="*/ 3621065 h 6857529"/>
              <a:gd name="connsiteX7" fmla="*/ 2379705 w 8142147"/>
              <a:gd name="connsiteY7" fmla="*/ 10 h 6857529"/>
              <a:gd name="connsiteX8" fmla="*/ 2406126 w 8142147"/>
              <a:gd name="connsiteY8" fmla="*/ 10 h 685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2147" h="6857529">
                <a:moveTo>
                  <a:pt x="2406126" y="0"/>
                </a:moveTo>
                <a:lnTo>
                  <a:pt x="8142147" y="0"/>
                </a:lnTo>
                <a:lnTo>
                  <a:pt x="8142147" y="1860331"/>
                </a:lnTo>
                <a:lnTo>
                  <a:pt x="8141723" y="1860331"/>
                </a:lnTo>
                <a:lnTo>
                  <a:pt x="8141723" y="6857529"/>
                </a:lnTo>
                <a:lnTo>
                  <a:pt x="4985193" y="6857529"/>
                </a:lnTo>
                <a:lnTo>
                  <a:pt x="0" y="3621065"/>
                </a:lnTo>
                <a:lnTo>
                  <a:pt x="2379705" y="10"/>
                </a:lnTo>
                <a:lnTo>
                  <a:pt x="2406126" y="1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359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63D6FA-15C4-9FC6-D336-B2929CF015B6}"/>
              </a:ext>
            </a:extLst>
          </p:cNvPr>
          <p:cNvGrpSpPr/>
          <p:nvPr userDrawn="1"/>
        </p:nvGrpSpPr>
        <p:grpSpPr>
          <a:xfrm>
            <a:off x="-10633" y="1781175"/>
            <a:ext cx="1848135" cy="3293363"/>
            <a:chOff x="0" y="1781175"/>
            <a:chExt cx="1848135" cy="3293363"/>
          </a:xfrm>
        </p:grpSpPr>
        <p:sp>
          <p:nvSpPr>
            <p:cNvPr id="3" name="Free-form: Shape 2">
              <a:extLst>
                <a:ext uri="{FF2B5EF4-FFF2-40B4-BE49-F238E27FC236}">
                  <a16:creationId xmlns:a16="http://schemas.microsoft.com/office/drawing/2014/main" id="{68A393AF-9176-6B4F-83A1-D49A7CE9D4D2}"/>
                </a:ext>
              </a:extLst>
            </p:cNvPr>
            <p:cNvSpPr/>
            <p:nvPr/>
          </p:nvSpPr>
          <p:spPr>
            <a:xfrm>
              <a:off x="0" y="3207734"/>
              <a:ext cx="1848135" cy="1866804"/>
            </a:xfrm>
            <a:custGeom>
              <a:avLst/>
              <a:gdLst>
                <a:gd name="connsiteX0" fmla="*/ 1848136 w 1848135"/>
                <a:gd name="connsiteY0" fmla="*/ 0 h 1866804"/>
                <a:gd name="connsiteX1" fmla="*/ 439484 w 1848135"/>
                <a:gd name="connsiteY1" fmla="*/ 875824 h 1866804"/>
                <a:gd name="connsiteX2" fmla="*/ 216599 w 1848135"/>
                <a:gd name="connsiteY2" fmla="*/ 1387697 h 1866804"/>
                <a:gd name="connsiteX3" fmla="*/ 0 w 1848135"/>
                <a:gd name="connsiteY3" fmla="*/ 1866805 h 1866804"/>
                <a:gd name="connsiteX4" fmla="*/ 1463993 w 1848135"/>
                <a:gd name="connsiteY4" fmla="*/ 933640 h 1866804"/>
                <a:gd name="connsiteX5" fmla="*/ 1848136 w 1848135"/>
                <a:gd name="connsiteY5" fmla="*/ 0 h 1866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135" h="1866804">
                  <a:moveTo>
                    <a:pt x="1848136" y="0"/>
                  </a:moveTo>
                  <a:lnTo>
                    <a:pt x="439484" y="875824"/>
                  </a:lnTo>
                  <a:lnTo>
                    <a:pt x="216599" y="1387697"/>
                  </a:lnTo>
                  <a:lnTo>
                    <a:pt x="0" y="1866805"/>
                  </a:lnTo>
                  <a:lnTo>
                    <a:pt x="1463993" y="933640"/>
                  </a:lnTo>
                  <a:lnTo>
                    <a:pt x="1848136" y="0"/>
                  </a:lnTo>
                  <a:close/>
                </a:path>
              </a:pathLst>
            </a:custGeom>
            <a:solidFill>
              <a:srgbClr val="F6EB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" name="Free-form: Shape 3">
              <a:extLst>
                <a:ext uri="{FF2B5EF4-FFF2-40B4-BE49-F238E27FC236}">
                  <a16:creationId xmlns:a16="http://schemas.microsoft.com/office/drawing/2014/main" id="{E161FDB0-14B9-5ABA-344D-18EA59C3CC34}"/>
                </a:ext>
              </a:extLst>
            </p:cNvPr>
            <p:cNvSpPr/>
            <p:nvPr/>
          </p:nvSpPr>
          <p:spPr>
            <a:xfrm>
              <a:off x="10096" y="1781175"/>
              <a:ext cx="1838039" cy="2302383"/>
            </a:xfrm>
            <a:custGeom>
              <a:avLst/>
              <a:gdLst>
                <a:gd name="connsiteX0" fmla="*/ 429387 w 1838039"/>
                <a:gd name="connsiteY0" fmla="*/ 2302383 h 2302383"/>
                <a:gd name="connsiteX1" fmla="*/ 0 w 1838039"/>
                <a:gd name="connsiteY1" fmla="*/ 1635347 h 2302383"/>
                <a:gd name="connsiteX2" fmla="*/ 0 w 1838039"/>
                <a:gd name="connsiteY2" fmla="*/ 442817 h 2302383"/>
                <a:gd name="connsiteX3" fmla="*/ 811911 w 1838039"/>
                <a:gd name="connsiteY3" fmla="*/ 0 h 2302383"/>
                <a:gd name="connsiteX4" fmla="*/ 1838039 w 1838039"/>
                <a:gd name="connsiteY4" fmla="*/ 1426559 h 2302383"/>
                <a:gd name="connsiteX5" fmla="*/ 429387 w 1838039"/>
                <a:gd name="connsiteY5" fmla="*/ 2302383 h 230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8039" h="2302383">
                  <a:moveTo>
                    <a:pt x="429387" y="2302383"/>
                  </a:moveTo>
                  <a:lnTo>
                    <a:pt x="0" y="1635347"/>
                  </a:lnTo>
                  <a:lnTo>
                    <a:pt x="0" y="442817"/>
                  </a:lnTo>
                  <a:lnTo>
                    <a:pt x="811911" y="0"/>
                  </a:lnTo>
                  <a:lnTo>
                    <a:pt x="1838039" y="1426559"/>
                  </a:lnTo>
                  <a:lnTo>
                    <a:pt x="429387" y="2302383"/>
                  </a:lnTo>
                  <a:close/>
                </a:path>
              </a:pathLst>
            </a:custGeom>
            <a:solidFill>
              <a:srgbClr val="6B0D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-form: Shape 4">
              <a:extLst>
                <a:ext uri="{FF2B5EF4-FFF2-40B4-BE49-F238E27FC236}">
                  <a16:creationId xmlns:a16="http://schemas.microsoft.com/office/drawing/2014/main" id="{B7A9B2CB-356F-AA15-C58D-96595E417F9B}"/>
                </a:ext>
              </a:extLst>
            </p:cNvPr>
            <p:cNvSpPr/>
            <p:nvPr/>
          </p:nvSpPr>
          <p:spPr>
            <a:xfrm>
              <a:off x="10096" y="3416522"/>
              <a:ext cx="429386" cy="1653254"/>
            </a:xfrm>
            <a:custGeom>
              <a:avLst/>
              <a:gdLst>
                <a:gd name="connsiteX0" fmla="*/ 0 w 429386"/>
                <a:gd name="connsiteY0" fmla="*/ 1653254 h 1653254"/>
                <a:gd name="connsiteX1" fmla="*/ 429387 w 429386"/>
                <a:gd name="connsiteY1" fmla="*/ 667036 h 1653254"/>
                <a:gd name="connsiteX2" fmla="*/ 0 w 429386"/>
                <a:gd name="connsiteY2" fmla="*/ 0 h 1653254"/>
                <a:gd name="connsiteX3" fmla="*/ 0 w 429386"/>
                <a:gd name="connsiteY3" fmla="*/ 1171004 h 1653254"/>
                <a:gd name="connsiteX4" fmla="*/ 0 w 429386"/>
                <a:gd name="connsiteY4" fmla="*/ 1653254 h 165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386" h="1653254">
                  <a:moveTo>
                    <a:pt x="0" y="1653254"/>
                  </a:moveTo>
                  <a:lnTo>
                    <a:pt x="429387" y="667036"/>
                  </a:lnTo>
                  <a:lnTo>
                    <a:pt x="0" y="0"/>
                  </a:lnTo>
                  <a:lnTo>
                    <a:pt x="0" y="1171004"/>
                  </a:lnTo>
                  <a:lnTo>
                    <a:pt x="0" y="1653254"/>
                  </a:lnTo>
                  <a:close/>
                </a:path>
              </a:pathLst>
            </a:custGeom>
            <a:solidFill>
              <a:srgbClr val="4BC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DD999C39-CFD4-4556-3E3A-8DF8B4EEBF44}"/>
              </a:ext>
            </a:extLst>
          </p:cNvPr>
          <p:cNvSpPr/>
          <p:nvPr userDrawn="1"/>
        </p:nvSpPr>
        <p:spPr>
          <a:xfrm>
            <a:off x="4049849" y="3621068"/>
            <a:ext cx="4972340" cy="3236468"/>
          </a:xfrm>
          <a:custGeom>
            <a:avLst/>
            <a:gdLst/>
            <a:ahLst/>
            <a:cxnLst/>
            <a:rect l="l" t="t" r="r" b="b"/>
            <a:pathLst>
              <a:path w="8199755" h="5337175">
                <a:moveTo>
                  <a:pt x="0" y="0"/>
                </a:moveTo>
                <a:lnTo>
                  <a:pt x="1438469" y="3681081"/>
                </a:lnTo>
                <a:lnTo>
                  <a:pt x="3977889" y="5337167"/>
                </a:lnTo>
                <a:lnTo>
                  <a:pt x="8199362" y="53371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6CAD6F-825A-F57A-354F-0473C9612F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49853" y="0"/>
            <a:ext cx="8142147" cy="6857529"/>
          </a:xfrm>
          <a:custGeom>
            <a:avLst/>
            <a:gdLst>
              <a:gd name="connsiteX0" fmla="*/ 2406126 w 8142147"/>
              <a:gd name="connsiteY0" fmla="*/ 0 h 6857529"/>
              <a:gd name="connsiteX1" fmla="*/ 8142147 w 8142147"/>
              <a:gd name="connsiteY1" fmla="*/ 0 h 6857529"/>
              <a:gd name="connsiteX2" fmla="*/ 8142147 w 8142147"/>
              <a:gd name="connsiteY2" fmla="*/ 1860331 h 6857529"/>
              <a:gd name="connsiteX3" fmla="*/ 8141723 w 8142147"/>
              <a:gd name="connsiteY3" fmla="*/ 1860331 h 6857529"/>
              <a:gd name="connsiteX4" fmla="*/ 8141723 w 8142147"/>
              <a:gd name="connsiteY4" fmla="*/ 6857529 h 6857529"/>
              <a:gd name="connsiteX5" fmla="*/ 4985193 w 8142147"/>
              <a:gd name="connsiteY5" fmla="*/ 6857529 h 6857529"/>
              <a:gd name="connsiteX6" fmla="*/ 0 w 8142147"/>
              <a:gd name="connsiteY6" fmla="*/ 3621065 h 6857529"/>
              <a:gd name="connsiteX7" fmla="*/ 2379705 w 8142147"/>
              <a:gd name="connsiteY7" fmla="*/ 10 h 6857529"/>
              <a:gd name="connsiteX8" fmla="*/ 2406126 w 8142147"/>
              <a:gd name="connsiteY8" fmla="*/ 10 h 685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2147" h="6857529">
                <a:moveTo>
                  <a:pt x="2406126" y="0"/>
                </a:moveTo>
                <a:lnTo>
                  <a:pt x="8142147" y="0"/>
                </a:lnTo>
                <a:lnTo>
                  <a:pt x="8142147" y="1860331"/>
                </a:lnTo>
                <a:lnTo>
                  <a:pt x="8141723" y="1860331"/>
                </a:lnTo>
                <a:lnTo>
                  <a:pt x="8141723" y="6857529"/>
                </a:lnTo>
                <a:lnTo>
                  <a:pt x="4985193" y="6857529"/>
                </a:lnTo>
                <a:lnTo>
                  <a:pt x="0" y="3621065"/>
                </a:lnTo>
                <a:lnTo>
                  <a:pt x="2379705" y="10"/>
                </a:lnTo>
                <a:lnTo>
                  <a:pt x="2406126" y="1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4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C09CE7-3526-89C6-CE99-873C603B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grpSp>
        <p:nvGrpSpPr>
          <p:cNvPr id="9" name="object 4">
            <a:extLst>
              <a:ext uri="{FF2B5EF4-FFF2-40B4-BE49-F238E27FC236}">
                <a16:creationId xmlns:a16="http://schemas.microsoft.com/office/drawing/2014/main" id="{02C6B60C-6F8A-CD76-3474-A350DFF2021A}"/>
              </a:ext>
            </a:extLst>
          </p:cNvPr>
          <p:cNvGrpSpPr/>
          <p:nvPr userDrawn="1"/>
        </p:nvGrpSpPr>
        <p:grpSpPr>
          <a:xfrm>
            <a:off x="10857953" y="4533341"/>
            <a:ext cx="1333865" cy="2324250"/>
            <a:chOff x="17904860" y="7475816"/>
            <a:chExt cx="2199640" cy="3832860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3A78B990-2357-85CC-FC44-99A51C70B47B}"/>
                </a:ext>
              </a:extLst>
            </p:cNvPr>
            <p:cNvSpPr/>
            <p:nvPr/>
          </p:nvSpPr>
          <p:spPr>
            <a:xfrm>
              <a:off x="17904854" y="7475823"/>
              <a:ext cx="2199640" cy="2376805"/>
            </a:xfrm>
            <a:custGeom>
              <a:avLst/>
              <a:gdLst/>
              <a:ahLst/>
              <a:cxnLst/>
              <a:rect l="l" t="t" r="r" b="b"/>
              <a:pathLst>
                <a:path w="2199640" h="2376804">
                  <a:moveTo>
                    <a:pt x="1100772" y="2105774"/>
                  </a:moveTo>
                  <a:lnTo>
                    <a:pt x="556514" y="1837067"/>
                  </a:lnTo>
                  <a:lnTo>
                    <a:pt x="0" y="2102789"/>
                  </a:lnTo>
                  <a:lnTo>
                    <a:pt x="574344" y="2376576"/>
                  </a:lnTo>
                  <a:lnTo>
                    <a:pt x="1100772" y="2105774"/>
                  </a:lnTo>
                  <a:close/>
                </a:path>
                <a:path w="2199640" h="2376804">
                  <a:moveTo>
                    <a:pt x="2198776" y="2105774"/>
                  </a:moveTo>
                  <a:lnTo>
                    <a:pt x="1665706" y="1837055"/>
                  </a:lnTo>
                  <a:lnTo>
                    <a:pt x="1100772" y="2105774"/>
                  </a:lnTo>
                  <a:lnTo>
                    <a:pt x="1683550" y="2376576"/>
                  </a:lnTo>
                  <a:lnTo>
                    <a:pt x="2198776" y="2105774"/>
                  </a:lnTo>
                  <a:close/>
                </a:path>
                <a:path w="2199640" h="2376804">
                  <a:moveTo>
                    <a:pt x="2199233" y="926960"/>
                  </a:moveTo>
                  <a:lnTo>
                    <a:pt x="1637728" y="1195666"/>
                  </a:lnTo>
                  <a:lnTo>
                    <a:pt x="1104658" y="926960"/>
                  </a:lnTo>
                  <a:lnTo>
                    <a:pt x="559346" y="1198181"/>
                  </a:lnTo>
                  <a:lnTo>
                    <a:pt x="1100112" y="1455280"/>
                  </a:lnTo>
                  <a:lnTo>
                    <a:pt x="1637715" y="1195679"/>
                  </a:lnTo>
                  <a:lnTo>
                    <a:pt x="2199233" y="1469415"/>
                  </a:lnTo>
                  <a:lnTo>
                    <a:pt x="2199233" y="926960"/>
                  </a:lnTo>
                  <a:close/>
                </a:path>
                <a:path w="2199640" h="2376804">
                  <a:moveTo>
                    <a:pt x="2199233" y="264160"/>
                  </a:moveTo>
                  <a:lnTo>
                    <a:pt x="1643989" y="0"/>
                  </a:lnTo>
                  <a:lnTo>
                    <a:pt x="1098664" y="265722"/>
                  </a:lnTo>
                  <a:lnTo>
                    <a:pt x="1639443" y="528307"/>
                  </a:lnTo>
                  <a:lnTo>
                    <a:pt x="2199233" y="264160"/>
                  </a:lnTo>
                  <a:close/>
                </a:path>
              </a:pathLst>
            </a:custGeom>
            <a:solidFill>
              <a:srgbClr val="14D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66D6F09F-32B3-A49E-1856-95CA09C20EE1}"/>
                </a:ext>
              </a:extLst>
            </p:cNvPr>
            <p:cNvSpPr/>
            <p:nvPr/>
          </p:nvSpPr>
          <p:spPr>
            <a:xfrm>
              <a:off x="17904867" y="7740757"/>
              <a:ext cx="2199640" cy="3568065"/>
            </a:xfrm>
            <a:custGeom>
              <a:avLst/>
              <a:gdLst/>
              <a:ahLst/>
              <a:cxnLst/>
              <a:rect l="l" t="t" r="r" b="b"/>
              <a:pathLst>
                <a:path w="2199640" h="3568065">
                  <a:moveTo>
                    <a:pt x="1100759" y="3567798"/>
                  </a:moveTo>
                  <a:lnTo>
                    <a:pt x="572262" y="3316389"/>
                  </a:lnTo>
                  <a:lnTo>
                    <a:pt x="574332" y="2111654"/>
                  </a:lnTo>
                  <a:lnTo>
                    <a:pt x="0" y="1837855"/>
                  </a:lnTo>
                  <a:lnTo>
                    <a:pt x="0" y="3566744"/>
                  </a:lnTo>
                  <a:lnTo>
                    <a:pt x="541566" y="3566744"/>
                  </a:lnTo>
                  <a:lnTo>
                    <a:pt x="541566" y="3567798"/>
                  </a:lnTo>
                  <a:lnTo>
                    <a:pt x="1100759" y="3567798"/>
                  </a:lnTo>
                  <a:close/>
                </a:path>
                <a:path w="2199640" h="3568065">
                  <a:moveTo>
                    <a:pt x="1100759" y="1839582"/>
                  </a:moveTo>
                  <a:lnTo>
                    <a:pt x="1100099" y="1189088"/>
                  </a:lnTo>
                  <a:lnTo>
                    <a:pt x="559333" y="931989"/>
                  </a:lnTo>
                  <a:lnTo>
                    <a:pt x="556501" y="1570875"/>
                  </a:lnTo>
                  <a:lnTo>
                    <a:pt x="1100759" y="1839582"/>
                  </a:lnTo>
                  <a:close/>
                </a:path>
                <a:path w="2199640" h="3568065">
                  <a:moveTo>
                    <a:pt x="1640141" y="262597"/>
                  </a:moveTo>
                  <a:lnTo>
                    <a:pt x="1099375" y="0"/>
                  </a:lnTo>
                  <a:lnTo>
                    <a:pt x="1105369" y="661238"/>
                  </a:lnTo>
                  <a:lnTo>
                    <a:pt x="1638439" y="929944"/>
                  </a:lnTo>
                  <a:lnTo>
                    <a:pt x="1640141" y="262597"/>
                  </a:lnTo>
                  <a:close/>
                </a:path>
                <a:path w="2199640" h="3568065">
                  <a:moveTo>
                    <a:pt x="1683537" y="2111641"/>
                  </a:moveTo>
                  <a:lnTo>
                    <a:pt x="1100759" y="1840839"/>
                  </a:lnTo>
                  <a:lnTo>
                    <a:pt x="1100759" y="3038411"/>
                  </a:lnTo>
                  <a:lnTo>
                    <a:pt x="1683537" y="3284867"/>
                  </a:lnTo>
                  <a:lnTo>
                    <a:pt x="1683537" y="2111641"/>
                  </a:lnTo>
                  <a:close/>
                </a:path>
                <a:path w="2199640" h="3568065">
                  <a:moveTo>
                    <a:pt x="2199233" y="1204468"/>
                  </a:moveTo>
                  <a:lnTo>
                    <a:pt x="1637703" y="930732"/>
                  </a:lnTo>
                  <a:lnTo>
                    <a:pt x="1639417" y="1584680"/>
                  </a:lnTo>
                  <a:lnTo>
                    <a:pt x="2198763" y="1840839"/>
                  </a:lnTo>
                  <a:lnTo>
                    <a:pt x="2199233" y="1204468"/>
                  </a:lnTo>
                  <a:close/>
                </a:path>
              </a:pathLst>
            </a:custGeom>
            <a:solidFill>
              <a:srgbClr val="FFEE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F78C1A69-3382-388A-F5FB-B3626DEDAB7B}"/>
                </a:ext>
              </a:extLst>
            </p:cNvPr>
            <p:cNvSpPr/>
            <p:nvPr/>
          </p:nvSpPr>
          <p:spPr>
            <a:xfrm>
              <a:off x="18477142" y="7739983"/>
              <a:ext cx="1627505" cy="3568065"/>
            </a:xfrm>
            <a:custGeom>
              <a:avLst/>
              <a:gdLst/>
              <a:ahLst/>
              <a:cxnLst/>
              <a:rect l="l" t="t" r="r" b="b"/>
              <a:pathLst>
                <a:path w="1627505" h="3568065">
                  <a:moveTo>
                    <a:pt x="528485" y="1841614"/>
                  </a:moveTo>
                  <a:lnTo>
                    <a:pt x="2057" y="2112416"/>
                  </a:lnTo>
                  <a:lnTo>
                    <a:pt x="0" y="3317087"/>
                  </a:lnTo>
                  <a:lnTo>
                    <a:pt x="528485" y="3037573"/>
                  </a:lnTo>
                  <a:lnTo>
                    <a:pt x="528485" y="1841614"/>
                  </a:lnTo>
                  <a:close/>
                </a:path>
                <a:path w="1627505" h="3568065">
                  <a:moveTo>
                    <a:pt x="1067142" y="1585455"/>
                  </a:moveTo>
                  <a:lnTo>
                    <a:pt x="1065441" y="931506"/>
                  </a:lnTo>
                  <a:lnTo>
                    <a:pt x="527824" y="1191120"/>
                  </a:lnTo>
                  <a:lnTo>
                    <a:pt x="527824" y="1841614"/>
                  </a:lnTo>
                  <a:lnTo>
                    <a:pt x="1067142" y="1585455"/>
                  </a:lnTo>
                  <a:close/>
                </a:path>
                <a:path w="1627505" h="3568065">
                  <a:moveTo>
                    <a:pt x="1626958" y="3567506"/>
                  </a:moveTo>
                  <a:lnTo>
                    <a:pt x="1626489" y="1841614"/>
                  </a:lnTo>
                  <a:lnTo>
                    <a:pt x="1111262" y="2112429"/>
                  </a:lnTo>
                  <a:lnTo>
                    <a:pt x="1111262" y="3285642"/>
                  </a:lnTo>
                  <a:lnTo>
                    <a:pt x="526364" y="3567506"/>
                  </a:lnTo>
                  <a:lnTo>
                    <a:pt x="1626958" y="3567506"/>
                  </a:lnTo>
                  <a:close/>
                </a:path>
                <a:path w="1627505" h="3568065">
                  <a:moveTo>
                    <a:pt x="1626958" y="0"/>
                  </a:moveTo>
                  <a:lnTo>
                    <a:pt x="1067142" y="264147"/>
                  </a:lnTo>
                  <a:lnTo>
                    <a:pt x="1065428" y="931506"/>
                  </a:lnTo>
                  <a:lnTo>
                    <a:pt x="1626958" y="662800"/>
                  </a:lnTo>
                  <a:lnTo>
                    <a:pt x="1626958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DC4560F6-6D6B-F8A7-E3CF-9442F8281702}"/>
                </a:ext>
              </a:extLst>
            </p:cNvPr>
            <p:cNvSpPr/>
            <p:nvPr/>
          </p:nvSpPr>
          <p:spPr>
            <a:xfrm>
              <a:off x="18477135" y="10777553"/>
              <a:ext cx="1111885" cy="530225"/>
            </a:xfrm>
            <a:custGeom>
              <a:avLst/>
              <a:gdLst/>
              <a:ahLst/>
              <a:cxnLst/>
              <a:rect l="l" t="t" r="r" b="b"/>
              <a:pathLst>
                <a:path w="1111884" h="530225">
                  <a:moveTo>
                    <a:pt x="528496" y="0"/>
                  </a:moveTo>
                  <a:lnTo>
                    <a:pt x="0" y="279509"/>
                  </a:lnTo>
                  <a:lnTo>
                    <a:pt x="526381" y="529941"/>
                  </a:lnTo>
                  <a:lnTo>
                    <a:pt x="1111275" y="248076"/>
                  </a:lnTo>
                  <a:lnTo>
                    <a:pt x="528496" y="0"/>
                  </a:lnTo>
                  <a:close/>
                </a:path>
              </a:pathLst>
            </a:custGeom>
            <a:solidFill>
              <a:srgbClr val="14D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D561AC9B-C10C-A7A2-A274-DC7599092B82}"/>
              </a:ext>
            </a:extLst>
          </p:cNvPr>
          <p:cNvGrpSpPr/>
          <p:nvPr userDrawn="1"/>
        </p:nvGrpSpPr>
        <p:grpSpPr>
          <a:xfrm>
            <a:off x="11047062" y="1014234"/>
            <a:ext cx="667703" cy="725077"/>
            <a:chOff x="18216706" y="1672530"/>
            <a:chExt cx="1101090" cy="1195705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7B791D8E-1559-26F5-2C4D-CA0C40673347}"/>
                </a:ext>
              </a:extLst>
            </p:cNvPr>
            <p:cNvSpPr/>
            <p:nvPr/>
          </p:nvSpPr>
          <p:spPr>
            <a:xfrm>
              <a:off x="18216709" y="1672530"/>
              <a:ext cx="1101090" cy="528320"/>
            </a:xfrm>
            <a:custGeom>
              <a:avLst/>
              <a:gdLst/>
              <a:ahLst/>
              <a:cxnLst/>
              <a:rect l="l" t="t" r="r" b="b"/>
              <a:pathLst>
                <a:path w="1101090" h="528319">
                  <a:moveTo>
                    <a:pt x="545313" y="0"/>
                  </a:moveTo>
                  <a:lnTo>
                    <a:pt x="0" y="265719"/>
                  </a:lnTo>
                  <a:lnTo>
                    <a:pt x="540768" y="528318"/>
                  </a:lnTo>
                  <a:lnTo>
                    <a:pt x="1100573" y="264159"/>
                  </a:lnTo>
                  <a:lnTo>
                    <a:pt x="545313" y="0"/>
                  </a:lnTo>
                  <a:close/>
                </a:path>
              </a:pathLst>
            </a:custGeom>
            <a:solidFill>
              <a:srgbClr val="14D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8D25F84E-B534-EB52-AA4F-18B5890FF8C8}"/>
                </a:ext>
              </a:extLst>
            </p:cNvPr>
            <p:cNvSpPr/>
            <p:nvPr/>
          </p:nvSpPr>
          <p:spPr>
            <a:xfrm>
              <a:off x="18216706" y="1937469"/>
              <a:ext cx="541020" cy="930275"/>
            </a:xfrm>
            <a:custGeom>
              <a:avLst/>
              <a:gdLst/>
              <a:ahLst/>
              <a:cxnLst/>
              <a:rect l="l" t="t" r="r" b="b"/>
              <a:pathLst>
                <a:path w="541019" h="930275">
                  <a:moveTo>
                    <a:pt x="0" y="0"/>
                  </a:moveTo>
                  <a:lnTo>
                    <a:pt x="5999" y="661236"/>
                  </a:lnTo>
                  <a:lnTo>
                    <a:pt x="539062" y="929940"/>
                  </a:lnTo>
                  <a:lnTo>
                    <a:pt x="540768" y="262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E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90D9D560-9B2C-EC75-ABDC-457AF34832C0}"/>
                </a:ext>
              </a:extLst>
            </p:cNvPr>
            <p:cNvSpPr/>
            <p:nvPr/>
          </p:nvSpPr>
          <p:spPr>
            <a:xfrm>
              <a:off x="18755771" y="1936691"/>
              <a:ext cx="561975" cy="931544"/>
            </a:xfrm>
            <a:custGeom>
              <a:avLst/>
              <a:gdLst/>
              <a:ahLst/>
              <a:cxnLst/>
              <a:rect l="l" t="t" r="r" b="b"/>
              <a:pathLst>
                <a:path w="561975" h="931544">
                  <a:moveTo>
                    <a:pt x="561511" y="0"/>
                  </a:moveTo>
                  <a:lnTo>
                    <a:pt x="1706" y="264159"/>
                  </a:lnTo>
                  <a:lnTo>
                    <a:pt x="0" y="931500"/>
                  </a:lnTo>
                  <a:lnTo>
                    <a:pt x="561511" y="662796"/>
                  </a:lnTo>
                  <a:lnTo>
                    <a:pt x="561511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60EE9E9-7255-A1E9-6D7A-ED4A9347E6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7384" y="1484315"/>
            <a:ext cx="9598025" cy="1262269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E44EE0B-6B60-63D9-8DF8-9F69881A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Grow: Sales Excellence </a:t>
            </a:r>
            <a:r>
              <a:rPr lang="en-GB" b="0">
                <a:latin typeface="+mn-lt"/>
              </a:rPr>
              <a:t>| </a:t>
            </a:r>
            <a:r>
              <a:rPr lang="en-GB" b="0"/>
              <a:t>Leadership for Growth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781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CFF9DB-1711-D946-382E-CF079B65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1F52CD-6D3F-1119-BBCB-B3C7719288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Grow: Sales Excellence </a:t>
            </a:r>
            <a:r>
              <a:rPr lang="en-GB" b="0">
                <a:latin typeface="+mn-lt"/>
              </a:rPr>
              <a:t>| </a:t>
            </a:r>
            <a:r>
              <a:rPr lang="en-GB" b="0"/>
              <a:t>Leadership for Growth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752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A0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2"/>
          <p:cNvGrpSpPr/>
          <p:nvPr userDrawn="1"/>
        </p:nvGrpSpPr>
        <p:grpSpPr>
          <a:xfrm>
            <a:off x="-7523" y="0"/>
            <a:ext cx="12198343" cy="6857697"/>
            <a:chOff x="-13111" y="0"/>
            <a:chExt cx="20115970" cy="11308851"/>
          </a:xfrm>
        </p:grpSpPr>
        <p:sp>
          <p:nvSpPr>
            <p:cNvPr id="9" name="object 3"/>
            <p:cNvSpPr/>
            <p:nvPr/>
          </p:nvSpPr>
          <p:spPr>
            <a:xfrm>
              <a:off x="1759766" y="0"/>
              <a:ext cx="18329910" cy="11308715"/>
            </a:xfrm>
            <a:custGeom>
              <a:avLst/>
              <a:gdLst/>
              <a:ahLst/>
              <a:cxnLst/>
              <a:rect l="l" t="t" r="r" b="b"/>
              <a:pathLst>
                <a:path w="18329910" h="11308715">
                  <a:moveTo>
                    <a:pt x="14993585" y="0"/>
                  </a:moveTo>
                  <a:lnTo>
                    <a:pt x="1663184" y="0"/>
                  </a:lnTo>
                  <a:lnTo>
                    <a:pt x="4138230" y="6404736"/>
                  </a:lnTo>
                  <a:lnTo>
                    <a:pt x="0" y="11308556"/>
                  </a:lnTo>
                  <a:lnTo>
                    <a:pt x="18329630" y="11308556"/>
                  </a:lnTo>
                  <a:lnTo>
                    <a:pt x="18329630" y="4287199"/>
                  </a:lnTo>
                  <a:lnTo>
                    <a:pt x="14993585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-8532" y="0"/>
              <a:ext cx="5893434" cy="6405244"/>
            </a:xfrm>
            <a:custGeom>
              <a:avLst/>
              <a:gdLst/>
              <a:ahLst/>
              <a:cxnLst/>
              <a:rect l="l" t="t" r="r" b="b"/>
              <a:pathLst>
                <a:path w="5893435" h="6405245">
                  <a:moveTo>
                    <a:pt x="3418367" y="0"/>
                  </a:moveTo>
                  <a:lnTo>
                    <a:pt x="11025" y="0"/>
                  </a:lnTo>
                  <a:lnTo>
                    <a:pt x="0" y="4117476"/>
                  </a:lnTo>
                  <a:lnTo>
                    <a:pt x="5893412" y="6404736"/>
                  </a:lnTo>
                  <a:lnTo>
                    <a:pt x="3418367" y="0"/>
                  </a:lnTo>
                  <a:close/>
                </a:path>
              </a:pathLst>
            </a:custGeom>
            <a:solidFill>
              <a:srgbClr val="F9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/>
            <p:nvPr/>
          </p:nvSpPr>
          <p:spPr>
            <a:xfrm>
              <a:off x="-13111" y="4117476"/>
              <a:ext cx="5898515" cy="7191375"/>
            </a:xfrm>
            <a:custGeom>
              <a:avLst/>
              <a:gdLst/>
              <a:ahLst/>
              <a:cxnLst/>
              <a:rect l="l" t="t" r="r" b="b"/>
              <a:pathLst>
                <a:path w="5898515" h="7191375">
                  <a:moveTo>
                    <a:pt x="4586" y="0"/>
                  </a:moveTo>
                  <a:lnTo>
                    <a:pt x="0" y="1712837"/>
                  </a:lnTo>
                  <a:lnTo>
                    <a:pt x="0" y="7191079"/>
                  </a:lnTo>
                  <a:lnTo>
                    <a:pt x="1759768" y="7191079"/>
                  </a:lnTo>
                  <a:lnTo>
                    <a:pt x="5897998" y="2287260"/>
                  </a:lnTo>
                  <a:lnTo>
                    <a:pt x="4586" y="0"/>
                  </a:lnTo>
                  <a:close/>
                </a:path>
              </a:pathLst>
            </a:custGeom>
            <a:solidFill>
              <a:srgbClr val="4A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16780539" y="0"/>
              <a:ext cx="3322320" cy="4258310"/>
            </a:xfrm>
            <a:custGeom>
              <a:avLst/>
              <a:gdLst/>
              <a:ahLst/>
              <a:cxnLst/>
              <a:rect l="l" t="t" r="r" b="b"/>
              <a:pathLst>
                <a:path w="3322319" h="4258310">
                  <a:moveTo>
                    <a:pt x="3321972" y="0"/>
                  </a:moveTo>
                  <a:lnTo>
                    <a:pt x="0" y="0"/>
                  </a:lnTo>
                  <a:lnTo>
                    <a:pt x="3321972" y="4257891"/>
                  </a:lnTo>
                  <a:lnTo>
                    <a:pt x="3321972" y="0"/>
                  </a:lnTo>
                  <a:close/>
                </a:path>
              </a:pathLst>
            </a:custGeom>
            <a:solidFill>
              <a:srgbClr val="52E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AFE61C3-86BF-A5AB-16B6-943D4053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499" y="2297728"/>
            <a:ext cx="8646022" cy="2262158"/>
          </a:xfrm>
        </p:spPr>
        <p:txBody>
          <a:bodyPr anchor="ctr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/>
          <p:cNvGrpSpPr/>
          <p:nvPr userDrawn="1"/>
        </p:nvGrpSpPr>
        <p:grpSpPr>
          <a:xfrm>
            <a:off x="1812" y="10"/>
            <a:ext cx="12190460" cy="6857615"/>
            <a:chOff x="2983" y="0"/>
            <a:chExt cx="20101560" cy="11308715"/>
          </a:xfrm>
        </p:grpSpPr>
        <p:sp>
          <p:nvSpPr>
            <p:cNvPr id="7" name="object 3"/>
            <p:cNvSpPr/>
            <p:nvPr/>
          </p:nvSpPr>
          <p:spPr>
            <a:xfrm>
              <a:off x="8990622" y="3607947"/>
              <a:ext cx="11113770" cy="7700645"/>
            </a:xfrm>
            <a:custGeom>
              <a:avLst/>
              <a:gdLst/>
              <a:ahLst/>
              <a:cxnLst/>
              <a:rect l="l" t="t" r="r" b="b"/>
              <a:pathLst>
                <a:path w="11113769" h="7700645">
                  <a:moveTo>
                    <a:pt x="9191678" y="0"/>
                  </a:moveTo>
                  <a:lnTo>
                    <a:pt x="0" y="4962100"/>
                  </a:lnTo>
                  <a:lnTo>
                    <a:pt x="4653408" y="7700603"/>
                  </a:lnTo>
                  <a:lnTo>
                    <a:pt x="11113473" y="7700603"/>
                  </a:lnTo>
                  <a:lnTo>
                    <a:pt x="11113473" y="1081527"/>
                  </a:lnTo>
                  <a:lnTo>
                    <a:pt x="9191678" y="0"/>
                  </a:lnTo>
                  <a:close/>
                </a:path>
              </a:pathLst>
            </a:custGeom>
            <a:solidFill>
              <a:srgbClr val="F9E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8990622" y="8570052"/>
              <a:ext cx="4658995" cy="2738755"/>
            </a:xfrm>
            <a:custGeom>
              <a:avLst/>
              <a:gdLst/>
              <a:ahLst/>
              <a:cxnLst/>
              <a:rect l="l" t="t" r="r" b="b"/>
              <a:pathLst>
                <a:path w="4658994" h="2738754">
                  <a:moveTo>
                    <a:pt x="0" y="0"/>
                  </a:moveTo>
                  <a:lnTo>
                    <a:pt x="0" y="2738503"/>
                  </a:lnTo>
                  <a:lnTo>
                    <a:pt x="4658831" y="2738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E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11767111" y="0"/>
              <a:ext cx="6415405" cy="3608070"/>
            </a:xfrm>
            <a:custGeom>
              <a:avLst/>
              <a:gdLst/>
              <a:ahLst/>
              <a:cxnLst/>
              <a:rect l="l" t="t" r="r" b="b"/>
              <a:pathLst>
                <a:path w="6415405" h="3608070">
                  <a:moveTo>
                    <a:pt x="6415195" y="0"/>
                  </a:moveTo>
                  <a:lnTo>
                    <a:pt x="0" y="0"/>
                  </a:lnTo>
                  <a:lnTo>
                    <a:pt x="3501504" y="1986215"/>
                  </a:lnTo>
                  <a:lnTo>
                    <a:pt x="6415195" y="3607945"/>
                  </a:lnTo>
                  <a:lnTo>
                    <a:pt x="6415195" y="0"/>
                  </a:lnTo>
                  <a:close/>
                </a:path>
              </a:pathLst>
            </a:custGeom>
            <a:solidFill>
              <a:srgbClr val="4A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2983" y="0"/>
              <a:ext cx="18179415" cy="8570595"/>
            </a:xfrm>
            <a:custGeom>
              <a:avLst/>
              <a:gdLst/>
              <a:ahLst/>
              <a:cxnLst/>
              <a:rect l="l" t="t" r="r" b="b"/>
              <a:pathLst>
                <a:path w="18179415" h="8570595">
                  <a:moveTo>
                    <a:pt x="11812973" y="0"/>
                  </a:moveTo>
                  <a:lnTo>
                    <a:pt x="0" y="0"/>
                  </a:lnTo>
                  <a:lnTo>
                    <a:pt x="0" y="3858808"/>
                  </a:lnTo>
                  <a:lnTo>
                    <a:pt x="8987635" y="8570044"/>
                  </a:lnTo>
                  <a:lnTo>
                    <a:pt x="18179324" y="3607944"/>
                  </a:lnTo>
                  <a:lnTo>
                    <a:pt x="11812973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1853F3D6-82AF-21CE-61A9-BE8C6B58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0" y="441326"/>
            <a:ext cx="7301262" cy="152349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785B4DA-2931-B557-8BC0-76F423052A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Grow: Sales Excellence </a:t>
            </a:r>
            <a:r>
              <a:rPr lang="en-GB" b="0">
                <a:latin typeface="+mn-lt"/>
              </a:rPr>
              <a:t>| </a:t>
            </a:r>
            <a:r>
              <a:rPr lang="en-GB" b="0"/>
              <a:t>Leadership for Growth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70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 userDrawn="1"/>
        </p:nvGrpSpPr>
        <p:grpSpPr>
          <a:xfrm>
            <a:off x="9820" y="2800175"/>
            <a:ext cx="2648859" cy="4044333"/>
            <a:chOff x="15488" y="4617696"/>
            <a:chExt cx="4368165" cy="6669405"/>
          </a:xfrm>
        </p:grpSpPr>
        <p:sp>
          <p:nvSpPr>
            <p:cNvPr id="4" name="object 4"/>
            <p:cNvSpPr/>
            <p:nvPr/>
          </p:nvSpPr>
          <p:spPr>
            <a:xfrm>
              <a:off x="554673" y="8007804"/>
              <a:ext cx="3829050" cy="3279140"/>
            </a:xfrm>
            <a:custGeom>
              <a:avLst/>
              <a:gdLst/>
              <a:ahLst/>
              <a:cxnLst/>
              <a:rect l="l" t="t" r="r" b="b"/>
              <a:pathLst>
                <a:path w="3829050" h="3279140">
                  <a:moveTo>
                    <a:pt x="3828647" y="0"/>
                  </a:moveTo>
                  <a:lnTo>
                    <a:pt x="481042" y="2081214"/>
                  </a:lnTo>
                  <a:lnTo>
                    <a:pt x="0" y="3278894"/>
                  </a:lnTo>
                  <a:lnTo>
                    <a:pt x="1158414" y="3278894"/>
                  </a:lnTo>
                  <a:lnTo>
                    <a:pt x="2915659" y="2218654"/>
                  </a:lnTo>
                  <a:lnTo>
                    <a:pt x="3828647" y="0"/>
                  </a:lnTo>
                  <a:close/>
                </a:path>
              </a:pathLst>
            </a:custGeom>
            <a:solidFill>
              <a:srgbClr val="F9E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90" y="4617696"/>
              <a:ext cx="4368165" cy="5471795"/>
            </a:xfrm>
            <a:custGeom>
              <a:avLst/>
              <a:gdLst/>
              <a:ahLst/>
              <a:cxnLst/>
              <a:rect l="l" t="t" r="r" b="b"/>
              <a:pathLst>
                <a:path w="4368165" h="5471795">
                  <a:moveTo>
                    <a:pt x="1929302" y="0"/>
                  </a:moveTo>
                  <a:lnTo>
                    <a:pt x="0" y="1052376"/>
                  </a:lnTo>
                  <a:lnTo>
                    <a:pt x="0" y="3886290"/>
                  </a:lnTo>
                  <a:lnTo>
                    <a:pt x="1020220" y="5471320"/>
                  </a:lnTo>
                  <a:lnTo>
                    <a:pt x="4367825" y="3390106"/>
                  </a:lnTo>
                  <a:lnTo>
                    <a:pt x="1929302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88" y="8503984"/>
              <a:ext cx="1020444" cy="2783205"/>
            </a:xfrm>
            <a:custGeom>
              <a:avLst/>
              <a:gdLst/>
              <a:ahLst/>
              <a:cxnLst/>
              <a:rect l="l" t="t" r="r" b="b"/>
              <a:pathLst>
                <a:path w="1020444" h="2783204">
                  <a:moveTo>
                    <a:pt x="0" y="0"/>
                  </a:moveTo>
                  <a:lnTo>
                    <a:pt x="0" y="2782711"/>
                  </a:lnTo>
                  <a:lnTo>
                    <a:pt x="539187" y="2782711"/>
                  </a:lnTo>
                  <a:lnTo>
                    <a:pt x="1020220" y="1585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EA64DF-A063-728E-A7E6-821B8E12708B}"/>
              </a:ext>
            </a:extLst>
          </p:cNvPr>
          <p:cNvGrpSpPr/>
          <p:nvPr userDrawn="1"/>
        </p:nvGrpSpPr>
        <p:grpSpPr>
          <a:xfrm>
            <a:off x="4049843" y="0"/>
            <a:ext cx="8141809" cy="6857615"/>
            <a:chOff x="4049843" y="0"/>
            <a:chExt cx="8141809" cy="6857615"/>
          </a:xfrm>
        </p:grpSpPr>
        <p:sp>
          <p:nvSpPr>
            <p:cNvPr id="12" name="object 2"/>
            <p:cNvSpPr/>
            <p:nvPr/>
          </p:nvSpPr>
          <p:spPr>
            <a:xfrm>
              <a:off x="4049847" y="0"/>
              <a:ext cx="8141805" cy="6857615"/>
            </a:xfrm>
            <a:custGeom>
              <a:avLst/>
              <a:gdLst/>
              <a:ahLst/>
              <a:cxnLst/>
              <a:rect l="l" t="t" r="r" b="b"/>
              <a:pathLst>
                <a:path w="13426440" h="11308715">
                  <a:moveTo>
                    <a:pt x="4950247" y="0"/>
                  </a:moveTo>
                  <a:lnTo>
                    <a:pt x="3924309" y="0"/>
                  </a:lnTo>
                  <a:lnTo>
                    <a:pt x="0" y="5971388"/>
                  </a:lnTo>
                  <a:lnTo>
                    <a:pt x="8220953" y="11308556"/>
                  </a:lnTo>
                  <a:lnTo>
                    <a:pt x="13426303" y="11308556"/>
                  </a:lnTo>
                  <a:lnTo>
                    <a:pt x="13426303" y="19339"/>
                  </a:lnTo>
                  <a:lnTo>
                    <a:pt x="4950247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4049843" y="3621058"/>
              <a:ext cx="4972339" cy="3236468"/>
            </a:xfrm>
            <a:custGeom>
              <a:avLst/>
              <a:gdLst/>
              <a:ahLst/>
              <a:cxnLst/>
              <a:rect l="l" t="t" r="r" b="b"/>
              <a:pathLst>
                <a:path w="8199755" h="5337175">
                  <a:moveTo>
                    <a:pt x="0" y="0"/>
                  </a:moveTo>
                  <a:lnTo>
                    <a:pt x="1438469" y="3681081"/>
                  </a:lnTo>
                  <a:lnTo>
                    <a:pt x="3977889" y="5337167"/>
                  </a:lnTo>
                  <a:lnTo>
                    <a:pt x="8199362" y="5337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E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958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5743" y="2252808"/>
            <a:ext cx="6765289" cy="3077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rgbClr val="6A0DD4"/>
                </a:solidFill>
                <a:latin typeface="Diploma Plus Jakarta"/>
                <a:cs typeface="Diploma Plus Jakarta"/>
              </a:defRPr>
            </a:lvl1pPr>
          </a:lstStyle>
          <a:p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8C706C-282C-230D-B30A-40913E59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637261"/>
            <a:ext cx="7216022" cy="1883011"/>
          </a:xfrm>
        </p:spPr>
        <p:txBody>
          <a:bodyPr bIns="36000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C2EB9D2D-3526-2E26-4883-18DBF81E946F}"/>
              </a:ext>
            </a:extLst>
          </p:cNvPr>
          <p:cNvGrpSpPr/>
          <p:nvPr userDrawn="1"/>
        </p:nvGrpSpPr>
        <p:grpSpPr>
          <a:xfrm>
            <a:off x="7825893" y="3451"/>
            <a:ext cx="4365862" cy="6854149"/>
            <a:chOff x="12904772" y="5691"/>
            <a:chExt cx="7199630" cy="11303000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FC336AC2-5ADD-BF36-4225-53EE11A997BE}"/>
                </a:ext>
              </a:extLst>
            </p:cNvPr>
            <p:cNvSpPr/>
            <p:nvPr/>
          </p:nvSpPr>
          <p:spPr>
            <a:xfrm>
              <a:off x="14201282" y="9054415"/>
              <a:ext cx="5895340" cy="2254250"/>
            </a:xfrm>
            <a:custGeom>
              <a:avLst/>
              <a:gdLst/>
              <a:ahLst/>
              <a:cxnLst/>
              <a:rect l="l" t="t" r="r" b="b"/>
              <a:pathLst>
                <a:path w="5895340" h="2254250">
                  <a:moveTo>
                    <a:pt x="3237241" y="0"/>
                  </a:moveTo>
                  <a:lnTo>
                    <a:pt x="0" y="2254140"/>
                  </a:lnTo>
                  <a:lnTo>
                    <a:pt x="5894260" y="2254140"/>
                  </a:lnTo>
                  <a:lnTo>
                    <a:pt x="5895338" y="832990"/>
                  </a:lnTo>
                  <a:lnTo>
                    <a:pt x="3237241" y="0"/>
                  </a:lnTo>
                  <a:close/>
                </a:path>
              </a:pathLst>
            </a:custGeom>
            <a:solidFill>
              <a:srgbClr val="52E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13C7C69C-0880-EC7D-637F-F0C770A42F03}"/>
                </a:ext>
              </a:extLst>
            </p:cNvPr>
            <p:cNvSpPr/>
            <p:nvPr/>
          </p:nvSpPr>
          <p:spPr>
            <a:xfrm>
              <a:off x="12904772" y="1615560"/>
              <a:ext cx="7196455" cy="8272145"/>
            </a:xfrm>
            <a:custGeom>
              <a:avLst/>
              <a:gdLst/>
              <a:ahLst/>
              <a:cxnLst/>
              <a:rect l="l" t="t" r="r" b="b"/>
              <a:pathLst>
                <a:path w="7196455" h="8272145">
                  <a:moveTo>
                    <a:pt x="0" y="0"/>
                  </a:moveTo>
                  <a:lnTo>
                    <a:pt x="4533746" y="7438852"/>
                  </a:lnTo>
                  <a:lnTo>
                    <a:pt x="7191843" y="8271852"/>
                  </a:lnTo>
                  <a:lnTo>
                    <a:pt x="7196095" y="2655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E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789BC247-5FAA-D4B1-D4E2-D89DD4C62251}"/>
                </a:ext>
              </a:extLst>
            </p:cNvPr>
            <p:cNvSpPr/>
            <p:nvPr/>
          </p:nvSpPr>
          <p:spPr>
            <a:xfrm>
              <a:off x="12904772" y="5691"/>
              <a:ext cx="7199630" cy="4265930"/>
            </a:xfrm>
            <a:custGeom>
              <a:avLst/>
              <a:gdLst/>
              <a:ahLst/>
              <a:cxnLst/>
              <a:rect l="l" t="t" r="r" b="b"/>
              <a:pathLst>
                <a:path w="7199630" h="4265930">
                  <a:moveTo>
                    <a:pt x="7199320" y="0"/>
                  </a:moveTo>
                  <a:lnTo>
                    <a:pt x="1896287" y="0"/>
                  </a:lnTo>
                  <a:lnTo>
                    <a:pt x="0" y="1609867"/>
                  </a:lnTo>
                  <a:lnTo>
                    <a:pt x="7196095" y="4265388"/>
                  </a:lnTo>
                  <a:lnTo>
                    <a:pt x="7199320" y="0"/>
                  </a:lnTo>
                  <a:close/>
                </a:path>
              </a:pathLst>
            </a:custGeom>
            <a:solidFill>
              <a:srgbClr val="4A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764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CF04908-5FA6-C3C3-8CBE-2FD6445E340E}"/>
              </a:ext>
            </a:extLst>
          </p:cNvPr>
          <p:cNvGrpSpPr/>
          <p:nvPr userDrawn="1"/>
        </p:nvGrpSpPr>
        <p:grpSpPr>
          <a:xfrm>
            <a:off x="4695971" y="1493769"/>
            <a:ext cx="7477569" cy="5363949"/>
            <a:chOff x="7743298" y="2463335"/>
            <a:chExt cx="12331065" cy="8845550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F21C506F-33BD-DA05-DB0A-EE4AF40F230F}"/>
                </a:ext>
              </a:extLst>
            </p:cNvPr>
            <p:cNvSpPr/>
            <p:nvPr/>
          </p:nvSpPr>
          <p:spPr>
            <a:xfrm>
              <a:off x="17592157" y="3948756"/>
              <a:ext cx="2482215" cy="7360284"/>
            </a:xfrm>
            <a:custGeom>
              <a:avLst/>
              <a:gdLst/>
              <a:ahLst/>
              <a:cxnLst/>
              <a:rect l="l" t="t" r="r" b="b"/>
              <a:pathLst>
                <a:path w="2482215" h="7360284">
                  <a:moveTo>
                    <a:pt x="2481631" y="0"/>
                  </a:moveTo>
                  <a:lnTo>
                    <a:pt x="0" y="1574653"/>
                  </a:lnTo>
                  <a:lnTo>
                    <a:pt x="0" y="7359796"/>
                  </a:lnTo>
                  <a:lnTo>
                    <a:pt x="2481631" y="7359796"/>
                  </a:lnTo>
                  <a:lnTo>
                    <a:pt x="2481631" y="0"/>
                  </a:lnTo>
                  <a:close/>
                </a:path>
              </a:pathLst>
            </a:custGeom>
            <a:solidFill>
              <a:srgbClr val="4A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FE8F69DC-FB42-C4B6-5D68-1D3B665C8CEA}"/>
                </a:ext>
              </a:extLst>
            </p:cNvPr>
            <p:cNvSpPr/>
            <p:nvPr/>
          </p:nvSpPr>
          <p:spPr>
            <a:xfrm>
              <a:off x="12583220" y="3931531"/>
              <a:ext cx="5009515" cy="7377430"/>
            </a:xfrm>
            <a:custGeom>
              <a:avLst/>
              <a:gdLst/>
              <a:ahLst/>
              <a:cxnLst/>
              <a:rect l="l" t="t" r="r" b="b"/>
              <a:pathLst>
                <a:path w="5009515" h="7377430">
                  <a:moveTo>
                    <a:pt x="2504468" y="0"/>
                  </a:moveTo>
                  <a:lnTo>
                    <a:pt x="2504468" y="5980446"/>
                  </a:lnTo>
                  <a:lnTo>
                    <a:pt x="0" y="4450398"/>
                  </a:lnTo>
                  <a:lnTo>
                    <a:pt x="0" y="7377021"/>
                  </a:lnTo>
                  <a:lnTo>
                    <a:pt x="5008936" y="7377021"/>
                  </a:lnTo>
                  <a:lnTo>
                    <a:pt x="5008936" y="1591878"/>
                  </a:lnTo>
                  <a:lnTo>
                    <a:pt x="2504468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048B5ACB-D118-1FA9-7815-A9501127EB11}"/>
                </a:ext>
              </a:extLst>
            </p:cNvPr>
            <p:cNvSpPr/>
            <p:nvPr/>
          </p:nvSpPr>
          <p:spPr>
            <a:xfrm>
              <a:off x="10201666" y="2463335"/>
              <a:ext cx="4886325" cy="4429125"/>
            </a:xfrm>
            <a:custGeom>
              <a:avLst/>
              <a:gdLst/>
              <a:ahLst/>
              <a:cxnLst/>
              <a:rect l="l" t="t" r="r" b="b"/>
              <a:pathLst>
                <a:path w="4886325" h="4429125">
                  <a:moveTo>
                    <a:pt x="2472835" y="0"/>
                  </a:moveTo>
                  <a:lnTo>
                    <a:pt x="0" y="1468196"/>
                  </a:lnTo>
                  <a:lnTo>
                    <a:pt x="4886018" y="4429090"/>
                  </a:lnTo>
                  <a:lnTo>
                    <a:pt x="4886018" y="1468196"/>
                  </a:lnTo>
                  <a:lnTo>
                    <a:pt x="2472835" y="0"/>
                  </a:lnTo>
                  <a:close/>
                </a:path>
              </a:pathLst>
            </a:custGeom>
            <a:solidFill>
              <a:srgbClr val="52E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957F1825-FBBB-AA02-C852-31E886D0D925}"/>
                </a:ext>
              </a:extLst>
            </p:cNvPr>
            <p:cNvSpPr/>
            <p:nvPr/>
          </p:nvSpPr>
          <p:spPr>
            <a:xfrm>
              <a:off x="10201656" y="2463348"/>
              <a:ext cx="9872345" cy="7449184"/>
            </a:xfrm>
            <a:custGeom>
              <a:avLst/>
              <a:gdLst/>
              <a:ahLst/>
              <a:cxnLst/>
              <a:rect l="l" t="t" r="r" b="b"/>
              <a:pathLst>
                <a:path w="9872344" h="7449184">
                  <a:moveTo>
                    <a:pt x="4886020" y="4429074"/>
                  </a:moveTo>
                  <a:lnTo>
                    <a:pt x="0" y="1468183"/>
                  </a:lnTo>
                  <a:lnTo>
                    <a:pt x="0" y="4492752"/>
                  </a:lnTo>
                  <a:lnTo>
                    <a:pt x="4886020" y="7448626"/>
                  </a:lnTo>
                  <a:lnTo>
                    <a:pt x="4886020" y="4429074"/>
                  </a:lnTo>
                  <a:close/>
                </a:path>
                <a:path w="9872344" h="7449184">
                  <a:moveTo>
                    <a:pt x="9872129" y="1452308"/>
                  </a:moveTo>
                  <a:lnTo>
                    <a:pt x="7390498" y="0"/>
                  </a:lnTo>
                  <a:lnTo>
                    <a:pt x="4886020" y="1468196"/>
                  </a:lnTo>
                  <a:lnTo>
                    <a:pt x="7390498" y="3060065"/>
                  </a:lnTo>
                  <a:lnTo>
                    <a:pt x="9872129" y="1485417"/>
                  </a:lnTo>
                  <a:lnTo>
                    <a:pt x="9872129" y="1452308"/>
                  </a:lnTo>
                  <a:close/>
                </a:path>
              </a:pathLst>
            </a:custGeom>
            <a:solidFill>
              <a:srgbClr val="F9E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260F6D9E-4B42-4B51-015D-3F83BCCF307B}"/>
                </a:ext>
              </a:extLst>
            </p:cNvPr>
            <p:cNvSpPr/>
            <p:nvPr/>
          </p:nvSpPr>
          <p:spPr>
            <a:xfrm>
              <a:off x="7743303" y="6956093"/>
              <a:ext cx="4839970" cy="2955925"/>
            </a:xfrm>
            <a:custGeom>
              <a:avLst/>
              <a:gdLst/>
              <a:ahLst/>
              <a:cxnLst/>
              <a:rect l="l" t="t" r="r" b="b"/>
              <a:pathLst>
                <a:path w="4839970" h="2955925">
                  <a:moveTo>
                    <a:pt x="2458364" y="0"/>
                  </a:moveTo>
                  <a:lnTo>
                    <a:pt x="0" y="1425841"/>
                  </a:lnTo>
                  <a:lnTo>
                    <a:pt x="2419957" y="2955878"/>
                  </a:lnTo>
                  <a:lnTo>
                    <a:pt x="4839915" y="1439935"/>
                  </a:lnTo>
                  <a:lnTo>
                    <a:pt x="2458364" y="0"/>
                  </a:lnTo>
                  <a:close/>
                </a:path>
              </a:pathLst>
            </a:custGeom>
            <a:solidFill>
              <a:srgbClr val="4A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46CC38F0-718D-0949-E255-A65F97D629FD}"/>
                </a:ext>
              </a:extLst>
            </p:cNvPr>
            <p:cNvSpPr/>
            <p:nvPr/>
          </p:nvSpPr>
          <p:spPr>
            <a:xfrm>
              <a:off x="7743298" y="8381933"/>
              <a:ext cx="2419985" cy="2926715"/>
            </a:xfrm>
            <a:custGeom>
              <a:avLst/>
              <a:gdLst/>
              <a:ahLst/>
              <a:cxnLst/>
              <a:rect l="l" t="t" r="r" b="b"/>
              <a:pathLst>
                <a:path w="2419984" h="2926715">
                  <a:moveTo>
                    <a:pt x="0" y="0"/>
                  </a:moveTo>
                  <a:lnTo>
                    <a:pt x="0" y="2926622"/>
                  </a:lnTo>
                  <a:lnTo>
                    <a:pt x="2419968" y="2926622"/>
                  </a:lnTo>
                  <a:lnTo>
                    <a:pt x="2419968" y="1528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4E183705-D181-D0DF-1AA8-1C75D4D5BC5B}"/>
                </a:ext>
              </a:extLst>
            </p:cNvPr>
            <p:cNvSpPr/>
            <p:nvPr/>
          </p:nvSpPr>
          <p:spPr>
            <a:xfrm>
              <a:off x="10163263" y="8396024"/>
              <a:ext cx="2419985" cy="2912745"/>
            </a:xfrm>
            <a:custGeom>
              <a:avLst/>
              <a:gdLst/>
              <a:ahLst/>
              <a:cxnLst/>
              <a:rect l="l" t="t" r="r" b="b"/>
              <a:pathLst>
                <a:path w="2419984" h="2912745">
                  <a:moveTo>
                    <a:pt x="2419957" y="0"/>
                  </a:moveTo>
                  <a:lnTo>
                    <a:pt x="0" y="1515953"/>
                  </a:lnTo>
                  <a:lnTo>
                    <a:pt x="0" y="2912529"/>
                  </a:lnTo>
                  <a:lnTo>
                    <a:pt x="2419957" y="2912529"/>
                  </a:lnTo>
                  <a:lnTo>
                    <a:pt x="2419957" y="0"/>
                  </a:lnTo>
                  <a:close/>
                </a:path>
              </a:pathLst>
            </a:custGeom>
            <a:solidFill>
              <a:srgbClr val="52E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5743" y="3018606"/>
            <a:ext cx="6765289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rgbClr val="6A0DD4"/>
                </a:solidFill>
                <a:latin typeface="Diploma Plus Jakarta"/>
                <a:cs typeface="Diploma Plus Jakarta"/>
              </a:defRPr>
            </a:lvl1pPr>
          </a:lstStyle>
          <a:p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8C706C-282C-230D-B30A-40913E59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41325"/>
            <a:ext cx="7216022" cy="2067677"/>
          </a:xfrm>
        </p:spPr>
        <p:txBody>
          <a:bodyPr bIns="36000"/>
          <a:lstStyle>
            <a:lvl1pPr>
              <a:defRPr sz="6600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7566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5743" y="3018606"/>
            <a:ext cx="6765289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rgbClr val="6A0DD4"/>
                </a:solidFill>
                <a:latin typeface="Diploma Plus Jakarta"/>
                <a:cs typeface="Diploma Plus Jakarta"/>
              </a:defRPr>
            </a:lvl1pPr>
          </a:lstStyle>
          <a:p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8C706C-282C-230D-B30A-40913E59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41325"/>
            <a:ext cx="7216022" cy="2067677"/>
          </a:xfrm>
        </p:spPr>
        <p:txBody>
          <a:bodyPr bIns="36000"/>
          <a:lstStyle>
            <a:lvl1pPr>
              <a:defRPr sz="6600"/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6A0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CA878183-D1E5-06D3-2E6E-0179D1245B8D}"/>
              </a:ext>
            </a:extLst>
          </p:cNvPr>
          <p:cNvGrpSpPr/>
          <p:nvPr userDrawn="1"/>
        </p:nvGrpSpPr>
        <p:grpSpPr>
          <a:xfrm>
            <a:off x="428" y="0"/>
            <a:ext cx="12191174" cy="6857822"/>
            <a:chOff x="0" y="0"/>
            <a:chExt cx="20104150" cy="11309056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863A1A90-1CF4-F99C-1A95-FA29BA8A4861}"/>
                </a:ext>
              </a:extLst>
            </p:cNvPr>
            <p:cNvSpPr/>
            <p:nvPr/>
          </p:nvSpPr>
          <p:spPr>
            <a:xfrm>
              <a:off x="0" y="0"/>
              <a:ext cx="4330700" cy="11308715"/>
            </a:xfrm>
            <a:custGeom>
              <a:avLst/>
              <a:gdLst/>
              <a:ahLst/>
              <a:cxnLst/>
              <a:rect l="l" t="t" r="r" b="b"/>
              <a:pathLst>
                <a:path w="4330700" h="11308715">
                  <a:moveTo>
                    <a:pt x="10102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4330684" y="11308556"/>
                  </a:lnTo>
                  <a:lnTo>
                    <a:pt x="4330684" y="2664903"/>
                  </a:lnTo>
                  <a:lnTo>
                    <a:pt x="101023" y="0"/>
                  </a:lnTo>
                  <a:close/>
                </a:path>
              </a:pathLst>
            </a:custGeom>
            <a:solidFill>
              <a:srgbClr val="4A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0BED0C95-2193-80A6-5E2C-396D4D60F858}"/>
                </a:ext>
              </a:extLst>
            </p:cNvPr>
            <p:cNvSpPr/>
            <p:nvPr/>
          </p:nvSpPr>
          <p:spPr>
            <a:xfrm>
              <a:off x="101015" y="5"/>
              <a:ext cx="20003135" cy="11308715"/>
            </a:xfrm>
            <a:custGeom>
              <a:avLst/>
              <a:gdLst/>
              <a:ahLst/>
              <a:cxnLst/>
              <a:rect l="l" t="t" r="r" b="b"/>
              <a:pathLst>
                <a:path w="20003135" h="11308715">
                  <a:moveTo>
                    <a:pt x="8452040" y="0"/>
                  </a:moveTo>
                  <a:lnTo>
                    <a:pt x="0" y="0"/>
                  </a:lnTo>
                  <a:lnTo>
                    <a:pt x="4229659" y="2664904"/>
                  </a:lnTo>
                  <a:lnTo>
                    <a:pt x="8452040" y="0"/>
                  </a:lnTo>
                  <a:close/>
                </a:path>
                <a:path w="20003135" h="11308715">
                  <a:moveTo>
                    <a:pt x="20003085" y="6344666"/>
                  </a:moveTo>
                  <a:lnTo>
                    <a:pt x="15898216" y="8809063"/>
                  </a:lnTo>
                  <a:lnTo>
                    <a:pt x="19916572" y="11308550"/>
                  </a:lnTo>
                  <a:lnTo>
                    <a:pt x="20003085" y="11308550"/>
                  </a:lnTo>
                  <a:lnTo>
                    <a:pt x="20003085" y="6344666"/>
                  </a:lnTo>
                  <a:close/>
                </a:path>
              </a:pathLst>
            </a:custGeom>
            <a:solidFill>
              <a:srgbClr val="F9E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30B2CCB5-CCEE-1A2A-6F8D-AEC5E9666B5E}"/>
                </a:ext>
              </a:extLst>
            </p:cNvPr>
            <p:cNvSpPr/>
            <p:nvPr/>
          </p:nvSpPr>
          <p:spPr>
            <a:xfrm>
              <a:off x="15999242" y="8809061"/>
              <a:ext cx="4018915" cy="2499995"/>
            </a:xfrm>
            <a:custGeom>
              <a:avLst/>
              <a:gdLst/>
              <a:ahLst/>
              <a:cxnLst/>
              <a:rect l="l" t="t" r="r" b="b"/>
              <a:pathLst>
                <a:path w="4018915" h="2499995">
                  <a:moveTo>
                    <a:pt x="0" y="0"/>
                  </a:moveTo>
                  <a:lnTo>
                    <a:pt x="0" y="2499494"/>
                  </a:lnTo>
                  <a:lnTo>
                    <a:pt x="4018348" y="2499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E39678F-1668-C67B-9B27-17ABD7C9C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3038" y="2205792"/>
            <a:ext cx="1820863" cy="1822450"/>
          </a:xfrm>
          <a:prstGeom prst="ellipse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F9453606-D751-15A6-7B84-34AA98CA83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844" y="2205792"/>
            <a:ext cx="1820863" cy="1822450"/>
          </a:xfrm>
          <a:prstGeom prst="ellipse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344243" y="4231182"/>
            <a:ext cx="2178453" cy="4924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0" i="0">
                <a:solidFill>
                  <a:schemeClr val="accent1"/>
                </a:solidFill>
                <a:latin typeface="Diploma Plus Jakarta ExtraBold" pitchFamily="2" charset="0"/>
                <a:cs typeface="Diploma Plus Jakarta ExtraBold" pitchFamily="2" charset="0"/>
              </a:defRPr>
            </a:lvl1pPr>
            <a:lvl2pPr marL="0" indent="0" algn="ctr">
              <a:buNone/>
              <a:defRPr sz="1600">
                <a:solidFill>
                  <a:schemeClr val="accent1"/>
                </a:solidFill>
                <a:latin typeface="+mn-lt"/>
              </a:defRPr>
            </a:lvl2pPr>
          </a:lstStyle>
          <a:p>
            <a:r>
              <a:rPr lang="en-GB" dirty="0"/>
              <a:t>Name</a:t>
            </a:r>
          </a:p>
          <a:p>
            <a:pPr lvl="1"/>
            <a:r>
              <a:rPr lang="en-GB" dirty="0"/>
              <a:t>Job title</a:t>
            </a:r>
            <a:endParaRPr dirty="0"/>
          </a:p>
        </p:txBody>
      </p:sp>
      <p:sp>
        <p:nvSpPr>
          <p:cNvPr id="23" name="Holder 3">
            <a:extLst>
              <a:ext uri="{FF2B5EF4-FFF2-40B4-BE49-F238E27FC236}">
                <a16:creationId xmlns:a16="http://schemas.microsoft.com/office/drawing/2014/main" id="{3A07B6BE-B1C9-3F3B-83DB-639D3148A2F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91049" y="4231182"/>
            <a:ext cx="2178453" cy="4924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Diploma Plus Jakarta ExtraBold" pitchFamily="2" charset="0"/>
                <a:cs typeface="Diploma Plus Jakarta ExtraBold" pitchFamily="2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en-GB" dirty="0"/>
              <a:t>Name</a:t>
            </a:r>
          </a:p>
          <a:p>
            <a:pPr lvl="1"/>
            <a:r>
              <a:rPr lang="en-GB" dirty="0"/>
              <a:t>Job title</a:t>
            </a:r>
            <a:endParaRPr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8C706C-282C-230D-B30A-40913E59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9395" y="441325"/>
            <a:ext cx="4240347" cy="1144347"/>
          </a:xfrm>
        </p:spPr>
        <p:txBody>
          <a:bodyPr bIns="36000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F3BEABB-4923-41F3-0082-1140FB525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Grow: Sales Excellence | Leadership for Growth 2025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AF6E1D71-3748-882D-D0BD-5A3DCA2D70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9938" y="2205792"/>
            <a:ext cx="1820863" cy="1822450"/>
          </a:xfrm>
          <a:prstGeom prst="ellipse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24" name="Holder 3">
            <a:extLst>
              <a:ext uri="{FF2B5EF4-FFF2-40B4-BE49-F238E27FC236}">
                <a16:creationId xmlns:a16="http://schemas.microsoft.com/office/drawing/2014/main" id="{7C3AB9D2-58CF-27C2-1426-9E4A29FE2CD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81143" y="4231182"/>
            <a:ext cx="2178453" cy="4924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Diploma Plus Jakarta ExtraBold" pitchFamily="2" charset="0"/>
                <a:cs typeface="Diploma Plus Jakarta ExtraBold" pitchFamily="2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en-GB" dirty="0"/>
              <a:t>Name</a:t>
            </a:r>
          </a:p>
          <a:p>
            <a:pPr lvl="1"/>
            <a:r>
              <a:rPr lang="en-GB" dirty="0"/>
              <a:t>Job title</a:t>
            </a:r>
            <a:endParaRPr dirty="0"/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C2F35CEE-892C-E95E-7BF9-005F8EE938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79749" y="2205792"/>
            <a:ext cx="1820863" cy="1822450"/>
          </a:xfrm>
          <a:prstGeom prst="ellipse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26" name="Holder 3">
            <a:extLst>
              <a:ext uri="{FF2B5EF4-FFF2-40B4-BE49-F238E27FC236}">
                <a16:creationId xmlns:a16="http://schemas.microsoft.com/office/drawing/2014/main" id="{1E6B706A-0C60-563C-885C-B01758FD522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00954" y="4231182"/>
            <a:ext cx="2178453" cy="4924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Diploma Plus Jakarta ExtraBold" pitchFamily="2" charset="0"/>
                <a:cs typeface="Diploma Plus Jakarta ExtraBold" pitchFamily="2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en-GB" dirty="0"/>
              <a:t>Name</a:t>
            </a:r>
          </a:p>
          <a:p>
            <a:pPr lvl="1"/>
            <a:r>
              <a:rPr lang="en-GB" dirty="0"/>
              <a:t>Job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221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6A0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2">
            <a:extLst>
              <a:ext uri="{FF2B5EF4-FFF2-40B4-BE49-F238E27FC236}">
                <a16:creationId xmlns:a16="http://schemas.microsoft.com/office/drawing/2014/main" id="{F67F3E4E-CA8B-3F34-26C1-5FB992CFFF3F}"/>
              </a:ext>
            </a:extLst>
          </p:cNvPr>
          <p:cNvGrpSpPr/>
          <p:nvPr userDrawn="1"/>
        </p:nvGrpSpPr>
        <p:grpSpPr>
          <a:xfrm>
            <a:off x="428" y="6908"/>
            <a:ext cx="12184263" cy="6850977"/>
            <a:chOff x="0" y="11392"/>
            <a:chExt cx="20092752" cy="11297769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CD21518B-3DE1-D52B-F4FC-3406340A99DB}"/>
                </a:ext>
              </a:extLst>
            </p:cNvPr>
            <p:cNvSpPr/>
            <p:nvPr/>
          </p:nvSpPr>
          <p:spPr>
            <a:xfrm>
              <a:off x="0" y="11392"/>
              <a:ext cx="17435195" cy="11297285"/>
            </a:xfrm>
            <a:custGeom>
              <a:avLst/>
              <a:gdLst/>
              <a:ahLst/>
              <a:cxnLst/>
              <a:rect l="l" t="t" r="r" b="b"/>
              <a:pathLst>
                <a:path w="17435195" h="11297285">
                  <a:moveTo>
                    <a:pt x="14080220" y="0"/>
                  </a:moveTo>
                  <a:lnTo>
                    <a:pt x="0" y="0"/>
                  </a:lnTo>
                  <a:lnTo>
                    <a:pt x="0" y="4033699"/>
                  </a:lnTo>
                  <a:lnTo>
                    <a:pt x="5670989" y="11297163"/>
                  </a:lnTo>
                  <a:lnTo>
                    <a:pt x="14197860" y="11297163"/>
                  </a:lnTo>
                  <a:lnTo>
                    <a:pt x="17435113" y="9044153"/>
                  </a:lnTo>
                  <a:lnTo>
                    <a:pt x="11801556" y="1609050"/>
                  </a:lnTo>
                  <a:lnTo>
                    <a:pt x="14080220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162733EA-6DAA-81EB-A60D-F9D4EE4A81C2}"/>
                </a:ext>
              </a:extLst>
            </p:cNvPr>
            <p:cNvSpPr/>
            <p:nvPr/>
          </p:nvSpPr>
          <p:spPr>
            <a:xfrm>
              <a:off x="14197865" y="9055546"/>
              <a:ext cx="5894705" cy="2253615"/>
            </a:xfrm>
            <a:custGeom>
              <a:avLst/>
              <a:gdLst/>
              <a:ahLst/>
              <a:cxnLst/>
              <a:rect l="l" t="t" r="r" b="b"/>
              <a:pathLst>
                <a:path w="5894705" h="2253615">
                  <a:moveTo>
                    <a:pt x="3237241" y="0"/>
                  </a:moveTo>
                  <a:lnTo>
                    <a:pt x="0" y="2253009"/>
                  </a:lnTo>
                  <a:lnTo>
                    <a:pt x="5894270" y="2253009"/>
                  </a:lnTo>
                  <a:lnTo>
                    <a:pt x="5894270" y="832246"/>
                  </a:lnTo>
                  <a:lnTo>
                    <a:pt x="3237241" y="0"/>
                  </a:lnTo>
                  <a:close/>
                </a:path>
              </a:pathLst>
            </a:custGeom>
            <a:solidFill>
              <a:srgbClr val="52E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759349E8-383C-B719-2D37-3C61DF851053}"/>
                </a:ext>
              </a:extLst>
            </p:cNvPr>
            <p:cNvSpPr/>
            <p:nvPr/>
          </p:nvSpPr>
          <p:spPr>
            <a:xfrm>
              <a:off x="11801551" y="1620439"/>
              <a:ext cx="8291195" cy="8267700"/>
            </a:xfrm>
            <a:custGeom>
              <a:avLst/>
              <a:gdLst/>
              <a:ahLst/>
              <a:cxnLst/>
              <a:rect l="l" t="t" r="r" b="b"/>
              <a:pathLst>
                <a:path w="8291194" h="8267700">
                  <a:moveTo>
                    <a:pt x="0" y="0"/>
                  </a:moveTo>
                  <a:lnTo>
                    <a:pt x="5633556" y="7435103"/>
                  </a:lnTo>
                  <a:lnTo>
                    <a:pt x="8290585" y="8267350"/>
                  </a:lnTo>
                  <a:lnTo>
                    <a:pt x="8290585" y="2772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E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E9C7D394-5317-ABA6-5BA9-E6DA78C05F57}"/>
                </a:ext>
              </a:extLst>
            </p:cNvPr>
            <p:cNvSpPr/>
            <p:nvPr/>
          </p:nvSpPr>
          <p:spPr>
            <a:xfrm>
              <a:off x="11801557" y="11392"/>
              <a:ext cx="8291195" cy="4381500"/>
            </a:xfrm>
            <a:custGeom>
              <a:avLst/>
              <a:gdLst/>
              <a:ahLst/>
              <a:cxnLst/>
              <a:rect l="l" t="t" r="r" b="b"/>
              <a:pathLst>
                <a:path w="8291194" h="4381500">
                  <a:moveTo>
                    <a:pt x="8290585" y="0"/>
                  </a:moveTo>
                  <a:lnTo>
                    <a:pt x="2278663" y="0"/>
                  </a:lnTo>
                  <a:lnTo>
                    <a:pt x="0" y="1609050"/>
                  </a:lnTo>
                  <a:lnTo>
                    <a:pt x="8290585" y="4381154"/>
                  </a:lnTo>
                  <a:lnTo>
                    <a:pt x="8290585" y="0"/>
                  </a:lnTo>
                  <a:close/>
                </a:path>
              </a:pathLst>
            </a:custGeom>
            <a:solidFill>
              <a:srgbClr val="4A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E30A19D3-CF3B-4A80-EC97-5C6CBEC38248}"/>
                </a:ext>
              </a:extLst>
            </p:cNvPr>
            <p:cNvSpPr/>
            <p:nvPr/>
          </p:nvSpPr>
          <p:spPr>
            <a:xfrm>
              <a:off x="0" y="9784414"/>
              <a:ext cx="1195705" cy="1524635"/>
            </a:xfrm>
            <a:custGeom>
              <a:avLst/>
              <a:gdLst/>
              <a:ahLst/>
              <a:cxnLst/>
              <a:rect l="l" t="t" r="r" b="b"/>
              <a:pathLst>
                <a:path w="1195705" h="1524634">
                  <a:moveTo>
                    <a:pt x="0" y="0"/>
                  </a:moveTo>
                  <a:lnTo>
                    <a:pt x="0" y="1524142"/>
                  </a:lnTo>
                  <a:lnTo>
                    <a:pt x="1195356" y="1524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A297AD60-AA9C-735E-4A02-CE66AF7CA1E5}"/>
                </a:ext>
              </a:extLst>
            </p:cNvPr>
            <p:cNvSpPr/>
            <p:nvPr/>
          </p:nvSpPr>
          <p:spPr>
            <a:xfrm>
              <a:off x="0" y="2849802"/>
              <a:ext cx="6979284" cy="8458835"/>
            </a:xfrm>
            <a:custGeom>
              <a:avLst/>
              <a:gdLst/>
              <a:ahLst/>
              <a:cxnLst/>
              <a:rect l="l" t="t" r="r" b="b"/>
              <a:pathLst>
                <a:path w="6979284" h="8458835">
                  <a:moveTo>
                    <a:pt x="0" y="0"/>
                  </a:moveTo>
                  <a:lnTo>
                    <a:pt x="0" y="6934616"/>
                  </a:lnTo>
                  <a:lnTo>
                    <a:pt x="1195356" y="8458758"/>
                  </a:lnTo>
                  <a:lnTo>
                    <a:pt x="6978771" y="8458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E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E39678F-1668-C67B-9B27-17ABD7C9C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98685" y="2205792"/>
            <a:ext cx="1820863" cy="1822450"/>
          </a:xfrm>
          <a:prstGeom prst="ellipse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F9453606-D751-15A6-7B84-34AA98CA83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50805" y="2205792"/>
            <a:ext cx="1820863" cy="1822450"/>
          </a:xfrm>
          <a:prstGeom prst="ellipse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2819890" y="4231182"/>
            <a:ext cx="2178453" cy="4924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Diploma Plus Jakarta ExtraBold" pitchFamily="2" charset="0"/>
                <a:cs typeface="Diploma Plus Jakarta ExtraBold" pitchFamily="2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en-GB" dirty="0"/>
              <a:t>Name</a:t>
            </a:r>
          </a:p>
          <a:p>
            <a:pPr lvl="1"/>
            <a:r>
              <a:rPr lang="en-GB" dirty="0"/>
              <a:t>Job title</a:t>
            </a:r>
            <a:endParaRPr dirty="0"/>
          </a:p>
        </p:txBody>
      </p:sp>
      <p:sp>
        <p:nvSpPr>
          <p:cNvPr id="23" name="Holder 3">
            <a:extLst>
              <a:ext uri="{FF2B5EF4-FFF2-40B4-BE49-F238E27FC236}">
                <a16:creationId xmlns:a16="http://schemas.microsoft.com/office/drawing/2014/main" id="{3A07B6BE-B1C9-3F3B-83DB-639D3148A2F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72010" y="4231182"/>
            <a:ext cx="2178453" cy="4924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Diploma Plus Jakarta ExtraBold" pitchFamily="2" charset="0"/>
                <a:cs typeface="Diploma Plus Jakarta ExtraBold" pitchFamily="2" charset="0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en-GB" dirty="0"/>
              <a:t>Name</a:t>
            </a:r>
          </a:p>
          <a:p>
            <a:pPr lvl="1"/>
            <a:r>
              <a:rPr lang="en-GB" dirty="0"/>
              <a:t>Job title</a:t>
            </a:r>
            <a:endParaRPr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8C706C-282C-230D-B30A-40913E59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41325"/>
            <a:ext cx="4240347" cy="590349"/>
          </a:xfrm>
        </p:spPr>
        <p:txBody>
          <a:bodyPr bIns="36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F3BEABB-4923-41F3-0082-1140FB525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Grow: Sales Excellence | Leadership for Growth 2025</a:t>
            </a:r>
          </a:p>
        </p:txBody>
      </p:sp>
    </p:spTree>
    <p:extLst>
      <p:ext uri="{BB962C8B-B14F-4D97-AF65-F5344CB8AC3E}">
        <p14:creationId xmlns:p14="http://schemas.microsoft.com/office/powerpoint/2010/main" val="4020710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4AC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2">
            <a:extLst>
              <a:ext uri="{FF2B5EF4-FFF2-40B4-BE49-F238E27FC236}">
                <a16:creationId xmlns:a16="http://schemas.microsoft.com/office/drawing/2014/main" id="{593AC7EF-1D29-A7F8-AB96-1A171321C024}"/>
              </a:ext>
            </a:extLst>
          </p:cNvPr>
          <p:cNvGrpSpPr/>
          <p:nvPr userDrawn="1"/>
        </p:nvGrpSpPr>
        <p:grpSpPr>
          <a:xfrm>
            <a:off x="425" y="0"/>
            <a:ext cx="12191144" cy="6857615"/>
            <a:chOff x="-5" y="0"/>
            <a:chExt cx="20104100" cy="1130871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B1063BAC-137C-795F-B26A-52BE425358DB}"/>
                </a:ext>
              </a:extLst>
            </p:cNvPr>
            <p:cNvSpPr/>
            <p:nvPr/>
          </p:nvSpPr>
          <p:spPr>
            <a:xfrm>
              <a:off x="-5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1232988" y="0"/>
                  </a:lnTo>
                  <a:lnTo>
                    <a:pt x="0" y="1108175"/>
                  </a:lnTo>
                  <a:lnTo>
                    <a:pt x="0" y="10057274"/>
                  </a:lnTo>
                  <a:lnTo>
                    <a:pt x="3091141" y="11308556"/>
                  </a:lnTo>
                  <a:lnTo>
                    <a:pt x="6125729" y="11308556"/>
                  </a:lnTo>
                  <a:lnTo>
                    <a:pt x="15293125" y="5461645"/>
                  </a:lnTo>
                  <a:lnTo>
                    <a:pt x="19699850" y="6946175"/>
                  </a:lnTo>
                  <a:lnTo>
                    <a:pt x="20104099" y="658551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4A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45F23C2D-2040-D124-BBA7-CCC3645AD277}"/>
                </a:ext>
              </a:extLst>
            </p:cNvPr>
            <p:cNvSpPr/>
            <p:nvPr/>
          </p:nvSpPr>
          <p:spPr>
            <a:xfrm>
              <a:off x="14966154" y="4797340"/>
              <a:ext cx="5138420" cy="6511290"/>
            </a:xfrm>
            <a:custGeom>
              <a:avLst/>
              <a:gdLst/>
              <a:ahLst/>
              <a:cxnLst/>
              <a:rect l="l" t="t" r="r" b="b"/>
              <a:pathLst>
                <a:path w="5138419" h="6511290">
                  <a:moveTo>
                    <a:pt x="0" y="0"/>
                  </a:moveTo>
                  <a:lnTo>
                    <a:pt x="3204666" y="6511215"/>
                  </a:lnTo>
                  <a:lnTo>
                    <a:pt x="5137937" y="6511215"/>
                  </a:lnTo>
                  <a:lnTo>
                    <a:pt x="5137937" y="2828406"/>
                  </a:lnTo>
                  <a:lnTo>
                    <a:pt x="4733688" y="2148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FCC5565B-4DFA-AAE3-BF52-6F671483092B}"/>
                </a:ext>
              </a:extLst>
            </p:cNvPr>
            <p:cNvSpPr/>
            <p:nvPr/>
          </p:nvSpPr>
          <p:spPr>
            <a:xfrm>
              <a:off x="5984126" y="4797342"/>
              <a:ext cx="14120494" cy="6511290"/>
            </a:xfrm>
            <a:custGeom>
              <a:avLst/>
              <a:gdLst/>
              <a:ahLst/>
              <a:cxnLst/>
              <a:rect l="l" t="t" r="r" b="b"/>
              <a:pathLst>
                <a:path w="14120494" h="6511290">
                  <a:moveTo>
                    <a:pt x="12186691" y="6511214"/>
                  </a:moveTo>
                  <a:lnTo>
                    <a:pt x="8982024" y="0"/>
                  </a:lnTo>
                  <a:lnTo>
                    <a:pt x="0" y="6511214"/>
                  </a:lnTo>
                  <a:lnTo>
                    <a:pt x="12186691" y="6511214"/>
                  </a:lnTo>
                  <a:close/>
                </a:path>
                <a:path w="14120494" h="6511290">
                  <a:moveTo>
                    <a:pt x="14119962" y="1788185"/>
                  </a:moveTo>
                  <a:lnTo>
                    <a:pt x="13715708" y="2148840"/>
                  </a:lnTo>
                  <a:lnTo>
                    <a:pt x="14119962" y="2828417"/>
                  </a:lnTo>
                  <a:lnTo>
                    <a:pt x="14119962" y="1788185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B636C8FE-91B0-BCBC-C5CB-E417A3A7D8DE}"/>
                </a:ext>
              </a:extLst>
            </p:cNvPr>
            <p:cNvSpPr/>
            <p:nvPr/>
          </p:nvSpPr>
          <p:spPr>
            <a:xfrm>
              <a:off x="0" y="10057275"/>
              <a:ext cx="3091180" cy="1251585"/>
            </a:xfrm>
            <a:custGeom>
              <a:avLst/>
              <a:gdLst/>
              <a:ahLst/>
              <a:cxnLst/>
              <a:rect l="l" t="t" r="r" b="b"/>
              <a:pathLst>
                <a:path w="3091180" h="1251584">
                  <a:moveTo>
                    <a:pt x="0" y="0"/>
                  </a:moveTo>
                  <a:lnTo>
                    <a:pt x="0" y="1251281"/>
                  </a:lnTo>
                  <a:lnTo>
                    <a:pt x="3091141" y="1251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D133417D-0912-1256-D898-E618986CED0C}"/>
                </a:ext>
              </a:extLst>
            </p:cNvPr>
            <p:cNvSpPr/>
            <p:nvPr/>
          </p:nvSpPr>
          <p:spPr>
            <a:xfrm>
              <a:off x="0" y="0"/>
              <a:ext cx="1233170" cy="1108710"/>
            </a:xfrm>
            <a:custGeom>
              <a:avLst/>
              <a:gdLst/>
              <a:ahLst/>
              <a:cxnLst/>
              <a:rect l="l" t="t" r="r" b="b"/>
              <a:pathLst>
                <a:path w="1233170" h="1108710">
                  <a:moveTo>
                    <a:pt x="1232988" y="0"/>
                  </a:moveTo>
                  <a:lnTo>
                    <a:pt x="0" y="0"/>
                  </a:lnTo>
                  <a:lnTo>
                    <a:pt x="0" y="1108175"/>
                  </a:lnTo>
                  <a:lnTo>
                    <a:pt x="1232988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E39678F-1668-C67B-9B27-17ABD7C9C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426" y="2205792"/>
            <a:ext cx="1820863" cy="1822450"/>
          </a:xfrm>
          <a:prstGeom prst="ellipse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F9453606-D751-15A6-7B84-34AA98CA83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81785" y="2205792"/>
            <a:ext cx="1820863" cy="1822450"/>
          </a:xfrm>
          <a:prstGeom prst="ellipse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665631" y="4231182"/>
            <a:ext cx="2178453" cy="4924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0" i="0">
                <a:solidFill>
                  <a:schemeClr val="accent1"/>
                </a:solidFill>
                <a:latin typeface="Diploma Plus Jakarta ExtraBold" pitchFamily="2" charset="0"/>
                <a:cs typeface="Diploma Plus Jakarta ExtraBold" pitchFamily="2" charset="0"/>
              </a:defRPr>
            </a:lvl1pPr>
            <a:lvl2pPr marL="0" indent="0" algn="ctr">
              <a:buNone/>
              <a:defRPr sz="1600">
                <a:solidFill>
                  <a:schemeClr val="accent1"/>
                </a:solidFill>
                <a:latin typeface="+mn-lt"/>
              </a:defRPr>
            </a:lvl2pPr>
          </a:lstStyle>
          <a:p>
            <a:r>
              <a:rPr lang="en-GB" dirty="0"/>
              <a:t>Name</a:t>
            </a:r>
          </a:p>
          <a:p>
            <a:pPr lvl="1"/>
            <a:r>
              <a:rPr lang="en-GB" dirty="0"/>
              <a:t>Job title</a:t>
            </a:r>
            <a:endParaRPr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8C706C-282C-230D-B30A-40913E59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41325"/>
            <a:ext cx="4240347" cy="1144347"/>
          </a:xfrm>
        </p:spPr>
        <p:txBody>
          <a:bodyPr bIns="3600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F3BEABB-4923-41F3-0082-1140FB525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Grow: Sales Excellence | Leadership for Growth 2025</a:t>
            </a:r>
          </a:p>
        </p:txBody>
      </p:sp>
      <p:sp>
        <p:nvSpPr>
          <p:cNvPr id="23" name="Holder 3">
            <a:extLst>
              <a:ext uri="{FF2B5EF4-FFF2-40B4-BE49-F238E27FC236}">
                <a16:creationId xmlns:a16="http://schemas.microsoft.com/office/drawing/2014/main" id="{3A07B6BE-B1C9-3F3B-83DB-639D3148A2F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02990" y="4231182"/>
            <a:ext cx="2178453" cy="4924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0" i="0">
                <a:solidFill>
                  <a:schemeClr val="accent1"/>
                </a:solidFill>
                <a:latin typeface="Diploma Plus Jakarta ExtraBold" pitchFamily="2" charset="0"/>
                <a:cs typeface="Diploma Plus Jakarta ExtraBold" pitchFamily="2" charset="0"/>
              </a:defRPr>
            </a:lvl1pPr>
            <a:lvl2pPr marL="0" indent="0" algn="ctr">
              <a:buNone/>
              <a:defRPr sz="1600">
                <a:solidFill>
                  <a:schemeClr val="accent1"/>
                </a:solidFill>
                <a:latin typeface="+mn-lt"/>
              </a:defRPr>
            </a:lvl2pPr>
          </a:lstStyle>
          <a:p>
            <a:r>
              <a:rPr lang="en-GB" dirty="0"/>
              <a:t>Name</a:t>
            </a:r>
          </a:p>
          <a:p>
            <a:pPr lvl="1"/>
            <a:r>
              <a:rPr lang="en-GB" dirty="0"/>
              <a:t>Job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7589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7976" y="6402845"/>
            <a:ext cx="390144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lang="en-GB" sz="1000" b="1">
                <a:solidFill>
                  <a:schemeClr val="tx1"/>
                </a:solidFill>
                <a:latin typeface="Diploma Plus Jakarta" pitchFamily="2" charset="0"/>
                <a:cs typeface="Diploma Plus Jakarta" pitchFamily="2" charset="0"/>
              </a:defRPr>
            </a:lvl1pPr>
          </a:lstStyle>
          <a:p>
            <a:pPr algn="l"/>
            <a:r>
              <a:rPr lang="en-GB" dirty="0">
                <a:latin typeface="+mn-lt"/>
              </a:rPr>
              <a:t>Grow: Sales Excellence </a:t>
            </a:r>
            <a:r>
              <a:rPr lang="en-GB" b="0" dirty="0">
                <a:latin typeface="+mn-lt"/>
              </a:rPr>
              <a:t>| </a:t>
            </a:r>
            <a:r>
              <a:rPr lang="en-GB" b="0" dirty="0"/>
              <a:t>Leadership for Growth 2025</a:t>
            </a:r>
            <a:endParaRPr lang="en-GB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05891EF-B676-B6A4-DD7A-1F132222D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41325"/>
            <a:ext cx="10515600" cy="600164"/>
          </a:xfrm>
          <a:prstGeom prst="rect">
            <a:avLst/>
          </a:prstGeom>
        </p:spPr>
        <p:txBody>
          <a:bodyPr vert="horz" lIns="0" tIns="0" rIns="0" bIns="45720" rtlCol="0" anchor="t">
            <a:sp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31CB22A-AE54-1C1A-38C1-D5CAA88AF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976" y="1484314"/>
            <a:ext cx="10755824" cy="12982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1" r:id="rId2"/>
    <p:sldLayoutId id="2147483673" r:id="rId3"/>
    <p:sldLayoutId id="2147483672" r:id="rId4"/>
    <p:sldLayoutId id="2147483669" r:id="rId5"/>
    <p:sldLayoutId id="2147483662" r:id="rId6"/>
    <p:sldLayoutId id="2147483671" r:id="rId7"/>
    <p:sldLayoutId id="2147483670" r:id="rId8"/>
    <p:sldLayoutId id="2147483668" r:id="rId9"/>
    <p:sldLayoutId id="2147483667" r:id="rId10"/>
    <p:sldLayoutId id="2147483663" r:id="rId11"/>
    <p:sldLayoutId id="2147483664" r:id="rId12"/>
    <p:sldLayoutId id="2147483666" r:id="rId13"/>
    <p:sldLayoutId id="2147483665" r:id="rId14"/>
    <p:sldLayoutId id="2147483677" r:id="rId15"/>
    <p:sldLayoutId id="2147483690" r:id="rId16"/>
    <p:sldLayoutId id="2147483691" r:id="rId17"/>
    <p:sldLayoutId id="2147483686" r:id="rId18"/>
    <p:sldLayoutId id="2147483687" r:id="rId19"/>
    <p:sldLayoutId id="2147483688" r:id="rId20"/>
  </p:sldLayoutIdLst>
  <p:hf sldNum="0" hdr="0" dt="0"/>
  <p:txStyles>
    <p:titleStyle>
      <a:lvl1pPr>
        <a:defRPr sz="36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>
        <a:buClr>
          <a:schemeClr val="accent1"/>
        </a:buClr>
        <a:buFont typeface="Arial" panose="020B0604020202020204" pitchFamily="34" charset="0"/>
        <a:buChar char="•"/>
        <a:defRPr sz="2000">
          <a:latin typeface="+mn-lt"/>
          <a:ea typeface="+mn-ea"/>
          <a:cs typeface="+mn-cs"/>
        </a:defRPr>
      </a:lvl1pPr>
      <a:lvl2pPr marL="562996" indent="-285750">
        <a:buClr>
          <a:schemeClr val="accent1"/>
        </a:buClr>
        <a:buFont typeface="Arial" panose="020B0604020202020204" pitchFamily="34" charset="0"/>
        <a:buChar char="•"/>
        <a:defRPr sz="1800">
          <a:latin typeface="+mn-lt"/>
          <a:ea typeface="+mn-ea"/>
          <a:cs typeface="+mn-cs"/>
        </a:defRPr>
      </a:lvl2pPr>
      <a:lvl3pPr marL="840242" indent="-285750">
        <a:buClr>
          <a:schemeClr val="accent1"/>
        </a:buClr>
        <a:buFont typeface="Arial" panose="020B0604020202020204" pitchFamily="34" charset="0"/>
        <a:buChar char="•"/>
        <a:defRPr sz="1600">
          <a:latin typeface="+mn-lt"/>
          <a:ea typeface="+mn-ea"/>
          <a:cs typeface="+mn-cs"/>
        </a:defRPr>
      </a:lvl3pPr>
      <a:lvl4pPr marL="1117488" indent="-285750">
        <a:buClr>
          <a:schemeClr val="accent1"/>
        </a:buClr>
        <a:buFont typeface="Arial" panose="020B0604020202020204" pitchFamily="34" charset="0"/>
        <a:buChar char="•"/>
        <a:defRPr sz="1400">
          <a:latin typeface="+mn-lt"/>
          <a:ea typeface="+mn-ea"/>
          <a:cs typeface="+mn-cs"/>
        </a:defRPr>
      </a:lvl4pPr>
      <a:lvl5pPr marL="1394734" indent="-285750">
        <a:buClr>
          <a:schemeClr val="accent1"/>
        </a:buClr>
        <a:buFont typeface="Arial" panose="020B0604020202020204" pitchFamily="34" charset="0"/>
        <a:buChar char="•"/>
        <a:defRPr sz="1400"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730" y="436753"/>
            <a:ext cx="7114710" cy="1343031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lnSpc>
                <a:spcPts val="5227"/>
              </a:lnSpc>
              <a:spcBef>
                <a:spcPts val="73"/>
              </a:spcBef>
            </a:pPr>
            <a:r>
              <a:rPr lang="en-GB" sz="4669" spc="-6" dirty="0"/>
              <a:t>Customer Personas &amp; Value Propositions</a:t>
            </a:r>
            <a:endParaRPr lang="en-GB" sz="4669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C1F3B-E4D4-C240-2C63-B0363E6A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D1E03D4B-FCD4-990A-EF48-90F14A3B87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7375" y="1861987"/>
            <a:ext cx="7216022" cy="1116549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r>
              <a:rPr lang="en-GB" sz="2400" dirty="0">
                <a:latin typeface="Diploma Plus Jakarta Light" pitchFamily="2" charset="0"/>
                <a:cs typeface="Diploma Plus Jakarta Light" pitchFamily="2" charset="0"/>
              </a:rPr>
              <a:t>Some example personas – you might want to create some real life examples for your business as part of the workshop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46B80C-3290-B3F2-9384-BC2C1A7D21C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7976" y="6402845"/>
            <a:ext cx="3901440" cy="153888"/>
          </a:xfrm>
        </p:spPr>
        <p:txBody>
          <a:bodyPr/>
          <a:lstStyle/>
          <a:p>
            <a:pPr algn="l"/>
            <a:r>
              <a:rPr lang="en-GB" dirty="0"/>
              <a:t>Grow: Sales Excellence </a:t>
            </a:r>
            <a:r>
              <a:rPr lang="en-GB" b="0" dirty="0"/>
              <a:t>| Leadership for Growth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BD16-8A22-5AA4-B335-F2CBAA7DAA68}"/>
              </a:ext>
            </a:extLst>
          </p:cNvPr>
          <p:cNvSpPr txBox="1">
            <a:spLocks/>
          </p:cNvSpPr>
          <p:nvPr/>
        </p:nvSpPr>
        <p:spPr>
          <a:xfrm>
            <a:off x="587375" y="441325"/>
            <a:ext cx="10515600" cy="600164"/>
          </a:xfrm>
          <a:prstGeom prst="rect">
            <a:avLst/>
          </a:prstGeom>
        </p:spPr>
        <p:txBody>
          <a:bodyPr vert="horz" lIns="0" tIns="0" rIns="0" bIns="36000" rtlCol="0" anchor="t">
            <a:spAutoFit/>
          </a:bodyPr>
          <a:lstStyle>
            <a:lvl1pPr>
              <a:defRPr sz="6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6825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0EEEB-C768-A0A9-1C72-C32E4CE09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B0DCC5-5F48-5F55-7E0C-A589B836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40" b="8515"/>
          <a:stretch/>
        </p:blipFill>
        <p:spPr>
          <a:xfrm>
            <a:off x="402294" y="856593"/>
            <a:ext cx="7816182" cy="51448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40131C-A01E-E520-7853-68AC3820B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550" y="459718"/>
            <a:ext cx="3105528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Customer persona:</a:t>
            </a:r>
            <a:br>
              <a:rPr lang="en-US" sz="3600" dirty="0"/>
            </a:br>
            <a:r>
              <a:rPr lang="en-US" sz="3600" dirty="0"/>
              <a:t>Bob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C1991-B880-2C58-D93B-0DDC827418E3}"/>
              </a:ext>
            </a:extLst>
          </p:cNvPr>
          <p:cNvSpPr txBox="1"/>
          <p:nvPr/>
        </p:nvSpPr>
        <p:spPr>
          <a:xfrm>
            <a:off x="8444847" y="2655520"/>
            <a:ext cx="3105528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429"/>
              </a:spcAft>
            </a:pPr>
            <a:r>
              <a:rPr lang="en-US" dirty="0"/>
              <a:t>runs a harness house. Although his business is still small, Bob has won some large new contracts against tough competition.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C293C-080F-C7E1-7848-B6313488CBC8}"/>
              </a:ext>
            </a:extLst>
          </p:cNvPr>
          <p:cNvSpPr txBox="1"/>
          <p:nvPr/>
        </p:nvSpPr>
        <p:spPr>
          <a:xfrm>
            <a:off x="8444847" y="487296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>
              <a:solidFill>
                <a:schemeClr val="accent1"/>
              </a:solidFill>
            </a:endParaRPr>
          </a:p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78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erson sitting with laptop">
            <a:extLst>
              <a:ext uri="{FF2B5EF4-FFF2-40B4-BE49-F238E27FC236}">
                <a16:creationId xmlns:a16="http://schemas.microsoft.com/office/drawing/2014/main" id="{66F48F84-E9BE-7A34-1DE0-D93BB79BD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t="12387" r="768" b="5082"/>
          <a:stretch/>
        </p:blipFill>
        <p:spPr>
          <a:xfrm>
            <a:off x="3346174" y="921134"/>
            <a:ext cx="8440258" cy="5015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627CA-85D5-E67F-0C8B-34286F59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45" y="1208923"/>
            <a:ext cx="310552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Customer persona:</a:t>
            </a:r>
            <a:br>
              <a:rPr lang="en-US" sz="3600" dirty="0"/>
            </a:br>
            <a:r>
              <a:rPr lang="en-US" sz="3600" dirty="0"/>
              <a:t>Helen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D5BDD-CACD-9F0B-5DBC-9A0733A0C4F1}"/>
              </a:ext>
            </a:extLst>
          </p:cNvPr>
          <p:cNvSpPr txBox="1"/>
          <p:nvPr/>
        </p:nvSpPr>
        <p:spPr>
          <a:xfrm>
            <a:off x="94141" y="3229678"/>
            <a:ext cx="310552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429"/>
              </a:spcAft>
            </a:pPr>
            <a:r>
              <a:rPr lang="en-US" dirty="0"/>
              <a:t>is a commodity buyer with 20 years’ experience. She ensures that her production colleagues have what they need, and no more.</a:t>
            </a:r>
          </a:p>
        </p:txBody>
      </p:sp>
    </p:spTree>
    <p:extLst>
      <p:ext uri="{BB962C8B-B14F-4D97-AF65-F5344CB8AC3E}">
        <p14:creationId xmlns:p14="http://schemas.microsoft.com/office/powerpoint/2010/main" val="297639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oman using computer">
            <a:extLst>
              <a:ext uri="{FF2B5EF4-FFF2-40B4-BE49-F238E27FC236}">
                <a16:creationId xmlns:a16="http://schemas.microsoft.com/office/drawing/2014/main" id="{B3CFD815-E321-D9D3-9584-E78A83E59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r="6133"/>
          <a:stretch/>
        </p:blipFill>
        <p:spPr>
          <a:xfrm>
            <a:off x="3442270" y="925914"/>
            <a:ext cx="8328823" cy="5006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23C676-D2E5-3811-CCBE-5E14E8B7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41" y="825981"/>
            <a:ext cx="310552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Customer persona: Jenny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CDBE7-7DE5-78A6-DD28-C9E4ABC0C35E}"/>
              </a:ext>
            </a:extLst>
          </p:cNvPr>
          <p:cNvSpPr txBox="1"/>
          <p:nvPr/>
        </p:nvSpPr>
        <p:spPr>
          <a:xfrm>
            <a:off x="420907" y="3012388"/>
            <a:ext cx="2698813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429"/>
              </a:spcAft>
            </a:pPr>
            <a:r>
              <a:rPr lang="en-US" dirty="0"/>
              <a:t>is an electrical engineer working in a contractor supplying into aerospace. She designs systems, producing interconnection schematics and specifications.</a:t>
            </a:r>
          </a:p>
        </p:txBody>
      </p:sp>
    </p:spTree>
    <p:extLst>
      <p:ext uri="{BB962C8B-B14F-4D97-AF65-F5344CB8AC3E}">
        <p14:creationId xmlns:p14="http://schemas.microsoft.com/office/powerpoint/2010/main" val="102076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3A7C2-084C-258C-4E3B-97873FF5A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an wearing headphones using computer">
            <a:extLst>
              <a:ext uri="{FF2B5EF4-FFF2-40B4-BE49-F238E27FC236}">
                <a16:creationId xmlns:a16="http://schemas.microsoft.com/office/drawing/2014/main" id="{039A3E90-E2FE-1815-AFA5-6330BBF90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5" t="-1" r="4987" b="-1"/>
          <a:stretch/>
        </p:blipFill>
        <p:spPr>
          <a:xfrm>
            <a:off x="323394" y="806652"/>
            <a:ext cx="7408348" cy="5158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878FD-EE63-D5F9-5CFB-621FEA75F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433" y="260022"/>
            <a:ext cx="3105528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Customer persona: Pete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A5BF9-0FAE-9431-EC72-82115560D9A5}"/>
              </a:ext>
            </a:extLst>
          </p:cNvPr>
          <p:cNvSpPr txBox="1"/>
          <p:nvPr/>
        </p:nvSpPr>
        <p:spPr>
          <a:xfrm>
            <a:off x="8131364" y="2826686"/>
            <a:ext cx="3105528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429"/>
              </a:spcAft>
            </a:pPr>
            <a:r>
              <a:rPr lang="en-US" dirty="0"/>
              <a:t>is Purchasing Manager for a major box-builder supplying into end-users.</a:t>
            </a:r>
          </a:p>
          <a:p>
            <a:pPr>
              <a:lnSpc>
                <a:spcPct val="90000"/>
              </a:lnSpc>
              <a:spcAft>
                <a:spcPts val="429"/>
              </a:spcAft>
            </a:pPr>
            <a:r>
              <a:rPr lang="en-US" dirty="0"/>
              <a:t>He’s new in the company and has the job of evaluating all its key suppliers.</a:t>
            </a:r>
          </a:p>
        </p:txBody>
      </p:sp>
    </p:spTree>
    <p:extLst>
      <p:ext uri="{BB962C8B-B14F-4D97-AF65-F5344CB8AC3E}">
        <p14:creationId xmlns:p14="http://schemas.microsoft.com/office/powerpoint/2010/main" val="279550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833731D-E30B-4445-F00B-E82F9BEC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use this presentation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D1522AD-FD58-A0EB-ED2B-DEC7B7FDB4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7375" y="1304995"/>
            <a:ext cx="9598025" cy="1692771"/>
          </a:xfrm>
        </p:spPr>
        <p:txBody>
          <a:bodyPr/>
          <a:lstStyle/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1"/>
                </a:solidFill>
                <a:latin typeface="Diploma Plus Jakarta Light" pitchFamily="2" charset="0"/>
                <a:cs typeface="Diploma Plus Jakarta Light" pitchFamily="2" charset="0"/>
              </a:rPr>
              <a:t>This presentation should be used in a workshop with your sales teams.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1"/>
                </a:solidFill>
                <a:latin typeface="Diploma Plus Jakarta Light" pitchFamily="2" charset="0"/>
                <a:cs typeface="Diploma Plus Jakarta Light" pitchFamily="2" charset="0"/>
              </a:rPr>
              <a:t>It could be led by the Sales Director or a sales manager within their team. 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1"/>
                </a:solidFill>
                <a:latin typeface="Diploma Plus Jakarta Light" pitchFamily="2" charset="0"/>
                <a:cs typeface="Diploma Plus Jakarta Light" pitchFamily="2" charset="0"/>
              </a:rPr>
              <a:t>The objectives are:  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dirty="0">
              <a:solidFill>
                <a:schemeClr val="accent1"/>
              </a:solidFill>
              <a:latin typeface="Diploma Plus Jakarta Light" pitchFamily="2" charset="0"/>
              <a:cs typeface="Diploma Plus Jakarta Light" pitchFamily="2" charset="0"/>
            </a:endParaRPr>
          </a:p>
        </p:txBody>
      </p:sp>
      <p:grpSp>
        <p:nvGrpSpPr>
          <p:cNvPr id="26" name="object 9">
            <a:extLst>
              <a:ext uri="{FF2B5EF4-FFF2-40B4-BE49-F238E27FC236}">
                <a16:creationId xmlns:a16="http://schemas.microsoft.com/office/drawing/2014/main" id="{9FEBEB34-7371-C07A-6B9A-21F7590C104C}"/>
              </a:ext>
            </a:extLst>
          </p:cNvPr>
          <p:cNvGrpSpPr/>
          <p:nvPr/>
        </p:nvGrpSpPr>
        <p:grpSpPr>
          <a:xfrm>
            <a:off x="587375" y="3145602"/>
            <a:ext cx="213033" cy="231339"/>
            <a:chOff x="18216706" y="1672530"/>
            <a:chExt cx="1101090" cy="1195705"/>
          </a:xfrm>
        </p:grpSpPr>
        <p:sp>
          <p:nvSpPr>
            <p:cNvPr id="27" name="object 10">
              <a:extLst>
                <a:ext uri="{FF2B5EF4-FFF2-40B4-BE49-F238E27FC236}">
                  <a16:creationId xmlns:a16="http://schemas.microsoft.com/office/drawing/2014/main" id="{37A897C2-2995-8838-CDC6-C8068BDBBC39}"/>
                </a:ext>
              </a:extLst>
            </p:cNvPr>
            <p:cNvSpPr/>
            <p:nvPr/>
          </p:nvSpPr>
          <p:spPr>
            <a:xfrm>
              <a:off x="18216709" y="1672530"/>
              <a:ext cx="1101090" cy="528320"/>
            </a:xfrm>
            <a:custGeom>
              <a:avLst/>
              <a:gdLst/>
              <a:ahLst/>
              <a:cxnLst/>
              <a:rect l="l" t="t" r="r" b="b"/>
              <a:pathLst>
                <a:path w="1101090" h="528319">
                  <a:moveTo>
                    <a:pt x="545313" y="0"/>
                  </a:moveTo>
                  <a:lnTo>
                    <a:pt x="0" y="265719"/>
                  </a:lnTo>
                  <a:lnTo>
                    <a:pt x="540768" y="528318"/>
                  </a:lnTo>
                  <a:lnTo>
                    <a:pt x="1100573" y="264159"/>
                  </a:lnTo>
                  <a:lnTo>
                    <a:pt x="545313" y="0"/>
                  </a:lnTo>
                  <a:close/>
                </a:path>
              </a:pathLst>
            </a:custGeom>
            <a:solidFill>
              <a:srgbClr val="14DFA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id="{35B2B7A5-8986-5137-775F-B7B5D254CC45}"/>
                </a:ext>
              </a:extLst>
            </p:cNvPr>
            <p:cNvSpPr/>
            <p:nvPr/>
          </p:nvSpPr>
          <p:spPr>
            <a:xfrm>
              <a:off x="18216706" y="1937469"/>
              <a:ext cx="541020" cy="930275"/>
            </a:xfrm>
            <a:custGeom>
              <a:avLst/>
              <a:gdLst/>
              <a:ahLst/>
              <a:cxnLst/>
              <a:rect l="l" t="t" r="r" b="b"/>
              <a:pathLst>
                <a:path w="541019" h="930275">
                  <a:moveTo>
                    <a:pt x="0" y="0"/>
                  </a:moveTo>
                  <a:lnTo>
                    <a:pt x="5999" y="661236"/>
                  </a:lnTo>
                  <a:lnTo>
                    <a:pt x="539062" y="929940"/>
                  </a:lnTo>
                  <a:lnTo>
                    <a:pt x="540768" y="262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E0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12">
              <a:extLst>
                <a:ext uri="{FF2B5EF4-FFF2-40B4-BE49-F238E27FC236}">
                  <a16:creationId xmlns:a16="http://schemas.microsoft.com/office/drawing/2014/main" id="{3C5BB33A-4104-B414-2447-AC0B6E263B1D}"/>
                </a:ext>
              </a:extLst>
            </p:cNvPr>
            <p:cNvSpPr/>
            <p:nvPr/>
          </p:nvSpPr>
          <p:spPr>
            <a:xfrm>
              <a:off x="18755771" y="1936691"/>
              <a:ext cx="561975" cy="931544"/>
            </a:xfrm>
            <a:custGeom>
              <a:avLst/>
              <a:gdLst/>
              <a:ahLst/>
              <a:cxnLst/>
              <a:rect l="l" t="t" r="r" b="b"/>
              <a:pathLst>
                <a:path w="561975" h="931544">
                  <a:moveTo>
                    <a:pt x="561511" y="0"/>
                  </a:moveTo>
                  <a:lnTo>
                    <a:pt x="1706" y="264159"/>
                  </a:lnTo>
                  <a:lnTo>
                    <a:pt x="0" y="931500"/>
                  </a:lnTo>
                  <a:lnTo>
                    <a:pt x="561511" y="662796"/>
                  </a:lnTo>
                  <a:lnTo>
                    <a:pt x="561511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Content Placeholder 14">
            <a:extLst>
              <a:ext uri="{FF2B5EF4-FFF2-40B4-BE49-F238E27FC236}">
                <a16:creationId xmlns:a16="http://schemas.microsoft.com/office/drawing/2014/main" id="{CBF3454C-7DE7-60DC-7F0A-8D38A7AE8883}"/>
              </a:ext>
            </a:extLst>
          </p:cNvPr>
          <p:cNvSpPr txBox="1">
            <a:spLocks/>
          </p:cNvSpPr>
          <p:nvPr/>
        </p:nvSpPr>
        <p:spPr>
          <a:xfrm>
            <a:off x="1165165" y="3086074"/>
            <a:ext cx="9598025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1pPr>
            <a:lvl2pPr marL="562996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2pPr>
            <a:lvl3pPr marL="840242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+mn-cs"/>
              </a:defRPr>
            </a:lvl3pPr>
            <a:lvl4pPr marL="1117488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+mn-lt"/>
                <a:ea typeface="+mn-ea"/>
                <a:cs typeface="+mn-cs"/>
              </a:defRPr>
            </a:lvl4pPr>
            <a:lvl5pPr marL="1394734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accent1"/>
                </a:solidFill>
              </a:rPr>
              <a:t>Understand what customer personas are and why they matter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accent1"/>
                </a:solidFill>
              </a:rPr>
              <a:t>Create personas for real customers based on their traits &amp; business behaviour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accent1"/>
                </a:solidFill>
              </a:rPr>
              <a:t>Build value propositions for each persona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accent1"/>
                </a:solidFill>
              </a:rPr>
              <a:t>Develop and practice creating compelling, differentiated value propositions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grpSp>
        <p:nvGrpSpPr>
          <p:cNvPr id="2" name="object 9">
            <a:extLst>
              <a:ext uri="{FF2B5EF4-FFF2-40B4-BE49-F238E27FC236}">
                <a16:creationId xmlns:a16="http://schemas.microsoft.com/office/drawing/2014/main" id="{D27B88BD-617C-E6A3-8629-B8BF44E545C0}"/>
              </a:ext>
            </a:extLst>
          </p:cNvPr>
          <p:cNvGrpSpPr/>
          <p:nvPr/>
        </p:nvGrpSpPr>
        <p:grpSpPr>
          <a:xfrm>
            <a:off x="593830" y="3769997"/>
            <a:ext cx="213033" cy="231339"/>
            <a:chOff x="18216706" y="1672530"/>
            <a:chExt cx="1101090" cy="1195705"/>
          </a:xfrm>
        </p:grpSpPr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8CE70F7E-8097-5414-0CCF-CE9B42808C7E}"/>
                </a:ext>
              </a:extLst>
            </p:cNvPr>
            <p:cNvSpPr/>
            <p:nvPr/>
          </p:nvSpPr>
          <p:spPr>
            <a:xfrm>
              <a:off x="18216709" y="1672530"/>
              <a:ext cx="1101090" cy="528320"/>
            </a:xfrm>
            <a:custGeom>
              <a:avLst/>
              <a:gdLst/>
              <a:ahLst/>
              <a:cxnLst/>
              <a:rect l="l" t="t" r="r" b="b"/>
              <a:pathLst>
                <a:path w="1101090" h="528319">
                  <a:moveTo>
                    <a:pt x="545313" y="0"/>
                  </a:moveTo>
                  <a:lnTo>
                    <a:pt x="0" y="265719"/>
                  </a:lnTo>
                  <a:lnTo>
                    <a:pt x="540768" y="528318"/>
                  </a:lnTo>
                  <a:lnTo>
                    <a:pt x="1100573" y="264159"/>
                  </a:lnTo>
                  <a:lnTo>
                    <a:pt x="545313" y="0"/>
                  </a:lnTo>
                  <a:close/>
                </a:path>
              </a:pathLst>
            </a:custGeom>
            <a:solidFill>
              <a:srgbClr val="14DFA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FAFE8D36-FCD4-EA7F-CD16-D67870DCFA5E}"/>
                </a:ext>
              </a:extLst>
            </p:cNvPr>
            <p:cNvSpPr/>
            <p:nvPr/>
          </p:nvSpPr>
          <p:spPr>
            <a:xfrm>
              <a:off x="18216706" y="1937469"/>
              <a:ext cx="541020" cy="930275"/>
            </a:xfrm>
            <a:custGeom>
              <a:avLst/>
              <a:gdLst/>
              <a:ahLst/>
              <a:cxnLst/>
              <a:rect l="l" t="t" r="r" b="b"/>
              <a:pathLst>
                <a:path w="541019" h="930275">
                  <a:moveTo>
                    <a:pt x="0" y="0"/>
                  </a:moveTo>
                  <a:lnTo>
                    <a:pt x="5999" y="661236"/>
                  </a:lnTo>
                  <a:lnTo>
                    <a:pt x="539062" y="929940"/>
                  </a:lnTo>
                  <a:lnTo>
                    <a:pt x="540768" y="262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E0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B925EE3F-648B-2E83-87F4-E5A37E09B1D6}"/>
                </a:ext>
              </a:extLst>
            </p:cNvPr>
            <p:cNvSpPr/>
            <p:nvPr/>
          </p:nvSpPr>
          <p:spPr>
            <a:xfrm>
              <a:off x="18755771" y="1936691"/>
              <a:ext cx="561975" cy="931544"/>
            </a:xfrm>
            <a:custGeom>
              <a:avLst/>
              <a:gdLst/>
              <a:ahLst/>
              <a:cxnLst/>
              <a:rect l="l" t="t" r="r" b="b"/>
              <a:pathLst>
                <a:path w="561975" h="931544">
                  <a:moveTo>
                    <a:pt x="561511" y="0"/>
                  </a:moveTo>
                  <a:lnTo>
                    <a:pt x="1706" y="264159"/>
                  </a:lnTo>
                  <a:lnTo>
                    <a:pt x="0" y="931500"/>
                  </a:lnTo>
                  <a:lnTo>
                    <a:pt x="561511" y="662796"/>
                  </a:lnTo>
                  <a:lnTo>
                    <a:pt x="561511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object 9">
            <a:extLst>
              <a:ext uri="{FF2B5EF4-FFF2-40B4-BE49-F238E27FC236}">
                <a16:creationId xmlns:a16="http://schemas.microsoft.com/office/drawing/2014/main" id="{9F434DFE-46C1-2BE2-722F-4FAEF4D18966}"/>
              </a:ext>
            </a:extLst>
          </p:cNvPr>
          <p:cNvGrpSpPr/>
          <p:nvPr/>
        </p:nvGrpSpPr>
        <p:grpSpPr>
          <a:xfrm>
            <a:off x="606108" y="4343528"/>
            <a:ext cx="213033" cy="231339"/>
            <a:chOff x="18216706" y="1672530"/>
            <a:chExt cx="1101090" cy="1195705"/>
          </a:xfrm>
        </p:grpSpPr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0F5F6360-90CF-93DD-FB72-7F9F33506562}"/>
                </a:ext>
              </a:extLst>
            </p:cNvPr>
            <p:cNvSpPr/>
            <p:nvPr/>
          </p:nvSpPr>
          <p:spPr>
            <a:xfrm>
              <a:off x="18216709" y="1672530"/>
              <a:ext cx="1101090" cy="528320"/>
            </a:xfrm>
            <a:custGeom>
              <a:avLst/>
              <a:gdLst/>
              <a:ahLst/>
              <a:cxnLst/>
              <a:rect l="l" t="t" r="r" b="b"/>
              <a:pathLst>
                <a:path w="1101090" h="528319">
                  <a:moveTo>
                    <a:pt x="545313" y="0"/>
                  </a:moveTo>
                  <a:lnTo>
                    <a:pt x="0" y="265719"/>
                  </a:lnTo>
                  <a:lnTo>
                    <a:pt x="540768" y="528318"/>
                  </a:lnTo>
                  <a:lnTo>
                    <a:pt x="1100573" y="264159"/>
                  </a:lnTo>
                  <a:lnTo>
                    <a:pt x="545313" y="0"/>
                  </a:lnTo>
                  <a:close/>
                </a:path>
              </a:pathLst>
            </a:custGeom>
            <a:solidFill>
              <a:srgbClr val="14DFA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C209512D-A624-94AA-5D57-31FCA9BA9BB5}"/>
                </a:ext>
              </a:extLst>
            </p:cNvPr>
            <p:cNvSpPr/>
            <p:nvPr/>
          </p:nvSpPr>
          <p:spPr>
            <a:xfrm>
              <a:off x="18216706" y="1937469"/>
              <a:ext cx="541020" cy="930275"/>
            </a:xfrm>
            <a:custGeom>
              <a:avLst/>
              <a:gdLst/>
              <a:ahLst/>
              <a:cxnLst/>
              <a:rect l="l" t="t" r="r" b="b"/>
              <a:pathLst>
                <a:path w="541019" h="930275">
                  <a:moveTo>
                    <a:pt x="0" y="0"/>
                  </a:moveTo>
                  <a:lnTo>
                    <a:pt x="5999" y="661236"/>
                  </a:lnTo>
                  <a:lnTo>
                    <a:pt x="539062" y="929940"/>
                  </a:lnTo>
                  <a:lnTo>
                    <a:pt x="540768" y="262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E0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F951CE7F-6870-F68C-7FEA-84950F02917A}"/>
                </a:ext>
              </a:extLst>
            </p:cNvPr>
            <p:cNvSpPr/>
            <p:nvPr/>
          </p:nvSpPr>
          <p:spPr>
            <a:xfrm>
              <a:off x="18755771" y="1936691"/>
              <a:ext cx="561975" cy="931544"/>
            </a:xfrm>
            <a:custGeom>
              <a:avLst/>
              <a:gdLst/>
              <a:ahLst/>
              <a:cxnLst/>
              <a:rect l="l" t="t" r="r" b="b"/>
              <a:pathLst>
                <a:path w="561975" h="931544">
                  <a:moveTo>
                    <a:pt x="561511" y="0"/>
                  </a:moveTo>
                  <a:lnTo>
                    <a:pt x="1706" y="264159"/>
                  </a:lnTo>
                  <a:lnTo>
                    <a:pt x="0" y="931500"/>
                  </a:lnTo>
                  <a:lnTo>
                    <a:pt x="561511" y="662796"/>
                  </a:lnTo>
                  <a:lnTo>
                    <a:pt x="561511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object 9">
            <a:extLst>
              <a:ext uri="{FF2B5EF4-FFF2-40B4-BE49-F238E27FC236}">
                <a16:creationId xmlns:a16="http://schemas.microsoft.com/office/drawing/2014/main" id="{F1D8EE2F-40E6-AC5A-84F4-46531D1E7DCF}"/>
              </a:ext>
            </a:extLst>
          </p:cNvPr>
          <p:cNvGrpSpPr/>
          <p:nvPr/>
        </p:nvGrpSpPr>
        <p:grpSpPr>
          <a:xfrm>
            <a:off x="585153" y="4987297"/>
            <a:ext cx="213033" cy="231339"/>
            <a:chOff x="18216706" y="1672530"/>
            <a:chExt cx="1101090" cy="119570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3AE4BC4F-052E-91C7-ECE4-379E8018A20F}"/>
                </a:ext>
              </a:extLst>
            </p:cNvPr>
            <p:cNvSpPr/>
            <p:nvPr/>
          </p:nvSpPr>
          <p:spPr>
            <a:xfrm>
              <a:off x="18216709" y="1672530"/>
              <a:ext cx="1101090" cy="528320"/>
            </a:xfrm>
            <a:custGeom>
              <a:avLst/>
              <a:gdLst/>
              <a:ahLst/>
              <a:cxnLst/>
              <a:rect l="l" t="t" r="r" b="b"/>
              <a:pathLst>
                <a:path w="1101090" h="528319">
                  <a:moveTo>
                    <a:pt x="545313" y="0"/>
                  </a:moveTo>
                  <a:lnTo>
                    <a:pt x="0" y="265719"/>
                  </a:lnTo>
                  <a:lnTo>
                    <a:pt x="540768" y="528318"/>
                  </a:lnTo>
                  <a:lnTo>
                    <a:pt x="1100573" y="264159"/>
                  </a:lnTo>
                  <a:lnTo>
                    <a:pt x="545313" y="0"/>
                  </a:lnTo>
                  <a:close/>
                </a:path>
              </a:pathLst>
            </a:custGeom>
            <a:solidFill>
              <a:srgbClr val="14DFA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108B1476-054E-2977-66E6-CCADB353BFC3}"/>
                </a:ext>
              </a:extLst>
            </p:cNvPr>
            <p:cNvSpPr/>
            <p:nvPr/>
          </p:nvSpPr>
          <p:spPr>
            <a:xfrm>
              <a:off x="18216706" y="1937469"/>
              <a:ext cx="541020" cy="930275"/>
            </a:xfrm>
            <a:custGeom>
              <a:avLst/>
              <a:gdLst/>
              <a:ahLst/>
              <a:cxnLst/>
              <a:rect l="l" t="t" r="r" b="b"/>
              <a:pathLst>
                <a:path w="541019" h="930275">
                  <a:moveTo>
                    <a:pt x="0" y="0"/>
                  </a:moveTo>
                  <a:lnTo>
                    <a:pt x="5999" y="661236"/>
                  </a:lnTo>
                  <a:lnTo>
                    <a:pt x="539062" y="929940"/>
                  </a:lnTo>
                  <a:lnTo>
                    <a:pt x="540768" y="262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E0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BE2D638A-A3DD-675E-6AF7-25A9B82F5C2C}"/>
                </a:ext>
              </a:extLst>
            </p:cNvPr>
            <p:cNvSpPr/>
            <p:nvPr/>
          </p:nvSpPr>
          <p:spPr>
            <a:xfrm>
              <a:off x="18755771" y="1936691"/>
              <a:ext cx="561975" cy="931544"/>
            </a:xfrm>
            <a:custGeom>
              <a:avLst/>
              <a:gdLst/>
              <a:ahLst/>
              <a:cxnLst/>
              <a:rect l="l" t="t" r="r" b="b"/>
              <a:pathLst>
                <a:path w="561975" h="931544">
                  <a:moveTo>
                    <a:pt x="561511" y="0"/>
                  </a:moveTo>
                  <a:lnTo>
                    <a:pt x="1706" y="264159"/>
                  </a:lnTo>
                  <a:lnTo>
                    <a:pt x="0" y="931500"/>
                  </a:lnTo>
                  <a:lnTo>
                    <a:pt x="561511" y="662796"/>
                  </a:lnTo>
                  <a:lnTo>
                    <a:pt x="561511" y="0"/>
                  </a:lnTo>
                  <a:close/>
                </a:path>
              </a:pathLst>
            </a:custGeom>
            <a:solidFill>
              <a:srgbClr val="6A0DD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31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193C8B9-A26F-7D14-A787-A4D24D5E8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568C0-DDE2-B65B-B0DC-FEB7789C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328FA-2D66-1691-E349-1E76C0D6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Grow: Sales Excellence </a:t>
            </a:r>
            <a:r>
              <a:rPr lang="en-GB" b="0">
                <a:latin typeface="+mn-lt"/>
              </a:rPr>
              <a:t>| </a:t>
            </a:r>
            <a:r>
              <a:rPr lang="en-GB" b="0"/>
              <a:t>Leadership for Growth 2025</a:t>
            </a:r>
            <a:endParaRPr lang="en-GB" dirty="0"/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2D753D2-DE41-8B9D-6BA9-32F9337AA5E4}"/>
              </a:ext>
            </a:extLst>
          </p:cNvPr>
          <p:cNvSpPr txBox="1">
            <a:spLocks/>
          </p:cNvSpPr>
          <p:nvPr/>
        </p:nvSpPr>
        <p:spPr>
          <a:xfrm>
            <a:off x="587376" y="1477543"/>
            <a:ext cx="9331262" cy="4124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1pPr>
            <a:lvl2pPr marL="562996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2pPr>
            <a:lvl3pPr marL="840242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+mn-cs"/>
              </a:defRPr>
            </a:lvl3pPr>
            <a:lvl4pPr marL="1117488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+mn-lt"/>
                <a:ea typeface="+mn-ea"/>
                <a:cs typeface="+mn-cs"/>
              </a:defRPr>
            </a:lvl4pPr>
            <a:lvl5pPr marL="1394734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accent1"/>
                </a:solidFill>
                <a:latin typeface="Diploma Plus Jakarta bold" pitchFamily="2" charset="0"/>
                <a:cs typeface="Diploma Plus Jakarta bold" pitchFamily="2" charset="0"/>
              </a:rPr>
              <a:t>Welcome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accent1"/>
                </a:solidFill>
                <a:latin typeface="Diploma Plus Jakarta bold" pitchFamily="2" charset="0"/>
                <a:cs typeface="Diploma Plus Jakarta bold" pitchFamily="2" charset="0"/>
              </a:rPr>
              <a:t>Introduction to customer personas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accent1"/>
                </a:solidFill>
                <a:latin typeface="Diploma Plus Jakarta bold" pitchFamily="2" charset="0"/>
                <a:cs typeface="Diploma Plus Jakarta bold" pitchFamily="2" charset="0"/>
              </a:rPr>
              <a:t>Build your persona: identify tasks, pains &amp; gains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accent1"/>
                </a:solidFill>
                <a:latin typeface="Diploma Plus Jakarta bold" pitchFamily="2" charset="0"/>
                <a:cs typeface="Diploma Plus Jakarta bold" pitchFamily="2" charset="0"/>
              </a:rPr>
              <a:t>What is their unique value proposition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accent1"/>
                </a:solidFill>
                <a:latin typeface="Diploma Plus Jakarta bold" pitchFamily="2" charset="0"/>
                <a:cs typeface="Diploma Plus Jakarta bold" pitchFamily="2" charset="0"/>
              </a:rPr>
              <a:t>Match value to persona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accent1"/>
                </a:solidFill>
                <a:latin typeface="Diploma Plus Jakarta bold" pitchFamily="2" charset="0"/>
                <a:cs typeface="Diploma Plus Jakarta bold" pitchFamily="2" charset="0"/>
              </a:rPr>
              <a:t>Practice the pitch! </a:t>
            </a:r>
          </a:p>
        </p:txBody>
      </p:sp>
    </p:spTree>
    <p:extLst>
      <p:ext uri="{BB962C8B-B14F-4D97-AF65-F5344CB8AC3E}">
        <p14:creationId xmlns:p14="http://schemas.microsoft.com/office/powerpoint/2010/main" val="35152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955D8-0AA0-A153-4536-C8BA6772F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683C63BA-AD9E-8C09-3A29-77CDEC2E5A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7976" y="1619623"/>
            <a:ext cx="7216022" cy="650717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864951" marR="3081" indent="-857250">
              <a:lnSpc>
                <a:spcPts val="6003"/>
              </a:lnSpc>
              <a:spcBef>
                <a:spcPts val="1179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Diploma Plus Jakarta Light" pitchFamily="2" charset="0"/>
                <a:cs typeface="Diploma Plus Jakarta Light" pitchFamily="2" charset="0"/>
              </a:rPr>
              <a:t>Insert bullet points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2F6B1-BC6A-9FDB-2978-C3D5EB28CF4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7976" y="6402845"/>
            <a:ext cx="3901440" cy="153888"/>
          </a:xfrm>
        </p:spPr>
        <p:txBody>
          <a:bodyPr/>
          <a:lstStyle/>
          <a:p>
            <a:pPr algn="l"/>
            <a:r>
              <a:rPr lang="en-GB" dirty="0"/>
              <a:t>Grow: Sales Excellence </a:t>
            </a:r>
            <a:r>
              <a:rPr lang="en-GB" b="0" dirty="0"/>
              <a:t>| Leadership for Growth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4BF3A-B9FA-E8BE-79F0-0930DF4EEB93}"/>
              </a:ext>
            </a:extLst>
          </p:cNvPr>
          <p:cNvSpPr txBox="1">
            <a:spLocks/>
          </p:cNvSpPr>
          <p:nvPr/>
        </p:nvSpPr>
        <p:spPr>
          <a:xfrm>
            <a:off x="587375" y="441325"/>
            <a:ext cx="10515600" cy="600164"/>
          </a:xfrm>
          <a:prstGeom prst="rect">
            <a:avLst/>
          </a:prstGeom>
        </p:spPr>
        <p:txBody>
          <a:bodyPr vert="horz" lIns="0" tIns="0" rIns="0" bIns="36000" rtlCol="0" anchor="t">
            <a:spAutoFit/>
          </a:bodyPr>
          <a:lstStyle>
            <a:lvl1pPr>
              <a:defRPr sz="6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3024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514BF-A640-B111-2DF3-8DFFD8D79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D195-AFBE-467C-4B34-D7DAC677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customer personas?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3BBEB-BFFE-C225-F8F2-1ED8E40B9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Grow: Sales Excellence </a:t>
            </a:r>
            <a:r>
              <a:rPr lang="en-GB" b="0">
                <a:latin typeface="+mn-lt"/>
              </a:rPr>
              <a:t>| </a:t>
            </a:r>
            <a:r>
              <a:rPr lang="en-GB" b="0"/>
              <a:t>Leadership for Growth 2025</a:t>
            </a:r>
            <a:endParaRPr lang="en-GB"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6D8193B2-3D30-B73A-84F6-D0872D1AC488}"/>
              </a:ext>
            </a:extLst>
          </p:cNvPr>
          <p:cNvSpPr txBox="1">
            <a:spLocks/>
          </p:cNvSpPr>
          <p:nvPr/>
        </p:nvSpPr>
        <p:spPr>
          <a:xfrm>
            <a:off x="587374" y="1206667"/>
            <a:ext cx="10385425" cy="4948368"/>
          </a:xfrm>
          <a:prstGeom prst="rect">
            <a:avLst/>
          </a:prstGeom>
        </p:spPr>
        <p:txBody>
          <a:bodyPr vert="horz" wrap="square" lIns="0" tIns="8471" rIns="0" bIns="0" rtlCol="0" anchor="t">
            <a:sp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Diploma Plus Jakarta Light" pitchFamily="2" charset="0"/>
                <a:cs typeface="Diploma Plus Jakarta Light" pitchFamily="2" charset="0"/>
              </a:rPr>
              <a:t>In B2B we don’t just sell to a company, we sell to different people who want different things.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Diploma Plus Jakarta Light" pitchFamily="2" charset="0"/>
                <a:cs typeface="Diploma Plus Jakarta Light" pitchFamily="2" charset="0"/>
              </a:rPr>
              <a:t>A realistic profile that represents a typical customer, based on real experiences.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Diploma Plus Jakarta Light" pitchFamily="2" charset="0"/>
                <a:cs typeface="Diploma Plus Jakarta Light" pitchFamily="2" charset="0"/>
              </a:rPr>
              <a:t>It helps us understand their goals, challenges and how best to serve them.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Diploma Plus Jakarta Light" pitchFamily="2" charset="0"/>
                <a:cs typeface="Diploma Plus Jakarta Light" pitchFamily="2" charset="0"/>
              </a:rPr>
              <a:t>If we speak their language and solve their problems, then we stand out.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Diploma Plus Jakarta Light" pitchFamily="2" charset="0"/>
                <a:cs typeface="Diploma Plus Jakarta Light" pitchFamily="2" charset="0"/>
              </a:rPr>
              <a:t>For example:</a:t>
            </a:r>
          </a:p>
          <a:p>
            <a:pPr lvl="3"/>
            <a:r>
              <a:rPr lang="en-GB" sz="2000" dirty="0">
                <a:solidFill>
                  <a:schemeClr val="accent1"/>
                </a:solidFill>
                <a:latin typeface="Diploma Plus Jakarta Light" pitchFamily="2" charset="0"/>
                <a:cs typeface="Diploma Plus Jakarta Light" pitchFamily="2" charset="0"/>
              </a:rPr>
              <a:t>	- A procurement manager might want cost savings and fast quotes</a:t>
            </a:r>
          </a:p>
          <a:p>
            <a:pPr lvl="3"/>
            <a:r>
              <a:rPr lang="en-GB" sz="2000" dirty="0">
                <a:solidFill>
                  <a:schemeClr val="accent1"/>
                </a:solidFill>
                <a:latin typeface="Diploma Plus Jakarta Light" pitchFamily="2" charset="0"/>
                <a:cs typeface="Diploma Plus Jakarta Light" pitchFamily="2" charset="0"/>
              </a:rPr>
              <a:t>	- An engineer might want technical detail and reliability.</a:t>
            </a:r>
          </a:p>
          <a:p>
            <a:pPr lvl="3"/>
            <a:r>
              <a:rPr lang="en-GB" sz="2000" dirty="0">
                <a:solidFill>
                  <a:schemeClr val="accent1"/>
                </a:solidFill>
                <a:latin typeface="Diploma Plus Jakarta Light" pitchFamily="2" charset="0"/>
                <a:cs typeface="Diploma Plus Jakarta Light" pitchFamily="2" charset="0"/>
              </a:rPr>
              <a:t>	- A small business owner might want trusted advice and quick solutions.</a:t>
            </a:r>
          </a:p>
        </p:txBody>
      </p:sp>
    </p:spTree>
    <p:extLst>
      <p:ext uri="{BB962C8B-B14F-4D97-AF65-F5344CB8AC3E}">
        <p14:creationId xmlns:p14="http://schemas.microsoft.com/office/powerpoint/2010/main" val="37651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F7D28-A640-AE8B-11A5-6D75E1E8D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001C0FEA-7318-0A91-23CE-6C425B401A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7976" y="1595455"/>
            <a:ext cx="7216022" cy="747217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r>
              <a:rPr lang="en-GB" sz="2400" dirty="0">
                <a:latin typeface="Diploma Plus Jakarta Light" pitchFamily="2" charset="0"/>
                <a:cs typeface="Diploma Plus Jakarta Light" pitchFamily="2" charset="0"/>
              </a:rPr>
              <a:t>Build 2-3 personas from real-life experience:</a:t>
            </a:r>
            <a:br>
              <a:rPr lang="en-GB" sz="2400" dirty="0">
                <a:latin typeface="Diploma Plus Jakarta Light" pitchFamily="2" charset="0"/>
                <a:cs typeface="Diploma Plus Jakarta Light" pitchFamily="2" charset="0"/>
              </a:rPr>
            </a:br>
            <a:endParaRPr lang="en-GB" sz="2400" dirty="0">
              <a:latin typeface="Diploma Plus Jakarta Light" pitchFamily="2" charset="0"/>
              <a:cs typeface="Diploma Plus Jakarta Light" pitchFamily="2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601806-BE8C-F988-8D80-BF29D82BDA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7976" y="6402845"/>
            <a:ext cx="3901440" cy="153888"/>
          </a:xfrm>
        </p:spPr>
        <p:txBody>
          <a:bodyPr/>
          <a:lstStyle/>
          <a:p>
            <a:pPr algn="l"/>
            <a:r>
              <a:rPr lang="en-GB" dirty="0"/>
              <a:t>Grow: Sales Excellence </a:t>
            </a:r>
            <a:r>
              <a:rPr lang="en-GB" b="0" dirty="0"/>
              <a:t>| Leadership for Growth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0EE89-C7F9-F098-7C3A-8FB377B3F377}"/>
              </a:ext>
            </a:extLst>
          </p:cNvPr>
          <p:cNvSpPr txBox="1">
            <a:spLocks/>
          </p:cNvSpPr>
          <p:nvPr/>
        </p:nvSpPr>
        <p:spPr>
          <a:xfrm>
            <a:off x="587375" y="441325"/>
            <a:ext cx="10515600" cy="600164"/>
          </a:xfrm>
          <a:prstGeom prst="rect">
            <a:avLst/>
          </a:prstGeom>
        </p:spPr>
        <p:txBody>
          <a:bodyPr vert="horz" lIns="0" tIns="0" rIns="0" bIns="36000" rtlCol="0" anchor="t">
            <a:spAutoFit/>
          </a:bodyPr>
          <a:lstStyle>
            <a:lvl1pPr>
              <a:defRPr sz="6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Build your own personas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500EB89E-BECB-F7F3-3D3D-ED9C1B05B10E}"/>
              </a:ext>
            </a:extLst>
          </p:cNvPr>
          <p:cNvSpPr txBox="1">
            <a:spLocks/>
          </p:cNvSpPr>
          <p:nvPr/>
        </p:nvSpPr>
        <p:spPr>
          <a:xfrm>
            <a:off x="597976" y="2342672"/>
            <a:ext cx="7216022" cy="2470766"/>
          </a:xfrm>
          <a:prstGeom prst="rect">
            <a:avLst/>
          </a:prstGeom>
        </p:spPr>
        <p:txBody>
          <a:bodyPr vert="horz" wrap="square" lIns="0" tIns="8471" rIns="0" bIns="0" rtlCol="0" anchor="t">
            <a:spAutoFit/>
          </a:bodyPr>
          <a:lstStyle>
            <a:lvl1pPr>
              <a:defRPr sz="6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Diploma Plus Jakarta Light" pitchFamily="2" charset="0"/>
                <a:cs typeface="Diploma Plus Jakarta Light" pitchFamily="2" charset="0"/>
              </a:rPr>
              <a:t>Role / title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Diploma Plus Jakarta Light" pitchFamily="2" charset="0"/>
                <a:cs typeface="Diploma Plus Jakarta Light" pitchFamily="2" charset="0"/>
              </a:rPr>
              <a:t>What do they care about?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Diploma Plus Jakarta Light" pitchFamily="2" charset="0"/>
                <a:cs typeface="Diploma Plus Jakarta Light" pitchFamily="2" charset="0"/>
              </a:rPr>
              <a:t>How do they buy?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Diploma Plus Jakarta Light" pitchFamily="2" charset="0"/>
                <a:cs typeface="Diploma Plus Jakarta Light" pitchFamily="2" charset="0"/>
              </a:rPr>
              <a:t>Where do they get information?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Diploma Plus Jakarta Light" pitchFamily="2" charset="0"/>
                <a:cs typeface="Diploma Plus Jakarta Light" pitchFamily="2" charset="0"/>
              </a:rPr>
              <a:t>What frustrates them about suppliers? </a:t>
            </a:r>
          </a:p>
        </p:txBody>
      </p:sp>
    </p:spTree>
    <p:extLst>
      <p:ext uri="{BB962C8B-B14F-4D97-AF65-F5344CB8AC3E}">
        <p14:creationId xmlns:p14="http://schemas.microsoft.com/office/powerpoint/2010/main" val="33507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1E839-296A-1E98-7062-558BF8B63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FFC37FB6-8C6E-A30B-416E-FB9BA162DA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7976" y="2082151"/>
            <a:ext cx="7216022" cy="377886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r>
              <a:rPr lang="en-GB" sz="2400" dirty="0">
                <a:latin typeface="Diploma Plus Jakarta Light" pitchFamily="2" charset="0"/>
                <a:cs typeface="Diploma Plus Jakarta Light" pitchFamily="2" charset="0"/>
              </a:rPr>
              <a:t>Unique means to them, not just to us: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FC9FEB-48AE-0548-3231-780D5F4495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7976" y="6402845"/>
            <a:ext cx="3901440" cy="153888"/>
          </a:xfrm>
        </p:spPr>
        <p:txBody>
          <a:bodyPr/>
          <a:lstStyle/>
          <a:p>
            <a:pPr algn="l"/>
            <a:r>
              <a:rPr lang="en-GB" dirty="0"/>
              <a:t>Grow: Sales Excellence </a:t>
            </a:r>
            <a:r>
              <a:rPr lang="en-GB" b="0" dirty="0"/>
              <a:t>| Leadership for Growth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CA92E-3198-505F-9F40-64D7AC6C38AD}"/>
              </a:ext>
            </a:extLst>
          </p:cNvPr>
          <p:cNvSpPr txBox="1">
            <a:spLocks/>
          </p:cNvSpPr>
          <p:nvPr/>
        </p:nvSpPr>
        <p:spPr>
          <a:xfrm>
            <a:off x="587375" y="441325"/>
            <a:ext cx="7922444" cy="1144347"/>
          </a:xfrm>
          <a:prstGeom prst="rect">
            <a:avLst/>
          </a:prstGeom>
        </p:spPr>
        <p:txBody>
          <a:bodyPr vert="horz" wrap="square" lIns="0" tIns="0" rIns="0" bIns="36000" rtlCol="0" anchor="t">
            <a:spAutoFit/>
          </a:bodyPr>
          <a:lstStyle>
            <a:lvl1pPr>
              <a:defRPr sz="6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What is a unique value proposition? 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D4837EFB-F94B-4B0C-5BBE-0E607F3A03F0}"/>
              </a:ext>
            </a:extLst>
          </p:cNvPr>
          <p:cNvSpPr txBox="1">
            <a:spLocks/>
          </p:cNvSpPr>
          <p:nvPr/>
        </p:nvSpPr>
        <p:spPr>
          <a:xfrm>
            <a:off x="597976" y="2829368"/>
            <a:ext cx="7216022" cy="1424326"/>
          </a:xfrm>
          <a:prstGeom prst="rect">
            <a:avLst/>
          </a:prstGeom>
        </p:spPr>
        <p:txBody>
          <a:bodyPr vert="horz" wrap="square" lIns="0" tIns="8471" rIns="0" bIns="0" rtlCol="0" anchor="t">
            <a:spAutoFit/>
          </a:bodyPr>
          <a:lstStyle>
            <a:lvl1pPr>
              <a:defRPr sz="6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Diploma Plus Jakarta Light" pitchFamily="2" charset="0"/>
                <a:cs typeface="Diploma Plus Jakarta Light" pitchFamily="2" charset="0"/>
              </a:rPr>
              <a:t>What the customer cares about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Diploma Plus Jakarta Light" pitchFamily="2" charset="0"/>
                <a:cs typeface="Diploma Plus Jakarta Light" pitchFamily="2" charset="0"/>
              </a:rPr>
              <a:t>What we’re really good at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Diploma Plus Jakarta Light" pitchFamily="2" charset="0"/>
                <a:cs typeface="Diploma Plus Jakarta Light" pitchFamily="2" charset="0"/>
              </a:rPr>
              <a:t>What competitors can’t easily copy</a:t>
            </a:r>
          </a:p>
        </p:txBody>
      </p:sp>
    </p:spTree>
    <p:extLst>
      <p:ext uri="{BB962C8B-B14F-4D97-AF65-F5344CB8AC3E}">
        <p14:creationId xmlns:p14="http://schemas.microsoft.com/office/powerpoint/2010/main" val="5971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8D3CB-279E-1E53-325B-88A7DC5DC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>
            <a:extLst>
              <a:ext uri="{FF2B5EF4-FFF2-40B4-BE49-F238E27FC236}">
                <a16:creationId xmlns:a16="http://schemas.microsoft.com/office/drawing/2014/main" id="{D2C3D4E2-9BEE-03FE-8C5B-3351D7C47185}"/>
              </a:ext>
            </a:extLst>
          </p:cNvPr>
          <p:cNvSpPr txBox="1"/>
          <p:nvPr/>
        </p:nvSpPr>
        <p:spPr>
          <a:xfrm>
            <a:off x="10819151" y="453810"/>
            <a:ext cx="1083547" cy="933051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6000" b="1" spc="-55" dirty="0">
                <a:solidFill>
                  <a:srgbClr val="6A0DD4"/>
                </a:solidFill>
                <a:latin typeface="Diploma Plus Jakarta ExtraBold"/>
                <a:cs typeface="Diploma Plus Jakarta ExtraBold"/>
              </a:rPr>
              <a:t>0</a:t>
            </a:r>
            <a:r>
              <a:rPr lang="en-GB" sz="6000" b="1" spc="-55" dirty="0">
                <a:solidFill>
                  <a:srgbClr val="6A0DD4"/>
                </a:solidFill>
                <a:latin typeface="Diploma Plus Jakarta ExtraBold"/>
                <a:cs typeface="Diploma Plus Jakarta ExtraBold"/>
              </a:rPr>
              <a:t>1</a:t>
            </a:r>
            <a:endParaRPr sz="6000" dirty="0">
              <a:latin typeface="Diploma Plus Jakarta ExtraBold"/>
              <a:cs typeface="Diploma Plus Jakarta ExtraBold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C0A38146-C97F-10F2-AB92-1A18A4A713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Grow: Sales Excellence </a:t>
            </a:r>
            <a:r>
              <a:rPr lang="en-GB" b="0">
                <a:latin typeface="+mn-lt"/>
              </a:rPr>
              <a:t>| </a:t>
            </a:r>
            <a:r>
              <a:rPr lang="en-GB" b="0"/>
              <a:t>Leadership for Growth 2025</a:t>
            </a:r>
            <a:endParaRPr lang="en-GB" dirty="0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50011CC9-FDC7-AE00-69EC-FB59263FA97D}"/>
              </a:ext>
            </a:extLst>
          </p:cNvPr>
          <p:cNvSpPr/>
          <p:nvPr/>
        </p:nvSpPr>
        <p:spPr>
          <a:xfrm>
            <a:off x="675861" y="1709530"/>
            <a:ext cx="4181061" cy="379296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7C5AEE-B1DF-899F-12F5-C66C6D86E9C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024689" y="3659832"/>
            <a:ext cx="5478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F3308FA-A0AC-AC64-2828-927CA5D5D132}"/>
              </a:ext>
            </a:extLst>
          </p:cNvPr>
          <p:cNvSpPr txBox="1"/>
          <p:nvPr/>
        </p:nvSpPr>
        <p:spPr>
          <a:xfrm>
            <a:off x="5572539" y="3429000"/>
            <a:ext cx="66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FIT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E4247B-0E92-D889-1D7C-377CF700FD8A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6239072" y="3659833"/>
            <a:ext cx="6189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2C5E11-0C92-DAAA-9566-6D48E26816A6}"/>
              </a:ext>
            </a:extLst>
          </p:cNvPr>
          <p:cNvSpPr txBox="1"/>
          <p:nvPr/>
        </p:nvSpPr>
        <p:spPr>
          <a:xfrm>
            <a:off x="957469" y="1137238"/>
            <a:ext cx="359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CUSTOMER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76117B-93BF-6261-3465-1315BE987F10}"/>
              </a:ext>
            </a:extLst>
          </p:cNvPr>
          <p:cNvCxnSpPr>
            <a:cxnSpLocks/>
          </p:cNvCxnSpPr>
          <p:nvPr/>
        </p:nvCxnSpPr>
        <p:spPr>
          <a:xfrm flipH="1">
            <a:off x="2670313" y="2264997"/>
            <a:ext cx="1574307" cy="1352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22578-E23C-ABAB-9CD8-03D3C9A95296}"/>
              </a:ext>
            </a:extLst>
          </p:cNvPr>
          <p:cNvCxnSpPr>
            <a:cxnSpLocks/>
          </p:cNvCxnSpPr>
          <p:nvPr/>
        </p:nvCxnSpPr>
        <p:spPr>
          <a:xfrm>
            <a:off x="2670313" y="3617843"/>
            <a:ext cx="1331844" cy="1530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0BA9F-54C7-7A3D-4C34-4DA31AD750A9}"/>
              </a:ext>
            </a:extLst>
          </p:cNvPr>
          <p:cNvCxnSpPr>
            <a:cxnSpLocks/>
          </p:cNvCxnSpPr>
          <p:nvPr/>
        </p:nvCxnSpPr>
        <p:spPr>
          <a:xfrm flipH="1" flipV="1">
            <a:off x="675861" y="3606014"/>
            <a:ext cx="1994452" cy="11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6BFE8B-4145-47E1-E1F6-524959406AD0}"/>
              </a:ext>
            </a:extLst>
          </p:cNvPr>
          <p:cNvSpPr txBox="1"/>
          <p:nvPr/>
        </p:nvSpPr>
        <p:spPr>
          <a:xfrm>
            <a:off x="3360038" y="2971512"/>
            <a:ext cx="1331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TASKS</a:t>
            </a:r>
          </a:p>
          <a:p>
            <a:r>
              <a:rPr lang="en-GB" sz="1400" i="1" dirty="0"/>
              <a:t>What is the customer trying to get done?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63BE58-18C8-AE0D-3981-9EB06BED4617}"/>
              </a:ext>
            </a:extLst>
          </p:cNvPr>
          <p:cNvSpPr txBox="1"/>
          <p:nvPr/>
        </p:nvSpPr>
        <p:spPr>
          <a:xfrm>
            <a:off x="1484243" y="2418522"/>
            <a:ext cx="1186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PAINS</a:t>
            </a:r>
          </a:p>
          <a:p>
            <a:r>
              <a:rPr lang="en-GB" sz="1400" i="1" dirty="0"/>
              <a:t>Challenges, risks, obstacles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C0C333-11FF-B3E9-8CA7-DF32A5DE9541}"/>
              </a:ext>
            </a:extLst>
          </p:cNvPr>
          <p:cNvSpPr txBox="1"/>
          <p:nvPr/>
        </p:nvSpPr>
        <p:spPr>
          <a:xfrm>
            <a:off x="1484243" y="4108174"/>
            <a:ext cx="1272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GAINS</a:t>
            </a:r>
          </a:p>
          <a:p>
            <a:r>
              <a:rPr lang="en-GB" sz="1400" i="1" dirty="0"/>
              <a:t>Outcomes the customer wants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F88EB3-C34E-E756-EC6C-BBC43A009454}"/>
              </a:ext>
            </a:extLst>
          </p:cNvPr>
          <p:cNvSpPr/>
          <p:nvPr/>
        </p:nvSpPr>
        <p:spPr>
          <a:xfrm>
            <a:off x="7043530" y="1914939"/>
            <a:ext cx="4320209" cy="3366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0C4F8F-7625-1F0E-C457-B78DADF3A7B7}"/>
              </a:ext>
            </a:extLst>
          </p:cNvPr>
          <p:cNvCxnSpPr>
            <a:cxnSpLocks/>
          </p:cNvCxnSpPr>
          <p:nvPr/>
        </p:nvCxnSpPr>
        <p:spPr>
          <a:xfrm flipH="1">
            <a:off x="6239072" y="3659833"/>
            <a:ext cx="6189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21E60C-3E68-25AD-DEF5-2573980BB97B}"/>
              </a:ext>
            </a:extLst>
          </p:cNvPr>
          <p:cNvCxnSpPr>
            <a:cxnSpLocks/>
          </p:cNvCxnSpPr>
          <p:nvPr/>
        </p:nvCxnSpPr>
        <p:spPr>
          <a:xfrm>
            <a:off x="7043530" y="1914939"/>
            <a:ext cx="2020957" cy="1674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4FEC9D-37F1-C992-B2A0-3D2017976CCB}"/>
              </a:ext>
            </a:extLst>
          </p:cNvPr>
          <p:cNvCxnSpPr>
            <a:cxnSpLocks/>
            <a:endCxn id="15" idx="3"/>
          </p:cNvCxnSpPr>
          <p:nvPr/>
        </p:nvCxnSpPr>
        <p:spPr>
          <a:xfrm>
            <a:off x="9064487" y="3597965"/>
            <a:ext cx="2299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FEA3F96-37DC-2DC2-1897-E8C1659D8513}"/>
              </a:ext>
            </a:extLst>
          </p:cNvPr>
          <p:cNvSpPr txBox="1"/>
          <p:nvPr/>
        </p:nvSpPr>
        <p:spPr>
          <a:xfrm>
            <a:off x="7222435" y="3073913"/>
            <a:ext cx="1351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OFFER</a:t>
            </a:r>
          </a:p>
          <a:p>
            <a:r>
              <a:rPr lang="en-GB" sz="1400" i="1" dirty="0"/>
              <a:t>How can we help the customer?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D7A630-8E8C-03B5-A031-B948517813A6}"/>
              </a:ext>
            </a:extLst>
          </p:cNvPr>
          <p:cNvSpPr txBox="1"/>
          <p:nvPr/>
        </p:nvSpPr>
        <p:spPr>
          <a:xfrm>
            <a:off x="8985994" y="2217194"/>
            <a:ext cx="18089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PAIN RELIEVERS</a:t>
            </a:r>
          </a:p>
          <a:p>
            <a:r>
              <a:rPr lang="en-GB" sz="1400" i="1" dirty="0"/>
              <a:t>How can we reduce or remove their pain?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4840D1-4A1F-E4BB-DCB6-17F536E58C83}"/>
              </a:ext>
            </a:extLst>
          </p:cNvPr>
          <p:cNvSpPr txBox="1"/>
          <p:nvPr/>
        </p:nvSpPr>
        <p:spPr>
          <a:xfrm>
            <a:off x="8985279" y="3923597"/>
            <a:ext cx="21796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GAIN CREATORS</a:t>
            </a:r>
          </a:p>
          <a:p>
            <a:r>
              <a:rPr lang="en-GB" sz="1400" i="1" dirty="0"/>
              <a:t>How can we give the customer what they want?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056DB9-AFB2-345D-86C6-A7DBB9C89524}"/>
              </a:ext>
            </a:extLst>
          </p:cNvPr>
          <p:cNvSpPr txBox="1"/>
          <p:nvPr/>
        </p:nvSpPr>
        <p:spPr>
          <a:xfrm>
            <a:off x="7812157" y="1225826"/>
            <a:ext cx="3061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40132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1C811-71F5-20DE-589C-2474139F9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FC9352-0AE2-1857-B933-340D4C3946A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7976" y="6402845"/>
            <a:ext cx="3901440" cy="153888"/>
          </a:xfrm>
        </p:spPr>
        <p:txBody>
          <a:bodyPr/>
          <a:lstStyle/>
          <a:p>
            <a:pPr algn="l"/>
            <a:r>
              <a:rPr lang="en-GB" dirty="0"/>
              <a:t>Grow: Sales Excellence </a:t>
            </a:r>
            <a:r>
              <a:rPr lang="en-GB" b="0" dirty="0"/>
              <a:t>| Leadership for Growth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154C9-E21C-4A2E-4F73-0D394DC3948A}"/>
              </a:ext>
            </a:extLst>
          </p:cNvPr>
          <p:cNvSpPr txBox="1">
            <a:spLocks/>
          </p:cNvSpPr>
          <p:nvPr/>
        </p:nvSpPr>
        <p:spPr>
          <a:xfrm>
            <a:off x="587375" y="441325"/>
            <a:ext cx="7922444" cy="590349"/>
          </a:xfrm>
          <a:prstGeom prst="rect">
            <a:avLst/>
          </a:prstGeom>
        </p:spPr>
        <p:txBody>
          <a:bodyPr vert="horz" wrap="square" lIns="0" tIns="0" rIns="0" bIns="36000" rtlCol="0" anchor="t">
            <a:spAutoFit/>
          </a:bodyPr>
          <a:lstStyle>
            <a:lvl1pPr>
              <a:defRPr sz="6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Pitch Practice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F57FF59-2A68-0177-C665-0609D8B9E9B5}"/>
              </a:ext>
            </a:extLst>
          </p:cNvPr>
          <p:cNvSpPr txBox="1">
            <a:spLocks/>
          </p:cNvSpPr>
          <p:nvPr/>
        </p:nvSpPr>
        <p:spPr>
          <a:xfrm>
            <a:off x="597976" y="1958656"/>
            <a:ext cx="8648065" cy="3517207"/>
          </a:xfrm>
          <a:prstGeom prst="rect">
            <a:avLst/>
          </a:prstGeom>
        </p:spPr>
        <p:txBody>
          <a:bodyPr vert="horz" wrap="square" lIns="0" tIns="8471" rIns="0" bIns="0" rtlCol="0" anchor="t">
            <a:spAutoFit/>
          </a:bodyPr>
          <a:lstStyle>
            <a:lvl1pPr>
              <a:defRPr sz="6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cs typeface="Diploma Plus Jakarta Light" pitchFamily="2" charset="0"/>
              </a:rPr>
              <a:t>Practice presenting the unique value proposition to the customer </a:t>
            </a:r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cs typeface="Diploma Plus Jakarta Light" pitchFamily="2" charset="0"/>
              </a:rPr>
              <a:t>Focus on tone, clarity and relevance</a:t>
            </a:r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cs typeface="Diploma Plus Jakarta Light" pitchFamily="2" charset="0"/>
              </a:rPr>
              <a:t>Optional follow-up: bring a current sales opportunity and revise their pitch with a unique 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8943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Diploma Manager's Toolkit">
      <a:dk1>
        <a:srgbClr val="000000"/>
      </a:dk1>
      <a:lt1>
        <a:srgbClr val="FFFFFF"/>
      </a:lt1>
      <a:dk2>
        <a:srgbClr val="000000"/>
      </a:dk2>
      <a:lt2>
        <a:srgbClr val="F3F0F1"/>
      </a:lt2>
      <a:accent1>
        <a:srgbClr val="6200C9"/>
      </a:accent1>
      <a:accent2>
        <a:srgbClr val="031FE5"/>
      </a:accent2>
      <a:accent3>
        <a:srgbClr val="00D37D"/>
      </a:accent3>
      <a:accent4>
        <a:srgbClr val="A72BEF"/>
      </a:accent4>
      <a:accent5>
        <a:srgbClr val="1FC3FC"/>
      </a:accent5>
      <a:accent6>
        <a:srgbClr val="FF7E6A"/>
      </a:accent6>
      <a:hlink>
        <a:srgbClr val="6200C9"/>
      </a:hlink>
      <a:folHlink>
        <a:srgbClr val="A72BEF"/>
      </a:folHlink>
    </a:clrScheme>
    <a:fontScheme name="Diploma">
      <a:majorFont>
        <a:latin typeface="Diploma Plus Jakarta ExtraBold"/>
        <a:ea typeface=""/>
        <a:cs typeface=""/>
      </a:majorFont>
      <a:minorFont>
        <a:latin typeface="Diploma Plus Jakar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633</Words>
  <Application>Microsoft Office PowerPoint</Application>
  <PresentationFormat>Widescreen</PresentationFormat>
  <Paragraphs>91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Diploma Plus Jakarta</vt:lpstr>
      <vt:lpstr>Diploma Plus Jakarta bold</vt:lpstr>
      <vt:lpstr>Diploma Plus Jakarta ExtraBold</vt:lpstr>
      <vt:lpstr>Diploma Plus Jakarta Light</vt:lpstr>
      <vt:lpstr>Office Theme</vt:lpstr>
      <vt:lpstr>Customer Personas &amp; Value Propositions</vt:lpstr>
      <vt:lpstr>How to use this presentation</vt:lpstr>
      <vt:lpstr>Agenda</vt:lpstr>
      <vt:lpstr>Insert bullet points</vt:lpstr>
      <vt:lpstr>What are customer personas?</vt:lpstr>
      <vt:lpstr>Build 2-3 personas from real-life experience: </vt:lpstr>
      <vt:lpstr>Unique means to them, not just to us: </vt:lpstr>
      <vt:lpstr>PowerPoint Presentation</vt:lpstr>
      <vt:lpstr>PowerPoint Presentation</vt:lpstr>
      <vt:lpstr>Some example personas – you might want to create some real life examples for your business as part of the workshop </vt:lpstr>
      <vt:lpstr>Customer persona: Bob</vt:lpstr>
      <vt:lpstr>Customer persona: Helen</vt:lpstr>
      <vt:lpstr>Customer persona: Jenny</vt:lpstr>
      <vt:lpstr>Customer persona: Pete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01_Diploma Leadership 2025 Meeting Branding Stage 06_5_SalesExcellence_Deck_140325</dc:title>
  <dc:creator>Sarah Archer</dc:creator>
  <cp:lastModifiedBy>Sarah Archer</cp:lastModifiedBy>
  <cp:revision>80</cp:revision>
  <cp:lastPrinted>2025-03-26T09:18:37Z</cp:lastPrinted>
  <dcterms:created xsi:type="dcterms:W3CDTF">2025-03-13T16:08:32Z</dcterms:created>
  <dcterms:modified xsi:type="dcterms:W3CDTF">2025-07-10T10:21:58Z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2025-03-13T00:00:00Z</vt:filetime>
  </property>
  <property fmtid="{D5CDD505-2E9C-101B-9397-08002B2CF9AE}" pid="3" name="Creator">
    <vt:lpwstr>Adobe Illustrator 28.3 (Macintosh)</vt:lpwstr>
  </property>
  <property fmtid="{D5CDD505-2E9C-101B-9397-08002B2CF9AE}" pid="4" name="LastSaved">
    <vt:filetime>2025-03-13T00:00:00Z</vt:filetime>
  </property>
  <property fmtid="{D5CDD505-2E9C-101B-9397-08002B2CF9AE}" pid="5" name="Producer">
    <vt:lpwstr>Adobe PDF library 17.00</vt:lpwstr>
  </property>
</Properties>
</file>